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svg" ContentType="image/svg+xml"/>
  <Default Extension="jpeg" ContentType="image/jpeg"/>
  <Default Extension="emf" ContentType="image/x-emf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5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721" r:id="rId1"/>
  </p:sldMasterIdLst>
  <p:notesMasterIdLst>
    <p:notesMasterId r:id="rId65"/>
  </p:notesMasterIdLst>
  <p:handoutMasterIdLst>
    <p:handoutMasterId r:id="rId66"/>
  </p:handoutMasterIdLst>
  <p:sldIdLst>
    <p:sldId id="346" r:id="rId2"/>
    <p:sldId id="256" r:id="rId3"/>
    <p:sldId id="257" r:id="rId4"/>
    <p:sldId id="258" r:id="rId5"/>
    <p:sldId id="259" r:id="rId6"/>
    <p:sldId id="335" r:id="rId7"/>
    <p:sldId id="262" r:id="rId8"/>
    <p:sldId id="354" r:id="rId9"/>
    <p:sldId id="348" r:id="rId10"/>
    <p:sldId id="263" r:id="rId11"/>
    <p:sldId id="268" r:id="rId12"/>
    <p:sldId id="350" r:id="rId13"/>
    <p:sldId id="270" r:id="rId14"/>
    <p:sldId id="271" r:id="rId15"/>
    <p:sldId id="272" r:id="rId16"/>
    <p:sldId id="362" r:id="rId17"/>
    <p:sldId id="275" r:id="rId18"/>
    <p:sldId id="277" r:id="rId19"/>
    <p:sldId id="276" r:id="rId20"/>
    <p:sldId id="364" r:id="rId21"/>
    <p:sldId id="278" r:id="rId22"/>
    <p:sldId id="334" r:id="rId23"/>
    <p:sldId id="344" r:id="rId24"/>
    <p:sldId id="279" r:id="rId25"/>
    <p:sldId id="284" r:id="rId26"/>
    <p:sldId id="285" r:id="rId27"/>
    <p:sldId id="286" r:id="rId28"/>
    <p:sldId id="290" r:id="rId29"/>
    <p:sldId id="287" r:id="rId30"/>
    <p:sldId id="264" r:id="rId31"/>
    <p:sldId id="365" r:id="rId32"/>
    <p:sldId id="289" r:id="rId33"/>
    <p:sldId id="291" r:id="rId34"/>
    <p:sldId id="293" r:id="rId35"/>
    <p:sldId id="292" r:id="rId36"/>
    <p:sldId id="294" r:id="rId37"/>
    <p:sldId id="295" r:id="rId38"/>
    <p:sldId id="336" r:id="rId39"/>
    <p:sldId id="296" r:id="rId40"/>
    <p:sldId id="297" r:id="rId41"/>
    <p:sldId id="298" r:id="rId42"/>
    <p:sldId id="299" r:id="rId43"/>
    <p:sldId id="355" r:id="rId44"/>
    <p:sldId id="301" r:id="rId45"/>
    <p:sldId id="302" r:id="rId46"/>
    <p:sldId id="366" r:id="rId47"/>
    <p:sldId id="367" r:id="rId48"/>
    <p:sldId id="356" r:id="rId49"/>
    <p:sldId id="353" r:id="rId50"/>
    <p:sldId id="352" r:id="rId51"/>
    <p:sldId id="337" r:id="rId52"/>
    <p:sldId id="305" r:id="rId53"/>
    <p:sldId id="338" r:id="rId54"/>
    <p:sldId id="306" r:id="rId55"/>
    <p:sldId id="339" r:id="rId56"/>
    <p:sldId id="340" r:id="rId57"/>
    <p:sldId id="357" r:id="rId58"/>
    <p:sldId id="358" r:id="rId59"/>
    <p:sldId id="341" r:id="rId60"/>
    <p:sldId id="359" r:id="rId61"/>
    <p:sldId id="360" r:id="rId62"/>
    <p:sldId id="361" r:id="rId63"/>
    <p:sldId id="363" r:id="rId64"/>
  </p:sldIdLst>
  <p:sldSz cx="9144000" cy="6858000" type="screen4x3"/>
  <p:notesSz cx="6997700" cy="92837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panose="020B0604020202020204" pitchFamily="34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panose="020B0604020202020204" pitchFamily="34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panose="020B0604020202020204" pitchFamily="34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panose="020B0604020202020204" pitchFamily="34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panose="020B0604020202020204" pitchFamily="34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Helvetica" panose="020B0604020202020204" pitchFamily="34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Helvetica" panose="020B0604020202020204" pitchFamily="34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Helvetica" panose="020B0604020202020204" pitchFamily="34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Helvetica" panose="020B0604020202020204" pitchFamily="34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734">
          <p15:clr>
            <a:srgbClr val="A4A3A4"/>
          </p15:clr>
        </p15:guide>
        <p15:guide id="2" pos="53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336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1704" y="108"/>
      </p:cViewPr>
      <p:guideLst>
        <p:guide orient="horz" pos="734"/>
        <p:guide pos="53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867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presProps" Target="pres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3458" name="Rectangle 2">
            <a:extLst>
              <a:ext uri="{FF2B5EF4-FFF2-40B4-BE49-F238E27FC236}">
                <a16:creationId xmlns:a16="http://schemas.microsoft.com/office/drawing/2014/main" id="{0FBDC9D0-A016-41F3-B44A-F8BD82360C15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27" tIns="46514" rIns="93027" bIns="46514" numCol="1" anchor="t" anchorCtr="0" compatLnSpc="1">
            <a:prstTxWarp prst="textNoShape">
              <a:avLst/>
            </a:prstTxWarp>
          </a:bodyPr>
          <a:lstStyle>
            <a:lvl1pPr defTabSz="930275">
              <a:defRPr sz="1300">
                <a:latin typeface="Helvetica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3459" name="Rectangle 3">
            <a:extLst>
              <a:ext uri="{FF2B5EF4-FFF2-40B4-BE49-F238E27FC236}">
                <a16:creationId xmlns:a16="http://schemas.microsoft.com/office/drawing/2014/main" id="{90805737-772D-46C8-8FC5-72B91504100C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65575" y="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27" tIns="46514" rIns="93027" bIns="46514" numCol="1" anchor="t" anchorCtr="0" compatLnSpc="1">
            <a:prstTxWarp prst="textNoShape">
              <a:avLst/>
            </a:prstTxWarp>
          </a:bodyPr>
          <a:lstStyle>
            <a:lvl1pPr algn="r" defTabSz="930275">
              <a:defRPr sz="1300">
                <a:latin typeface="Helvetica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3460" name="Rectangle 4">
            <a:extLst>
              <a:ext uri="{FF2B5EF4-FFF2-40B4-BE49-F238E27FC236}">
                <a16:creationId xmlns:a16="http://schemas.microsoft.com/office/drawing/2014/main" id="{2B4D82F3-758C-404E-BA35-55A8245BE5E9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015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27" tIns="46514" rIns="93027" bIns="46514" numCol="1" anchor="b" anchorCtr="0" compatLnSpc="1">
            <a:prstTxWarp prst="textNoShape">
              <a:avLst/>
            </a:prstTxWarp>
          </a:bodyPr>
          <a:lstStyle>
            <a:lvl1pPr defTabSz="930275">
              <a:defRPr sz="1300">
                <a:latin typeface="Helvetica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3461" name="Rectangle 5">
            <a:extLst>
              <a:ext uri="{FF2B5EF4-FFF2-40B4-BE49-F238E27FC236}">
                <a16:creationId xmlns:a16="http://schemas.microsoft.com/office/drawing/2014/main" id="{CEA8EB95-7681-446E-87F9-995081C1C77A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65575" y="882015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27" tIns="46514" rIns="93027" bIns="46514" numCol="1" anchor="b" anchorCtr="0" compatLnSpc="1">
            <a:prstTxWarp prst="textNoShape">
              <a:avLst/>
            </a:prstTxWarp>
          </a:bodyPr>
          <a:lstStyle>
            <a:lvl1pPr algn="r" defTabSz="930275">
              <a:defRPr sz="1300" smtClean="0"/>
            </a:lvl1pPr>
          </a:lstStyle>
          <a:p>
            <a:pPr>
              <a:defRPr/>
            </a:pPr>
            <a:fld id="{119CE09D-DE5D-44E4-9C09-1DDE59E2318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9898E0D3-1A41-4691-A625-AF7F351F13E7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3027" tIns="46514" rIns="93027" bIns="46514" numCol="1" anchor="ctr" anchorCtr="0" compatLnSpc="1">
            <a:prstTxWarp prst="textNoShape">
              <a:avLst/>
            </a:prstTxWarp>
          </a:bodyPr>
          <a:lstStyle>
            <a:lvl1pPr defTabSz="930275">
              <a:defRPr sz="1300">
                <a:latin typeface="Times New Roman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B4B08679-B338-489C-813C-600C2DE9FDA0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965575" y="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3027" tIns="46514" rIns="93027" bIns="46514" numCol="1" anchor="ctr" anchorCtr="0" compatLnSpc="1">
            <a:prstTxWarp prst="textNoShape">
              <a:avLst/>
            </a:prstTxWarp>
          </a:bodyPr>
          <a:lstStyle>
            <a:lvl1pPr algn="r" defTabSz="930275">
              <a:defRPr sz="1300">
                <a:latin typeface="Times New Roman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71642E38-6AA8-4B51-B9D4-9F6079596819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77925" y="696913"/>
            <a:ext cx="4641850" cy="34813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9" name="Rectangle 5">
            <a:extLst>
              <a:ext uri="{FF2B5EF4-FFF2-40B4-BE49-F238E27FC236}">
                <a16:creationId xmlns:a16="http://schemas.microsoft.com/office/drawing/2014/main" id="{C8C496AA-20BD-4C43-8228-817031E6EB2C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1863" y="4410075"/>
            <a:ext cx="5133975" cy="417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3027" tIns="46514" rIns="93027" bIns="4651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0"/>
            <a:r>
              <a:rPr lang="en-US" noProof="0"/>
              <a:t>Second level</a:t>
            </a:r>
          </a:p>
          <a:p>
            <a:pPr lvl="0"/>
            <a:r>
              <a:rPr lang="en-US" noProof="0"/>
              <a:t>Third level</a:t>
            </a:r>
          </a:p>
          <a:p>
            <a:pPr lvl="0"/>
            <a:r>
              <a:rPr lang="en-US" noProof="0"/>
              <a:t>Fourth level</a:t>
            </a:r>
          </a:p>
          <a:p>
            <a:pPr lvl="0"/>
            <a:r>
              <a:rPr lang="en-US" noProof="0"/>
              <a:t>Fifth level</a:t>
            </a:r>
          </a:p>
        </p:txBody>
      </p:sp>
      <p:sp>
        <p:nvSpPr>
          <p:cNvPr id="6150" name="Rectangle 6">
            <a:extLst>
              <a:ext uri="{FF2B5EF4-FFF2-40B4-BE49-F238E27FC236}">
                <a16:creationId xmlns:a16="http://schemas.microsoft.com/office/drawing/2014/main" id="{19F9A61A-F657-4467-A0C2-3815362698A4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015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3027" tIns="46514" rIns="93027" bIns="46514" numCol="1" anchor="b" anchorCtr="0" compatLnSpc="1">
            <a:prstTxWarp prst="textNoShape">
              <a:avLst/>
            </a:prstTxWarp>
          </a:bodyPr>
          <a:lstStyle>
            <a:lvl1pPr defTabSz="930275">
              <a:defRPr sz="1300">
                <a:latin typeface="Times New Roman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51" name="Rectangle 7">
            <a:extLst>
              <a:ext uri="{FF2B5EF4-FFF2-40B4-BE49-F238E27FC236}">
                <a16:creationId xmlns:a16="http://schemas.microsoft.com/office/drawing/2014/main" id="{309E66B4-D60F-4547-A5B6-DE99FA98F91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65575" y="882015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3027" tIns="46514" rIns="93027" bIns="46514" numCol="1" anchor="b" anchorCtr="0" compatLnSpc="1">
            <a:prstTxWarp prst="textNoShape">
              <a:avLst/>
            </a:prstTxWarp>
          </a:bodyPr>
          <a:lstStyle>
            <a:lvl1pPr algn="r" defTabSz="930275">
              <a:defRPr sz="1300" smtClean="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8234170D-4C15-4DC8-9E93-2CEDAB1F133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MS PGothic" charset="0"/>
        <a:cs typeface="MS PGothic" charset="0"/>
      </a:defRPr>
    </a:lvl1pPr>
    <a:lvl2pPr marL="742950" indent="-28575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MS PGothic" charset="0"/>
        <a:cs typeface="MS PGothic" charset="0"/>
      </a:defRPr>
    </a:lvl2pPr>
    <a:lvl3pPr marL="11430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MS PGothic" charset="0"/>
        <a:cs typeface="MS PGothic" charset="0"/>
      </a:defRPr>
    </a:lvl3pPr>
    <a:lvl4pPr marL="16002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MS PGothic" charset="0"/>
        <a:cs typeface="MS PGothic" charset="0"/>
      </a:defRPr>
    </a:lvl4pPr>
    <a:lvl5pPr marL="20574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MS PGothic" charset="0"/>
        <a:cs typeface="MS PGothic" charset="0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>
            <a:extLst>
              <a:ext uri="{FF2B5EF4-FFF2-40B4-BE49-F238E27FC236}">
                <a16:creationId xmlns:a16="http://schemas.microsoft.com/office/drawing/2014/main" id="{3D2B6151-4749-434D-A485-87732FD4298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3A3D47C1-E4FD-456D-8E85-26A0FB5C6A9E}" type="slidenum">
              <a:rPr lang="en-US" altLang="en-US" sz="1300"/>
              <a:pPr>
                <a:spcBef>
                  <a:spcPct val="0"/>
                </a:spcBef>
              </a:pPr>
              <a:t>1</a:t>
            </a:fld>
            <a:endParaRPr lang="en-US" altLang="en-US" sz="1300"/>
          </a:p>
        </p:txBody>
      </p:sp>
      <p:sp>
        <p:nvSpPr>
          <p:cNvPr id="6147" name="Rectangle 2">
            <a:extLst>
              <a:ext uri="{FF2B5EF4-FFF2-40B4-BE49-F238E27FC236}">
                <a16:creationId xmlns:a16="http://schemas.microsoft.com/office/drawing/2014/main" id="{1C1FFEAB-6ADA-430E-AAC3-C7AAF1F36F4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9513" y="696913"/>
            <a:ext cx="4641850" cy="3481387"/>
          </a:xfrm>
          <a:ln/>
        </p:spPr>
      </p:sp>
      <p:sp>
        <p:nvSpPr>
          <p:cNvPr id="6148" name="Rectangle 3">
            <a:extLst>
              <a:ext uri="{FF2B5EF4-FFF2-40B4-BE49-F238E27FC236}">
                <a16:creationId xmlns:a16="http://schemas.microsoft.com/office/drawing/2014/main" id="{F1686CFA-0F99-4BB6-8074-F9A2F917C02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  <a:ea typeface="MS PGothic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>
            <a:extLst>
              <a:ext uri="{FF2B5EF4-FFF2-40B4-BE49-F238E27FC236}">
                <a16:creationId xmlns:a16="http://schemas.microsoft.com/office/drawing/2014/main" id="{388F6301-714C-4FE8-91A7-DFAF60BA9F4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75F1E2AE-1C39-46EC-B503-AA16A34FF476}" type="slidenum">
              <a:rPr lang="en-US" altLang="en-US" sz="1300"/>
              <a:pPr>
                <a:spcBef>
                  <a:spcPct val="0"/>
                </a:spcBef>
              </a:pPr>
              <a:t>10</a:t>
            </a:fld>
            <a:endParaRPr lang="en-US" altLang="en-US" sz="1300"/>
          </a:p>
        </p:txBody>
      </p:sp>
      <p:sp>
        <p:nvSpPr>
          <p:cNvPr id="24579" name="Rectangle 2">
            <a:extLst>
              <a:ext uri="{FF2B5EF4-FFF2-40B4-BE49-F238E27FC236}">
                <a16:creationId xmlns:a16="http://schemas.microsoft.com/office/drawing/2014/main" id="{78E4A80F-EA86-483A-9CCF-9DEFC2C5BCD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>
            <a:extLst>
              <a:ext uri="{FF2B5EF4-FFF2-40B4-BE49-F238E27FC236}">
                <a16:creationId xmlns:a16="http://schemas.microsoft.com/office/drawing/2014/main" id="{3486AFF1-D1FF-48A8-93A6-6BA573FA0DF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  <a:ea typeface="MS PGothic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>
            <a:extLst>
              <a:ext uri="{FF2B5EF4-FFF2-40B4-BE49-F238E27FC236}">
                <a16:creationId xmlns:a16="http://schemas.microsoft.com/office/drawing/2014/main" id="{B0B097C5-D41A-489F-BD28-B47D5FC6478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616EDCCF-D6B5-458B-A937-6F50AC02D764}" type="slidenum">
              <a:rPr lang="en-US" altLang="en-US" sz="1300"/>
              <a:pPr>
                <a:spcBef>
                  <a:spcPct val="0"/>
                </a:spcBef>
              </a:pPr>
              <a:t>11</a:t>
            </a:fld>
            <a:endParaRPr lang="en-US" altLang="en-US" sz="1300"/>
          </a:p>
        </p:txBody>
      </p:sp>
      <p:sp>
        <p:nvSpPr>
          <p:cNvPr id="26627" name="Rectangle 2">
            <a:extLst>
              <a:ext uri="{FF2B5EF4-FFF2-40B4-BE49-F238E27FC236}">
                <a16:creationId xmlns:a16="http://schemas.microsoft.com/office/drawing/2014/main" id="{B4B0AB2B-B914-46AE-945B-4F2A2597341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>
            <a:extLst>
              <a:ext uri="{FF2B5EF4-FFF2-40B4-BE49-F238E27FC236}">
                <a16:creationId xmlns:a16="http://schemas.microsoft.com/office/drawing/2014/main" id="{C47C0904-AD6D-4E15-8AE5-8A8E9C822C8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  <a:ea typeface="MS PGothic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>
            <a:extLst>
              <a:ext uri="{FF2B5EF4-FFF2-40B4-BE49-F238E27FC236}">
                <a16:creationId xmlns:a16="http://schemas.microsoft.com/office/drawing/2014/main" id="{D2038342-6288-4651-9671-9D89FA2AE43F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965575" y="8820150"/>
            <a:ext cx="3032125" cy="46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3027" tIns="46514" rIns="93027" bIns="46514" anchor="b"/>
          <a:lstStyle>
            <a:lvl1pPr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r">
              <a:spcBef>
                <a:spcPct val="0"/>
              </a:spcBef>
            </a:pPr>
            <a:fld id="{E3602458-8836-4AD1-87A4-E1AAEB3E336F}" type="slidenum">
              <a:rPr lang="en-US" altLang="en-US" sz="1300"/>
              <a:pPr algn="r">
                <a:spcBef>
                  <a:spcPct val="0"/>
                </a:spcBef>
              </a:pPr>
              <a:t>12</a:t>
            </a:fld>
            <a:endParaRPr lang="en-US" altLang="en-US" sz="1300"/>
          </a:p>
        </p:txBody>
      </p:sp>
      <p:sp>
        <p:nvSpPr>
          <p:cNvPr id="28675" name="Rectangle 2">
            <a:extLst>
              <a:ext uri="{FF2B5EF4-FFF2-40B4-BE49-F238E27FC236}">
                <a16:creationId xmlns:a16="http://schemas.microsoft.com/office/drawing/2014/main" id="{DD5E2B09-55A3-403F-BD5D-6EECB59583B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>
            <a:extLst>
              <a:ext uri="{FF2B5EF4-FFF2-40B4-BE49-F238E27FC236}">
                <a16:creationId xmlns:a16="http://schemas.microsoft.com/office/drawing/2014/main" id="{F307FE91-BCEE-4B69-8A93-00729E07FDF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  <a:ea typeface="MS PGothic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>
            <a:extLst>
              <a:ext uri="{FF2B5EF4-FFF2-40B4-BE49-F238E27FC236}">
                <a16:creationId xmlns:a16="http://schemas.microsoft.com/office/drawing/2014/main" id="{F2F1CBD7-8837-4FFA-9E6E-4349DD3C65E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E2308957-54A5-4376-9A4F-A60FE6483F77}" type="slidenum">
              <a:rPr lang="en-US" altLang="en-US" sz="1300"/>
              <a:pPr>
                <a:spcBef>
                  <a:spcPct val="0"/>
                </a:spcBef>
              </a:pPr>
              <a:t>13</a:t>
            </a:fld>
            <a:endParaRPr lang="en-US" altLang="en-US" sz="1300"/>
          </a:p>
        </p:txBody>
      </p:sp>
      <p:sp>
        <p:nvSpPr>
          <p:cNvPr id="30723" name="Rectangle 2">
            <a:extLst>
              <a:ext uri="{FF2B5EF4-FFF2-40B4-BE49-F238E27FC236}">
                <a16:creationId xmlns:a16="http://schemas.microsoft.com/office/drawing/2014/main" id="{6CC7B13C-5BC4-425A-AD43-DC98560C866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>
            <a:extLst>
              <a:ext uri="{FF2B5EF4-FFF2-40B4-BE49-F238E27FC236}">
                <a16:creationId xmlns:a16="http://schemas.microsoft.com/office/drawing/2014/main" id="{AAD995C5-919A-47D2-B5B1-A305E128CFD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  <a:ea typeface="MS PGothic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>
            <a:extLst>
              <a:ext uri="{FF2B5EF4-FFF2-40B4-BE49-F238E27FC236}">
                <a16:creationId xmlns:a16="http://schemas.microsoft.com/office/drawing/2014/main" id="{304C020A-81DD-4F0E-9E1E-11E9EFBBBD5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4851C2DE-767C-41B7-9020-9E12854B3373}" type="slidenum">
              <a:rPr lang="en-US" altLang="en-US" sz="1300"/>
              <a:pPr>
                <a:spcBef>
                  <a:spcPct val="0"/>
                </a:spcBef>
              </a:pPr>
              <a:t>14</a:t>
            </a:fld>
            <a:endParaRPr lang="en-US" altLang="en-US" sz="1300"/>
          </a:p>
        </p:txBody>
      </p:sp>
      <p:sp>
        <p:nvSpPr>
          <p:cNvPr id="32771" name="Rectangle 2">
            <a:extLst>
              <a:ext uri="{FF2B5EF4-FFF2-40B4-BE49-F238E27FC236}">
                <a16:creationId xmlns:a16="http://schemas.microsoft.com/office/drawing/2014/main" id="{5D1FDE96-53BB-40AB-A363-C3E2527FDFA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>
            <a:extLst>
              <a:ext uri="{FF2B5EF4-FFF2-40B4-BE49-F238E27FC236}">
                <a16:creationId xmlns:a16="http://schemas.microsoft.com/office/drawing/2014/main" id="{C5DBAFAE-DC9F-4DE5-8A89-6D3291897AD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  <a:ea typeface="MS PGothic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>
            <a:extLst>
              <a:ext uri="{FF2B5EF4-FFF2-40B4-BE49-F238E27FC236}">
                <a16:creationId xmlns:a16="http://schemas.microsoft.com/office/drawing/2014/main" id="{3ECC9BF4-EEC8-47FC-B870-5C9260A27B1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F200FCA9-0AFE-43A5-B670-BA67FF0B6439}" type="slidenum">
              <a:rPr lang="en-US" altLang="en-US" sz="1300"/>
              <a:pPr>
                <a:spcBef>
                  <a:spcPct val="0"/>
                </a:spcBef>
              </a:pPr>
              <a:t>15</a:t>
            </a:fld>
            <a:endParaRPr lang="en-US" altLang="en-US" sz="1300"/>
          </a:p>
        </p:txBody>
      </p:sp>
      <p:sp>
        <p:nvSpPr>
          <p:cNvPr id="34819" name="Rectangle 2">
            <a:extLst>
              <a:ext uri="{FF2B5EF4-FFF2-40B4-BE49-F238E27FC236}">
                <a16:creationId xmlns:a16="http://schemas.microsoft.com/office/drawing/2014/main" id="{BDF1AAE9-CC1A-4AE4-BF11-36BB06A0B7B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>
            <a:extLst>
              <a:ext uri="{FF2B5EF4-FFF2-40B4-BE49-F238E27FC236}">
                <a16:creationId xmlns:a16="http://schemas.microsoft.com/office/drawing/2014/main" id="{400FF708-9969-45FD-835E-508CFA1A88B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  <a:ea typeface="MS PGothic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>
            <a:extLst>
              <a:ext uri="{FF2B5EF4-FFF2-40B4-BE49-F238E27FC236}">
                <a16:creationId xmlns:a16="http://schemas.microsoft.com/office/drawing/2014/main" id="{3ECC9BF4-EEC8-47FC-B870-5C9260A27B1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F200FCA9-0AFE-43A5-B670-BA67FF0B6439}" type="slidenum">
              <a:rPr lang="en-US" altLang="en-US" sz="1300"/>
              <a:pPr>
                <a:spcBef>
                  <a:spcPct val="0"/>
                </a:spcBef>
              </a:pPr>
              <a:t>16</a:t>
            </a:fld>
            <a:endParaRPr lang="en-US" altLang="en-US" sz="1300"/>
          </a:p>
        </p:txBody>
      </p:sp>
      <p:sp>
        <p:nvSpPr>
          <p:cNvPr id="34819" name="Rectangle 2">
            <a:extLst>
              <a:ext uri="{FF2B5EF4-FFF2-40B4-BE49-F238E27FC236}">
                <a16:creationId xmlns:a16="http://schemas.microsoft.com/office/drawing/2014/main" id="{BDF1AAE9-CC1A-4AE4-BF11-36BB06A0B7B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>
            <a:extLst>
              <a:ext uri="{FF2B5EF4-FFF2-40B4-BE49-F238E27FC236}">
                <a16:creationId xmlns:a16="http://schemas.microsoft.com/office/drawing/2014/main" id="{400FF708-9969-45FD-835E-508CFA1A88B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  <a:ea typeface="MS PGothic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4697501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>
            <a:extLst>
              <a:ext uri="{FF2B5EF4-FFF2-40B4-BE49-F238E27FC236}">
                <a16:creationId xmlns:a16="http://schemas.microsoft.com/office/drawing/2014/main" id="{24C0E946-5AD3-45F8-ACED-33EBCE4BF11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9AC1C478-0C20-4F9F-8BF1-079F4453B4F1}" type="slidenum">
              <a:rPr lang="en-US" altLang="en-US" sz="1300"/>
              <a:pPr>
                <a:spcBef>
                  <a:spcPct val="0"/>
                </a:spcBef>
              </a:pPr>
              <a:t>17</a:t>
            </a:fld>
            <a:endParaRPr lang="en-US" altLang="en-US" sz="1300"/>
          </a:p>
        </p:txBody>
      </p:sp>
      <p:sp>
        <p:nvSpPr>
          <p:cNvPr id="36867" name="Rectangle 2">
            <a:extLst>
              <a:ext uri="{FF2B5EF4-FFF2-40B4-BE49-F238E27FC236}">
                <a16:creationId xmlns:a16="http://schemas.microsoft.com/office/drawing/2014/main" id="{1D3F2765-981A-499E-95AC-CF3808A73CA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>
            <a:extLst>
              <a:ext uri="{FF2B5EF4-FFF2-40B4-BE49-F238E27FC236}">
                <a16:creationId xmlns:a16="http://schemas.microsoft.com/office/drawing/2014/main" id="{E41FBC5B-83A2-4A9A-A1B0-28128EFEA8C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  <a:ea typeface="MS PGothic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>
            <a:extLst>
              <a:ext uri="{FF2B5EF4-FFF2-40B4-BE49-F238E27FC236}">
                <a16:creationId xmlns:a16="http://schemas.microsoft.com/office/drawing/2014/main" id="{D13A4289-C234-4822-8F80-7601168370C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EE679EC6-AB91-4B19-8CF1-6882286BA947}" type="slidenum">
              <a:rPr lang="en-US" altLang="en-US" sz="1300"/>
              <a:pPr>
                <a:spcBef>
                  <a:spcPct val="0"/>
                </a:spcBef>
              </a:pPr>
              <a:t>18</a:t>
            </a:fld>
            <a:endParaRPr lang="en-US" altLang="en-US" sz="1300"/>
          </a:p>
        </p:txBody>
      </p:sp>
      <p:sp>
        <p:nvSpPr>
          <p:cNvPr id="38915" name="Rectangle 2">
            <a:extLst>
              <a:ext uri="{FF2B5EF4-FFF2-40B4-BE49-F238E27FC236}">
                <a16:creationId xmlns:a16="http://schemas.microsoft.com/office/drawing/2014/main" id="{B387304B-D3DF-4E38-92DB-5D4BCE46F43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>
            <a:extLst>
              <a:ext uri="{FF2B5EF4-FFF2-40B4-BE49-F238E27FC236}">
                <a16:creationId xmlns:a16="http://schemas.microsoft.com/office/drawing/2014/main" id="{3BB620EF-1AE8-4EBF-9C1B-4CAA3667827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  <a:ea typeface="MS PGothic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>
            <a:extLst>
              <a:ext uri="{FF2B5EF4-FFF2-40B4-BE49-F238E27FC236}">
                <a16:creationId xmlns:a16="http://schemas.microsoft.com/office/drawing/2014/main" id="{E4FACB74-B50C-4B06-A5A5-20D32363EFB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5E339563-2C98-4B93-83E5-CC098119E216}" type="slidenum">
              <a:rPr lang="en-US" altLang="en-US" sz="1300"/>
              <a:pPr>
                <a:spcBef>
                  <a:spcPct val="0"/>
                </a:spcBef>
              </a:pPr>
              <a:t>19</a:t>
            </a:fld>
            <a:endParaRPr lang="en-US" altLang="en-US" sz="1300"/>
          </a:p>
        </p:txBody>
      </p:sp>
      <p:sp>
        <p:nvSpPr>
          <p:cNvPr id="40963" name="Rectangle 2">
            <a:extLst>
              <a:ext uri="{FF2B5EF4-FFF2-40B4-BE49-F238E27FC236}">
                <a16:creationId xmlns:a16="http://schemas.microsoft.com/office/drawing/2014/main" id="{E79773B1-5152-4D10-B216-B822905163B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>
            <a:extLst>
              <a:ext uri="{FF2B5EF4-FFF2-40B4-BE49-F238E27FC236}">
                <a16:creationId xmlns:a16="http://schemas.microsoft.com/office/drawing/2014/main" id="{B198145A-44FC-4096-9FC2-904B77DA02F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  <a:ea typeface="MS PGothic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>
            <a:extLst>
              <a:ext uri="{FF2B5EF4-FFF2-40B4-BE49-F238E27FC236}">
                <a16:creationId xmlns:a16="http://schemas.microsoft.com/office/drawing/2014/main" id="{FDF6E270-062A-4B6B-9E73-A7EE028C781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A18BB0E7-2398-4769-8733-666D1E41A670}" type="slidenum">
              <a:rPr lang="en-US" altLang="en-US" sz="1300"/>
              <a:pPr>
                <a:spcBef>
                  <a:spcPct val="0"/>
                </a:spcBef>
              </a:pPr>
              <a:t>2</a:t>
            </a:fld>
            <a:endParaRPr lang="en-US" altLang="en-US" sz="1300"/>
          </a:p>
        </p:txBody>
      </p:sp>
      <p:sp>
        <p:nvSpPr>
          <p:cNvPr id="8195" name="Rectangle 2">
            <a:extLst>
              <a:ext uri="{FF2B5EF4-FFF2-40B4-BE49-F238E27FC236}">
                <a16:creationId xmlns:a16="http://schemas.microsoft.com/office/drawing/2014/main" id="{D9F3026B-AB87-4F2D-894D-708EB8DEFE6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>
            <a:extLst>
              <a:ext uri="{FF2B5EF4-FFF2-40B4-BE49-F238E27FC236}">
                <a16:creationId xmlns:a16="http://schemas.microsoft.com/office/drawing/2014/main" id="{F984C1A4-2D0A-4235-82CF-89A1FC1FB9B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  <a:ea typeface="MS PGothic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>
            <a:extLst>
              <a:ext uri="{FF2B5EF4-FFF2-40B4-BE49-F238E27FC236}">
                <a16:creationId xmlns:a16="http://schemas.microsoft.com/office/drawing/2014/main" id="{D0365CAA-984C-4D5A-8917-E4657D9DB2F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E51E0D87-7048-4B74-B1DF-2AF9DA51A874}" type="slidenum">
              <a:rPr lang="en-US" altLang="en-US" sz="1300"/>
              <a:pPr>
                <a:spcBef>
                  <a:spcPct val="0"/>
                </a:spcBef>
              </a:pPr>
              <a:t>20</a:t>
            </a:fld>
            <a:endParaRPr lang="en-US" altLang="en-US" sz="1300"/>
          </a:p>
        </p:txBody>
      </p:sp>
      <p:sp>
        <p:nvSpPr>
          <p:cNvPr id="43011" name="Rectangle 2">
            <a:extLst>
              <a:ext uri="{FF2B5EF4-FFF2-40B4-BE49-F238E27FC236}">
                <a16:creationId xmlns:a16="http://schemas.microsoft.com/office/drawing/2014/main" id="{84BD6879-3B1A-4164-A8A5-4F223FB725F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>
            <a:extLst>
              <a:ext uri="{FF2B5EF4-FFF2-40B4-BE49-F238E27FC236}">
                <a16:creationId xmlns:a16="http://schemas.microsoft.com/office/drawing/2014/main" id="{54D6EF25-97D7-4168-982F-CC5359FC65C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  <a:ea typeface="MS PGothic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6831311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>
            <a:extLst>
              <a:ext uri="{FF2B5EF4-FFF2-40B4-BE49-F238E27FC236}">
                <a16:creationId xmlns:a16="http://schemas.microsoft.com/office/drawing/2014/main" id="{88042581-1980-4B12-A9F3-07484395D32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1AAFDCA1-D0BD-4EE3-B84B-B245344EAE6D}" type="slidenum">
              <a:rPr lang="en-US" altLang="en-US" sz="1300"/>
              <a:pPr>
                <a:spcBef>
                  <a:spcPct val="0"/>
                </a:spcBef>
              </a:pPr>
              <a:t>21</a:t>
            </a:fld>
            <a:endParaRPr lang="en-US" altLang="en-US" sz="1300"/>
          </a:p>
        </p:txBody>
      </p:sp>
      <p:sp>
        <p:nvSpPr>
          <p:cNvPr id="45059" name="Rectangle 2">
            <a:extLst>
              <a:ext uri="{FF2B5EF4-FFF2-40B4-BE49-F238E27FC236}">
                <a16:creationId xmlns:a16="http://schemas.microsoft.com/office/drawing/2014/main" id="{A15DD8C8-9D07-4212-8097-6DF934C349F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3">
            <a:extLst>
              <a:ext uri="{FF2B5EF4-FFF2-40B4-BE49-F238E27FC236}">
                <a16:creationId xmlns:a16="http://schemas.microsoft.com/office/drawing/2014/main" id="{D1CDDFF4-AC53-4860-9138-DCD6819BEA2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  <a:ea typeface="MS PGothic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>
            <a:extLst>
              <a:ext uri="{FF2B5EF4-FFF2-40B4-BE49-F238E27FC236}">
                <a16:creationId xmlns:a16="http://schemas.microsoft.com/office/drawing/2014/main" id="{E820A2E4-B987-4EA5-B8FB-1D3DE01E46A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FAA5CC6D-5ABE-49B7-A447-1FFC5073AB7E}" type="slidenum">
              <a:rPr lang="en-US" altLang="en-US" sz="1300"/>
              <a:pPr>
                <a:spcBef>
                  <a:spcPct val="0"/>
                </a:spcBef>
              </a:pPr>
              <a:t>22</a:t>
            </a:fld>
            <a:endParaRPr lang="en-US" altLang="en-US" sz="1300"/>
          </a:p>
        </p:txBody>
      </p:sp>
      <p:sp>
        <p:nvSpPr>
          <p:cNvPr id="47107" name="Rectangle 2">
            <a:extLst>
              <a:ext uri="{FF2B5EF4-FFF2-40B4-BE49-F238E27FC236}">
                <a16:creationId xmlns:a16="http://schemas.microsoft.com/office/drawing/2014/main" id="{E4B9858F-DA21-428E-83D3-353EE3F15AF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8" name="Rectangle 3">
            <a:extLst>
              <a:ext uri="{FF2B5EF4-FFF2-40B4-BE49-F238E27FC236}">
                <a16:creationId xmlns:a16="http://schemas.microsoft.com/office/drawing/2014/main" id="{2367EC13-7DE2-4B5B-8D33-AB15B9A7D06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  <a:ea typeface="MS PGothic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>
            <a:extLst>
              <a:ext uri="{FF2B5EF4-FFF2-40B4-BE49-F238E27FC236}">
                <a16:creationId xmlns:a16="http://schemas.microsoft.com/office/drawing/2014/main" id="{6186B664-24D4-47FE-9BA7-BB2E13D2A66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C88903F0-31AD-45B7-BCF1-F759BF484E5E}" type="slidenum">
              <a:rPr lang="en-US" altLang="en-US" sz="1300"/>
              <a:pPr>
                <a:spcBef>
                  <a:spcPct val="0"/>
                </a:spcBef>
              </a:pPr>
              <a:t>23</a:t>
            </a:fld>
            <a:endParaRPr lang="en-US" altLang="en-US" sz="1300"/>
          </a:p>
        </p:txBody>
      </p:sp>
      <p:sp>
        <p:nvSpPr>
          <p:cNvPr id="49155" name="Rectangle 2">
            <a:extLst>
              <a:ext uri="{FF2B5EF4-FFF2-40B4-BE49-F238E27FC236}">
                <a16:creationId xmlns:a16="http://schemas.microsoft.com/office/drawing/2014/main" id="{8C0D0BE4-6FD3-417D-9A1D-5D9F86ACA58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>
            <a:extLst>
              <a:ext uri="{FF2B5EF4-FFF2-40B4-BE49-F238E27FC236}">
                <a16:creationId xmlns:a16="http://schemas.microsoft.com/office/drawing/2014/main" id="{CF60DFE1-B1A8-411A-A468-19A545E4CFC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  <a:ea typeface="MS PGothic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>
            <a:extLst>
              <a:ext uri="{FF2B5EF4-FFF2-40B4-BE49-F238E27FC236}">
                <a16:creationId xmlns:a16="http://schemas.microsoft.com/office/drawing/2014/main" id="{F14EB24E-1992-449A-AD28-FF477E1F2CA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C3E36D8E-1942-4B6F-B492-DC8CBE44093B}" type="slidenum">
              <a:rPr lang="en-US" altLang="en-US" sz="1300"/>
              <a:pPr>
                <a:spcBef>
                  <a:spcPct val="0"/>
                </a:spcBef>
              </a:pPr>
              <a:t>24</a:t>
            </a:fld>
            <a:endParaRPr lang="en-US" altLang="en-US" sz="1300"/>
          </a:p>
        </p:txBody>
      </p:sp>
      <p:sp>
        <p:nvSpPr>
          <p:cNvPr id="51203" name="Rectangle 2">
            <a:extLst>
              <a:ext uri="{FF2B5EF4-FFF2-40B4-BE49-F238E27FC236}">
                <a16:creationId xmlns:a16="http://schemas.microsoft.com/office/drawing/2014/main" id="{2FD7109D-2297-4F46-9A8F-16F23C6FAAD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4" name="Rectangle 3">
            <a:extLst>
              <a:ext uri="{FF2B5EF4-FFF2-40B4-BE49-F238E27FC236}">
                <a16:creationId xmlns:a16="http://schemas.microsoft.com/office/drawing/2014/main" id="{D63074D6-C005-48DF-B89D-3BD9BDA79E4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  <a:ea typeface="MS PGothic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>
            <a:extLst>
              <a:ext uri="{FF2B5EF4-FFF2-40B4-BE49-F238E27FC236}">
                <a16:creationId xmlns:a16="http://schemas.microsoft.com/office/drawing/2014/main" id="{F949F206-950D-48E9-A149-D64511CA3C3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218B398B-457E-4D99-B1F7-A3F80D27FC0A}" type="slidenum">
              <a:rPr lang="en-US" altLang="en-US" sz="1300"/>
              <a:pPr>
                <a:spcBef>
                  <a:spcPct val="0"/>
                </a:spcBef>
              </a:pPr>
              <a:t>25</a:t>
            </a:fld>
            <a:endParaRPr lang="en-US" altLang="en-US" sz="1300"/>
          </a:p>
        </p:txBody>
      </p:sp>
      <p:sp>
        <p:nvSpPr>
          <p:cNvPr id="53251" name="Rectangle 2">
            <a:extLst>
              <a:ext uri="{FF2B5EF4-FFF2-40B4-BE49-F238E27FC236}">
                <a16:creationId xmlns:a16="http://schemas.microsoft.com/office/drawing/2014/main" id="{D0B54FF7-6A74-49C7-BED8-B43DFD708D3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2" name="Rectangle 3">
            <a:extLst>
              <a:ext uri="{FF2B5EF4-FFF2-40B4-BE49-F238E27FC236}">
                <a16:creationId xmlns:a16="http://schemas.microsoft.com/office/drawing/2014/main" id="{EF36A1EB-50EB-4DF7-BA49-AB53A82631C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  <a:ea typeface="MS PGothic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>
            <a:extLst>
              <a:ext uri="{FF2B5EF4-FFF2-40B4-BE49-F238E27FC236}">
                <a16:creationId xmlns:a16="http://schemas.microsoft.com/office/drawing/2014/main" id="{9C51CAF2-9CEA-43E4-9F13-33B48161503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7FFA7D35-4712-41D8-B665-A94477D35433}" type="slidenum">
              <a:rPr lang="en-US" altLang="en-US" sz="1300"/>
              <a:pPr>
                <a:spcBef>
                  <a:spcPct val="0"/>
                </a:spcBef>
              </a:pPr>
              <a:t>26</a:t>
            </a:fld>
            <a:endParaRPr lang="en-US" altLang="en-US" sz="1300"/>
          </a:p>
        </p:txBody>
      </p:sp>
      <p:sp>
        <p:nvSpPr>
          <p:cNvPr id="55299" name="Rectangle 2">
            <a:extLst>
              <a:ext uri="{FF2B5EF4-FFF2-40B4-BE49-F238E27FC236}">
                <a16:creationId xmlns:a16="http://schemas.microsoft.com/office/drawing/2014/main" id="{5E9F84F8-5007-4AFA-B1CA-32DECFCAE35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0" name="Rectangle 3">
            <a:extLst>
              <a:ext uri="{FF2B5EF4-FFF2-40B4-BE49-F238E27FC236}">
                <a16:creationId xmlns:a16="http://schemas.microsoft.com/office/drawing/2014/main" id="{DC503CC5-3C73-48F3-94C8-DD3EE462B5C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  <a:ea typeface="MS PGothic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>
            <a:extLst>
              <a:ext uri="{FF2B5EF4-FFF2-40B4-BE49-F238E27FC236}">
                <a16:creationId xmlns:a16="http://schemas.microsoft.com/office/drawing/2014/main" id="{142F6F46-D2F8-4045-BC61-9F9C765938D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F2537C19-6B0F-4F02-8273-B3D055936514}" type="slidenum">
              <a:rPr lang="en-US" altLang="en-US" sz="1300"/>
              <a:pPr>
                <a:spcBef>
                  <a:spcPct val="0"/>
                </a:spcBef>
              </a:pPr>
              <a:t>27</a:t>
            </a:fld>
            <a:endParaRPr lang="en-US" altLang="en-US" sz="1300"/>
          </a:p>
        </p:txBody>
      </p:sp>
      <p:sp>
        <p:nvSpPr>
          <p:cNvPr id="57347" name="Rectangle 2">
            <a:extLst>
              <a:ext uri="{FF2B5EF4-FFF2-40B4-BE49-F238E27FC236}">
                <a16:creationId xmlns:a16="http://schemas.microsoft.com/office/drawing/2014/main" id="{180C5F3E-AD18-4684-BE1C-B820701F9BF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8" name="Rectangle 3">
            <a:extLst>
              <a:ext uri="{FF2B5EF4-FFF2-40B4-BE49-F238E27FC236}">
                <a16:creationId xmlns:a16="http://schemas.microsoft.com/office/drawing/2014/main" id="{E48DB948-26F3-4ED2-83FE-AD47D862794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  <a:ea typeface="MS PGothic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>
            <a:extLst>
              <a:ext uri="{FF2B5EF4-FFF2-40B4-BE49-F238E27FC236}">
                <a16:creationId xmlns:a16="http://schemas.microsoft.com/office/drawing/2014/main" id="{AD93E615-994D-4A37-82DE-F08F13E8E1F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0830C5C6-B038-4CA0-85B6-DDA03BA885E7}" type="slidenum">
              <a:rPr lang="en-US" altLang="en-US" sz="1300"/>
              <a:pPr>
                <a:spcBef>
                  <a:spcPct val="0"/>
                </a:spcBef>
              </a:pPr>
              <a:t>28</a:t>
            </a:fld>
            <a:endParaRPr lang="en-US" altLang="en-US" sz="1300"/>
          </a:p>
        </p:txBody>
      </p:sp>
      <p:sp>
        <p:nvSpPr>
          <p:cNvPr id="59395" name="Rectangle 2">
            <a:extLst>
              <a:ext uri="{FF2B5EF4-FFF2-40B4-BE49-F238E27FC236}">
                <a16:creationId xmlns:a16="http://schemas.microsoft.com/office/drawing/2014/main" id="{AA762C56-9F03-4061-93F2-0924767E543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6" name="Rectangle 3">
            <a:extLst>
              <a:ext uri="{FF2B5EF4-FFF2-40B4-BE49-F238E27FC236}">
                <a16:creationId xmlns:a16="http://schemas.microsoft.com/office/drawing/2014/main" id="{70E3782E-4DA0-4575-BE2D-D9C584EDA48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  <a:ea typeface="MS PGothic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>
            <a:extLst>
              <a:ext uri="{FF2B5EF4-FFF2-40B4-BE49-F238E27FC236}">
                <a16:creationId xmlns:a16="http://schemas.microsoft.com/office/drawing/2014/main" id="{A73E5832-2ABE-4BFE-BB50-28F915EA881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ACB8EA5F-502C-43A9-830F-42CE989F4625}" type="slidenum">
              <a:rPr lang="en-US" altLang="en-US" sz="1300"/>
              <a:pPr>
                <a:spcBef>
                  <a:spcPct val="0"/>
                </a:spcBef>
              </a:pPr>
              <a:t>29</a:t>
            </a:fld>
            <a:endParaRPr lang="en-US" altLang="en-US" sz="1300"/>
          </a:p>
        </p:txBody>
      </p:sp>
      <p:sp>
        <p:nvSpPr>
          <p:cNvPr id="61443" name="Rectangle 2">
            <a:extLst>
              <a:ext uri="{FF2B5EF4-FFF2-40B4-BE49-F238E27FC236}">
                <a16:creationId xmlns:a16="http://schemas.microsoft.com/office/drawing/2014/main" id="{9902172E-A11B-4483-A0E5-C19110049EC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4" name="Rectangle 3">
            <a:extLst>
              <a:ext uri="{FF2B5EF4-FFF2-40B4-BE49-F238E27FC236}">
                <a16:creationId xmlns:a16="http://schemas.microsoft.com/office/drawing/2014/main" id="{D621418C-DB3C-4B2B-8C64-6143806C6F7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  <a:ea typeface="MS PGothic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>
            <a:extLst>
              <a:ext uri="{FF2B5EF4-FFF2-40B4-BE49-F238E27FC236}">
                <a16:creationId xmlns:a16="http://schemas.microsoft.com/office/drawing/2014/main" id="{E6A61727-5893-4388-9008-C2143E22BCE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DF81E613-5591-4D23-A0A6-D6157730738E}" type="slidenum">
              <a:rPr lang="en-US" altLang="en-US" sz="1300"/>
              <a:pPr>
                <a:spcBef>
                  <a:spcPct val="0"/>
                </a:spcBef>
              </a:pPr>
              <a:t>3</a:t>
            </a:fld>
            <a:endParaRPr lang="en-US" altLang="en-US" sz="1300"/>
          </a:p>
        </p:txBody>
      </p:sp>
      <p:sp>
        <p:nvSpPr>
          <p:cNvPr id="10243" name="Rectangle 2">
            <a:extLst>
              <a:ext uri="{FF2B5EF4-FFF2-40B4-BE49-F238E27FC236}">
                <a16:creationId xmlns:a16="http://schemas.microsoft.com/office/drawing/2014/main" id="{C8BFB265-E11E-47B2-BE6B-C8A9F6A3E1F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>
            <a:extLst>
              <a:ext uri="{FF2B5EF4-FFF2-40B4-BE49-F238E27FC236}">
                <a16:creationId xmlns:a16="http://schemas.microsoft.com/office/drawing/2014/main" id="{F62FBC9D-FE5C-4325-9C3D-F324D70ADD1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  <a:ea typeface="MS PGothic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7">
            <a:extLst>
              <a:ext uri="{FF2B5EF4-FFF2-40B4-BE49-F238E27FC236}">
                <a16:creationId xmlns:a16="http://schemas.microsoft.com/office/drawing/2014/main" id="{6D654B33-BC99-47A5-93CC-4F991970FD3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B86370A2-C9CC-4121-BAFB-25936DC797BE}" type="slidenum">
              <a:rPr lang="en-US" altLang="en-US" sz="1300"/>
              <a:pPr>
                <a:spcBef>
                  <a:spcPct val="0"/>
                </a:spcBef>
              </a:pPr>
              <a:t>30</a:t>
            </a:fld>
            <a:endParaRPr lang="en-US" altLang="en-US" sz="1300"/>
          </a:p>
        </p:txBody>
      </p:sp>
      <p:sp>
        <p:nvSpPr>
          <p:cNvPr id="63491" name="Rectangle 2">
            <a:extLst>
              <a:ext uri="{FF2B5EF4-FFF2-40B4-BE49-F238E27FC236}">
                <a16:creationId xmlns:a16="http://schemas.microsoft.com/office/drawing/2014/main" id="{E96E3140-7FEA-474E-B9D0-609C761096B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2" name="Rectangle 3">
            <a:extLst>
              <a:ext uri="{FF2B5EF4-FFF2-40B4-BE49-F238E27FC236}">
                <a16:creationId xmlns:a16="http://schemas.microsoft.com/office/drawing/2014/main" id="{B635C07C-4FB6-4E4B-8EF5-756580B012C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  <a:ea typeface="MS PGothic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7">
            <a:extLst>
              <a:ext uri="{FF2B5EF4-FFF2-40B4-BE49-F238E27FC236}">
                <a16:creationId xmlns:a16="http://schemas.microsoft.com/office/drawing/2014/main" id="{556A1349-140A-4CD0-8290-0C85EC64B25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D428B150-66F0-48B2-8723-F0B4B4E21AD8}" type="slidenum">
              <a:rPr lang="en-US" altLang="en-US" sz="1300"/>
              <a:pPr>
                <a:spcBef>
                  <a:spcPct val="0"/>
                </a:spcBef>
              </a:pPr>
              <a:t>31</a:t>
            </a:fld>
            <a:endParaRPr lang="en-US" altLang="en-US" sz="1300"/>
          </a:p>
        </p:txBody>
      </p:sp>
      <p:sp>
        <p:nvSpPr>
          <p:cNvPr id="65539" name="Rectangle 2">
            <a:extLst>
              <a:ext uri="{FF2B5EF4-FFF2-40B4-BE49-F238E27FC236}">
                <a16:creationId xmlns:a16="http://schemas.microsoft.com/office/drawing/2014/main" id="{DC72631A-11CF-4A9F-9276-90C504DE094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40" name="Rectangle 3">
            <a:extLst>
              <a:ext uri="{FF2B5EF4-FFF2-40B4-BE49-F238E27FC236}">
                <a16:creationId xmlns:a16="http://schemas.microsoft.com/office/drawing/2014/main" id="{C41B2CCA-6AB4-45BC-A730-EE771BA6C60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  <a:ea typeface="MS PGothic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4130849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7">
            <a:extLst>
              <a:ext uri="{FF2B5EF4-FFF2-40B4-BE49-F238E27FC236}">
                <a16:creationId xmlns:a16="http://schemas.microsoft.com/office/drawing/2014/main" id="{02A0F754-33C5-4C0A-B518-576CF71D453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01CA34F9-AEED-4B4E-B7D2-FBF59CD7A95A}" type="slidenum">
              <a:rPr lang="en-US" altLang="en-US" sz="1300"/>
              <a:pPr>
                <a:spcBef>
                  <a:spcPct val="0"/>
                </a:spcBef>
              </a:pPr>
              <a:t>32</a:t>
            </a:fld>
            <a:endParaRPr lang="en-US" altLang="en-US" sz="1300"/>
          </a:p>
        </p:txBody>
      </p:sp>
      <p:sp>
        <p:nvSpPr>
          <p:cNvPr id="67587" name="Rectangle 2">
            <a:extLst>
              <a:ext uri="{FF2B5EF4-FFF2-40B4-BE49-F238E27FC236}">
                <a16:creationId xmlns:a16="http://schemas.microsoft.com/office/drawing/2014/main" id="{FC6D0380-CE7D-4DCC-A871-D153A3DC612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8" name="Rectangle 3">
            <a:extLst>
              <a:ext uri="{FF2B5EF4-FFF2-40B4-BE49-F238E27FC236}">
                <a16:creationId xmlns:a16="http://schemas.microsoft.com/office/drawing/2014/main" id="{26D12600-61F5-4F10-A72D-B27075AD72E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  <a:ea typeface="MS PGothic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7">
            <a:extLst>
              <a:ext uri="{FF2B5EF4-FFF2-40B4-BE49-F238E27FC236}">
                <a16:creationId xmlns:a16="http://schemas.microsoft.com/office/drawing/2014/main" id="{AA579BEF-3A24-4B50-889B-A595EFD451C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8A463BFB-5BAE-446A-BC00-D651D93EA269}" type="slidenum">
              <a:rPr lang="en-US" altLang="en-US" sz="1300"/>
              <a:pPr>
                <a:spcBef>
                  <a:spcPct val="0"/>
                </a:spcBef>
              </a:pPr>
              <a:t>33</a:t>
            </a:fld>
            <a:endParaRPr lang="en-US" altLang="en-US" sz="1300"/>
          </a:p>
        </p:txBody>
      </p:sp>
      <p:sp>
        <p:nvSpPr>
          <p:cNvPr id="69635" name="Rectangle 2">
            <a:extLst>
              <a:ext uri="{FF2B5EF4-FFF2-40B4-BE49-F238E27FC236}">
                <a16:creationId xmlns:a16="http://schemas.microsoft.com/office/drawing/2014/main" id="{63F9ACA6-3F1E-4CEC-B741-656C2F9A517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636" name="Rectangle 3">
            <a:extLst>
              <a:ext uri="{FF2B5EF4-FFF2-40B4-BE49-F238E27FC236}">
                <a16:creationId xmlns:a16="http://schemas.microsoft.com/office/drawing/2014/main" id="{459FC99F-9019-4083-A1D8-FA9D7FC91D1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  <a:ea typeface="MS PGothic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7">
            <a:extLst>
              <a:ext uri="{FF2B5EF4-FFF2-40B4-BE49-F238E27FC236}">
                <a16:creationId xmlns:a16="http://schemas.microsoft.com/office/drawing/2014/main" id="{851F700A-7B2B-4836-88B1-F9CACD8E5A6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7D2A4DCB-5A1D-4D5C-82F2-DF14D924F197}" type="slidenum">
              <a:rPr lang="en-US" altLang="en-US" sz="1300"/>
              <a:pPr>
                <a:spcBef>
                  <a:spcPct val="0"/>
                </a:spcBef>
              </a:pPr>
              <a:t>34</a:t>
            </a:fld>
            <a:endParaRPr lang="en-US" altLang="en-US" sz="1300"/>
          </a:p>
        </p:txBody>
      </p:sp>
      <p:sp>
        <p:nvSpPr>
          <p:cNvPr id="71683" name="Rectangle 2">
            <a:extLst>
              <a:ext uri="{FF2B5EF4-FFF2-40B4-BE49-F238E27FC236}">
                <a16:creationId xmlns:a16="http://schemas.microsoft.com/office/drawing/2014/main" id="{CB231B14-6D7F-47FC-8278-5EDCD36CE62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4" name="Rectangle 3">
            <a:extLst>
              <a:ext uri="{FF2B5EF4-FFF2-40B4-BE49-F238E27FC236}">
                <a16:creationId xmlns:a16="http://schemas.microsoft.com/office/drawing/2014/main" id="{B5287FC9-2084-42BE-9146-A9C0EAD44E8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  <a:ea typeface="MS PGothic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7">
            <a:extLst>
              <a:ext uri="{FF2B5EF4-FFF2-40B4-BE49-F238E27FC236}">
                <a16:creationId xmlns:a16="http://schemas.microsoft.com/office/drawing/2014/main" id="{0661E089-8628-442E-ACBE-9D54FD07AAE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D3E82FC5-DED1-4F9E-A1AD-02661FDD5AAB}" type="slidenum">
              <a:rPr lang="en-US" altLang="en-US" sz="1300"/>
              <a:pPr>
                <a:spcBef>
                  <a:spcPct val="0"/>
                </a:spcBef>
              </a:pPr>
              <a:t>35</a:t>
            </a:fld>
            <a:endParaRPr lang="en-US" altLang="en-US" sz="1300"/>
          </a:p>
        </p:txBody>
      </p:sp>
      <p:sp>
        <p:nvSpPr>
          <p:cNvPr id="73731" name="Rectangle 2">
            <a:extLst>
              <a:ext uri="{FF2B5EF4-FFF2-40B4-BE49-F238E27FC236}">
                <a16:creationId xmlns:a16="http://schemas.microsoft.com/office/drawing/2014/main" id="{1349231C-8B31-41F8-897F-ABC2DFA651C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2" name="Rectangle 3">
            <a:extLst>
              <a:ext uri="{FF2B5EF4-FFF2-40B4-BE49-F238E27FC236}">
                <a16:creationId xmlns:a16="http://schemas.microsoft.com/office/drawing/2014/main" id="{AB9608B6-72A7-4DBD-9892-0B47392016C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  <a:ea typeface="MS PGothic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7">
            <a:extLst>
              <a:ext uri="{FF2B5EF4-FFF2-40B4-BE49-F238E27FC236}">
                <a16:creationId xmlns:a16="http://schemas.microsoft.com/office/drawing/2014/main" id="{916D6A6B-3D6A-4502-86D4-1C5C10FE964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151F64DF-0F73-4F11-A473-987EDFB7EBD7}" type="slidenum">
              <a:rPr lang="en-US" altLang="en-US" sz="1300"/>
              <a:pPr>
                <a:spcBef>
                  <a:spcPct val="0"/>
                </a:spcBef>
              </a:pPr>
              <a:t>36</a:t>
            </a:fld>
            <a:endParaRPr lang="en-US" altLang="en-US" sz="1300"/>
          </a:p>
        </p:txBody>
      </p:sp>
      <p:sp>
        <p:nvSpPr>
          <p:cNvPr id="75779" name="Rectangle 2">
            <a:extLst>
              <a:ext uri="{FF2B5EF4-FFF2-40B4-BE49-F238E27FC236}">
                <a16:creationId xmlns:a16="http://schemas.microsoft.com/office/drawing/2014/main" id="{4489731F-BC84-422E-B581-3B4768EC572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780" name="Rectangle 3">
            <a:extLst>
              <a:ext uri="{FF2B5EF4-FFF2-40B4-BE49-F238E27FC236}">
                <a16:creationId xmlns:a16="http://schemas.microsoft.com/office/drawing/2014/main" id="{13066965-8C02-4467-BCC4-3BB0E0A0263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  <a:ea typeface="MS PGothic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7">
            <a:extLst>
              <a:ext uri="{FF2B5EF4-FFF2-40B4-BE49-F238E27FC236}">
                <a16:creationId xmlns:a16="http://schemas.microsoft.com/office/drawing/2014/main" id="{36A39A31-1CC5-4EEF-B14A-A3A64742514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28DAD197-26E9-4498-9B31-5B905F4B37DB}" type="slidenum">
              <a:rPr lang="en-US" altLang="en-US" sz="1300"/>
              <a:pPr>
                <a:spcBef>
                  <a:spcPct val="0"/>
                </a:spcBef>
              </a:pPr>
              <a:t>37</a:t>
            </a:fld>
            <a:endParaRPr lang="en-US" altLang="en-US" sz="1300"/>
          </a:p>
        </p:txBody>
      </p:sp>
      <p:sp>
        <p:nvSpPr>
          <p:cNvPr id="77827" name="Rectangle 2">
            <a:extLst>
              <a:ext uri="{FF2B5EF4-FFF2-40B4-BE49-F238E27FC236}">
                <a16:creationId xmlns:a16="http://schemas.microsoft.com/office/drawing/2014/main" id="{16C85EC2-1C14-4D55-8F48-98B0119F303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8" name="Rectangle 3">
            <a:extLst>
              <a:ext uri="{FF2B5EF4-FFF2-40B4-BE49-F238E27FC236}">
                <a16:creationId xmlns:a16="http://schemas.microsoft.com/office/drawing/2014/main" id="{B5456B7D-F458-49BC-BEE4-37E1A290D20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  <a:ea typeface="MS PGothic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7">
            <a:extLst>
              <a:ext uri="{FF2B5EF4-FFF2-40B4-BE49-F238E27FC236}">
                <a16:creationId xmlns:a16="http://schemas.microsoft.com/office/drawing/2014/main" id="{E2B0230E-BEFC-41CE-A486-77D294D1777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371C98CC-71ED-4C18-9105-63AFDC2E9524}" type="slidenum">
              <a:rPr lang="en-US" altLang="en-US" sz="1300"/>
              <a:pPr>
                <a:spcBef>
                  <a:spcPct val="0"/>
                </a:spcBef>
              </a:pPr>
              <a:t>38</a:t>
            </a:fld>
            <a:endParaRPr lang="en-US" altLang="en-US" sz="1300"/>
          </a:p>
        </p:txBody>
      </p:sp>
      <p:sp>
        <p:nvSpPr>
          <p:cNvPr id="79875" name="Rectangle 2">
            <a:extLst>
              <a:ext uri="{FF2B5EF4-FFF2-40B4-BE49-F238E27FC236}">
                <a16:creationId xmlns:a16="http://schemas.microsoft.com/office/drawing/2014/main" id="{2E1AC8FC-7F54-4A19-9F22-F3C3BC31A7F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6" name="Rectangle 3">
            <a:extLst>
              <a:ext uri="{FF2B5EF4-FFF2-40B4-BE49-F238E27FC236}">
                <a16:creationId xmlns:a16="http://schemas.microsoft.com/office/drawing/2014/main" id="{7A796A79-55B5-4143-923C-B07D0891389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  <a:ea typeface="MS PGothic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7">
            <a:extLst>
              <a:ext uri="{FF2B5EF4-FFF2-40B4-BE49-F238E27FC236}">
                <a16:creationId xmlns:a16="http://schemas.microsoft.com/office/drawing/2014/main" id="{50F19A0C-FBFC-4C79-A811-E80C0E4F5F7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996EC564-EE84-4871-A23A-FD88EFA5ED28}" type="slidenum">
              <a:rPr lang="en-US" altLang="en-US" sz="1300"/>
              <a:pPr>
                <a:spcBef>
                  <a:spcPct val="0"/>
                </a:spcBef>
              </a:pPr>
              <a:t>39</a:t>
            </a:fld>
            <a:endParaRPr lang="en-US" altLang="en-US" sz="1300"/>
          </a:p>
        </p:txBody>
      </p:sp>
      <p:sp>
        <p:nvSpPr>
          <p:cNvPr id="81923" name="Rectangle 2">
            <a:extLst>
              <a:ext uri="{FF2B5EF4-FFF2-40B4-BE49-F238E27FC236}">
                <a16:creationId xmlns:a16="http://schemas.microsoft.com/office/drawing/2014/main" id="{506FBE16-B02E-423E-9C2C-71B5C960A20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24" name="Rectangle 3">
            <a:extLst>
              <a:ext uri="{FF2B5EF4-FFF2-40B4-BE49-F238E27FC236}">
                <a16:creationId xmlns:a16="http://schemas.microsoft.com/office/drawing/2014/main" id="{56309900-9CF6-4CFD-9B33-E31B7F9ED8D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  <a:ea typeface="MS PGothic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>
            <a:extLst>
              <a:ext uri="{FF2B5EF4-FFF2-40B4-BE49-F238E27FC236}">
                <a16:creationId xmlns:a16="http://schemas.microsoft.com/office/drawing/2014/main" id="{5548085A-D25E-4939-827D-300A7A33927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89029481-F7C6-4D7E-8CCD-B0BD43431326}" type="slidenum">
              <a:rPr lang="en-US" altLang="en-US" sz="1300"/>
              <a:pPr>
                <a:spcBef>
                  <a:spcPct val="0"/>
                </a:spcBef>
              </a:pPr>
              <a:t>4</a:t>
            </a:fld>
            <a:endParaRPr lang="en-US" altLang="en-US" sz="1300"/>
          </a:p>
        </p:txBody>
      </p:sp>
      <p:sp>
        <p:nvSpPr>
          <p:cNvPr id="12291" name="Rectangle 2">
            <a:extLst>
              <a:ext uri="{FF2B5EF4-FFF2-40B4-BE49-F238E27FC236}">
                <a16:creationId xmlns:a16="http://schemas.microsoft.com/office/drawing/2014/main" id="{01124E80-D0DC-4932-B542-DFB39974423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2" name="Rectangle 3">
            <a:extLst>
              <a:ext uri="{FF2B5EF4-FFF2-40B4-BE49-F238E27FC236}">
                <a16:creationId xmlns:a16="http://schemas.microsoft.com/office/drawing/2014/main" id="{166882AB-D16E-4B3F-A02D-193DE371DF8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  <a:ea typeface="MS PGothic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7">
            <a:extLst>
              <a:ext uri="{FF2B5EF4-FFF2-40B4-BE49-F238E27FC236}">
                <a16:creationId xmlns:a16="http://schemas.microsoft.com/office/drawing/2014/main" id="{E70BF573-6002-434F-A566-42B8E6440CA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BD9B1DA8-1186-447B-B22B-1367974E9126}" type="slidenum">
              <a:rPr lang="en-US" altLang="en-US" sz="1300"/>
              <a:pPr>
                <a:spcBef>
                  <a:spcPct val="0"/>
                </a:spcBef>
              </a:pPr>
              <a:t>40</a:t>
            </a:fld>
            <a:endParaRPr lang="en-US" altLang="en-US" sz="1300"/>
          </a:p>
        </p:txBody>
      </p:sp>
      <p:sp>
        <p:nvSpPr>
          <p:cNvPr id="83971" name="Rectangle 2">
            <a:extLst>
              <a:ext uri="{FF2B5EF4-FFF2-40B4-BE49-F238E27FC236}">
                <a16:creationId xmlns:a16="http://schemas.microsoft.com/office/drawing/2014/main" id="{FBE3CDFB-CD8F-478A-8EC1-8D3DCC6A381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2" name="Rectangle 3">
            <a:extLst>
              <a:ext uri="{FF2B5EF4-FFF2-40B4-BE49-F238E27FC236}">
                <a16:creationId xmlns:a16="http://schemas.microsoft.com/office/drawing/2014/main" id="{865815F9-10A0-4280-8ED5-97E491BD0C3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  <a:ea typeface="MS PGothic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7">
            <a:extLst>
              <a:ext uri="{FF2B5EF4-FFF2-40B4-BE49-F238E27FC236}">
                <a16:creationId xmlns:a16="http://schemas.microsoft.com/office/drawing/2014/main" id="{C6A4245A-8ADB-4BFE-B4F4-6D18B81D747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DB8E5D01-CD6B-41FD-BA6C-A659A5249DB1}" type="slidenum">
              <a:rPr lang="en-US" altLang="en-US" sz="1300"/>
              <a:pPr>
                <a:spcBef>
                  <a:spcPct val="0"/>
                </a:spcBef>
              </a:pPr>
              <a:t>41</a:t>
            </a:fld>
            <a:endParaRPr lang="en-US" altLang="en-US" sz="1300"/>
          </a:p>
        </p:txBody>
      </p:sp>
      <p:sp>
        <p:nvSpPr>
          <p:cNvPr id="86019" name="Rectangle 2">
            <a:extLst>
              <a:ext uri="{FF2B5EF4-FFF2-40B4-BE49-F238E27FC236}">
                <a16:creationId xmlns:a16="http://schemas.microsoft.com/office/drawing/2014/main" id="{FF8507F1-E132-4067-B6FF-099BA76E728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20" name="Rectangle 3">
            <a:extLst>
              <a:ext uri="{FF2B5EF4-FFF2-40B4-BE49-F238E27FC236}">
                <a16:creationId xmlns:a16="http://schemas.microsoft.com/office/drawing/2014/main" id="{5C34C685-9185-4A3E-90A3-CAC4AF3C536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  <a:ea typeface="MS PGothic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7">
            <a:extLst>
              <a:ext uri="{FF2B5EF4-FFF2-40B4-BE49-F238E27FC236}">
                <a16:creationId xmlns:a16="http://schemas.microsoft.com/office/drawing/2014/main" id="{D06FC9D1-2B29-4318-9DE5-2580D98ECC9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2A06D649-6B81-4475-8D4D-CAACF74D4643}" type="slidenum">
              <a:rPr lang="en-US" altLang="en-US" sz="1300"/>
              <a:pPr>
                <a:spcBef>
                  <a:spcPct val="0"/>
                </a:spcBef>
              </a:pPr>
              <a:t>42</a:t>
            </a:fld>
            <a:endParaRPr lang="en-US" altLang="en-US" sz="1300"/>
          </a:p>
        </p:txBody>
      </p:sp>
      <p:sp>
        <p:nvSpPr>
          <p:cNvPr id="88067" name="Rectangle 2">
            <a:extLst>
              <a:ext uri="{FF2B5EF4-FFF2-40B4-BE49-F238E27FC236}">
                <a16:creationId xmlns:a16="http://schemas.microsoft.com/office/drawing/2014/main" id="{650A1E83-E92B-4677-B68A-745A6E514F4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8068" name="Rectangle 3">
            <a:extLst>
              <a:ext uri="{FF2B5EF4-FFF2-40B4-BE49-F238E27FC236}">
                <a16:creationId xmlns:a16="http://schemas.microsoft.com/office/drawing/2014/main" id="{23188A57-90AF-4DB9-B105-B826374ADBC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  <a:ea typeface="MS PGothic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7">
            <a:extLst>
              <a:ext uri="{FF2B5EF4-FFF2-40B4-BE49-F238E27FC236}">
                <a16:creationId xmlns:a16="http://schemas.microsoft.com/office/drawing/2014/main" id="{C0FE7339-DC65-49D2-A655-B3EDFE070B3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2877F1E5-9A6B-46E3-9126-D4752AF9E700}" type="slidenum">
              <a:rPr lang="en-US" altLang="en-US" sz="1300"/>
              <a:pPr>
                <a:spcBef>
                  <a:spcPct val="0"/>
                </a:spcBef>
              </a:pPr>
              <a:t>44</a:t>
            </a:fld>
            <a:endParaRPr lang="en-US" altLang="en-US" sz="1300"/>
          </a:p>
        </p:txBody>
      </p:sp>
      <p:sp>
        <p:nvSpPr>
          <p:cNvPr id="90115" name="Rectangle 2">
            <a:extLst>
              <a:ext uri="{FF2B5EF4-FFF2-40B4-BE49-F238E27FC236}">
                <a16:creationId xmlns:a16="http://schemas.microsoft.com/office/drawing/2014/main" id="{F888EA74-F32C-4E49-A95D-3091B208666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0116" name="Rectangle 3">
            <a:extLst>
              <a:ext uri="{FF2B5EF4-FFF2-40B4-BE49-F238E27FC236}">
                <a16:creationId xmlns:a16="http://schemas.microsoft.com/office/drawing/2014/main" id="{AD886AE4-BDE3-40CF-A981-1D1FE4BAAB7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  <a:ea typeface="MS PGothic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7">
            <a:extLst>
              <a:ext uri="{FF2B5EF4-FFF2-40B4-BE49-F238E27FC236}">
                <a16:creationId xmlns:a16="http://schemas.microsoft.com/office/drawing/2014/main" id="{86EA7C32-3CD6-4A7B-8313-39AF8B8470F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317758C1-1925-4887-847D-E1170C9BEA4A}" type="slidenum">
              <a:rPr lang="en-US" altLang="en-US" sz="1300"/>
              <a:pPr>
                <a:spcBef>
                  <a:spcPct val="0"/>
                </a:spcBef>
              </a:pPr>
              <a:t>45</a:t>
            </a:fld>
            <a:endParaRPr lang="en-US" altLang="en-US" sz="1300"/>
          </a:p>
        </p:txBody>
      </p:sp>
      <p:sp>
        <p:nvSpPr>
          <p:cNvPr id="92163" name="Rectangle 2">
            <a:extLst>
              <a:ext uri="{FF2B5EF4-FFF2-40B4-BE49-F238E27FC236}">
                <a16:creationId xmlns:a16="http://schemas.microsoft.com/office/drawing/2014/main" id="{E3526EB3-5356-43D9-9E8E-C62C6257E80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64" name="Rectangle 3">
            <a:extLst>
              <a:ext uri="{FF2B5EF4-FFF2-40B4-BE49-F238E27FC236}">
                <a16:creationId xmlns:a16="http://schemas.microsoft.com/office/drawing/2014/main" id="{71B7110A-8059-4AF8-9431-3AF6F8F3367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  <a:ea typeface="MS PGothic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7">
            <a:extLst>
              <a:ext uri="{FF2B5EF4-FFF2-40B4-BE49-F238E27FC236}">
                <a16:creationId xmlns:a16="http://schemas.microsoft.com/office/drawing/2014/main" id="{BBD4E9BF-7BF8-481C-AC1B-ED96DA5F2E2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2F117447-F4AE-4284-AB6D-224478129415}" type="slidenum">
              <a:rPr lang="en-US" altLang="en-US" sz="1300"/>
              <a:pPr>
                <a:spcBef>
                  <a:spcPct val="0"/>
                </a:spcBef>
              </a:pPr>
              <a:t>46</a:t>
            </a:fld>
            <a:endParaRPr lang="en-US" altLang="en-US" sz="1300"/>
          </a:p>
        </p:txBody>
      </p:sp>
      <p:sp>
        <p:nvSpPr>
          <p:cNvPr id="94211" name="Rectangle 2">
            <a:extLst>
              <a:ext uri="{FF2B5EF4-FFF2-40B4-BE49-F238E27FC236}">
                <a16:creationId xmlns:a16="http://schemas.microsoft.com/office/drawing/2014/main" id="{43E7147C-D594-433C-A5E1-A0B3D7B64A9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4212" name="Rectangle 3">
            <a:extLst>
              <a:ext uri="{FF2B5EF4-FFF2-40B4-BE49-F238E27FC236}">
                <a16:creationId xmlns:a16="http://schemas.microsoft.com/office/drawing/2014/main" id="{60835B37-D988-43B6-8D91-28C307462B5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  <a:ea typeface="MS PGothic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00681828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7">
            <a:extLst>
              <a:ext uri="{FF2B5EF4-FFF2-40B4-BE49-F238E27FC236}">
                <a16:creationId xmlns:a16="http://schemas.microsoft.com/office/drawing/2014/main" id="{A14D627B-8583-4FCC-8823-103F47D7D07A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965575" y="8820150"/>
            <a:ext cx="3032125" cy="46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3027" tIns="46514" rIns="93027" bIns="46514" anchor="b"/>
          <a:lstStyle>
            <a:lvl1pPr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r">
              <a:spcBef>
                <a:spcPct val="0"/>
              </a:spcBef>
            </a:pPr>
            <a:fld id="{A3E663E3-952B-4846-8441-493A61D6A660}" type="slidenum">
              <a:rPr lang="en-US" altLang="en-US" sz="1300"/>
              <a:pPr algn="r">
                <a:spcBef>
                  <a:spcPct val="0"/>
                </a:spcBef>
              </a:pPr>
              <a:t>47</a:t>
            </a:fld>
            <a:endParaRPr lang="en-US" altLang="en-US" sz="1300"/>
          </a:p>
        </p:txBody>
      </p:sp>
      <p:sp>
        <p:nvSpPr>
          <p:cNvPr id="96259" name="Rectangle 2">
            <a:extLst>
              <a:ext uri="{FF2B5EF4-FFF2-40B4-BE49-F238E27FC236}">
                <a16:creationId xmlns:a16="http://schemas.microsoft.com/office/drawing/2014/main" id="{E6B91A8E-8D5B-4723-943B-0641B2205B6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6260" name="Rectangle 3">
            <a:extLst>
              <a:ext uri="{FF2B5EF4-FFF2-40B4-BE49-F238E27FC236}">
                <a16:creationId xmlns:a16="http://schemas.microsoft.com/office/drawing/2014/main" id="{6D29102D-C5AC-4F22-9F01-526D62221B6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  <a:ea typeface="MS PGothic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40506724"/>
      </p:ext>
    </p:extLst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7">
            <a:extLst>
              <a:ext uri="{FF2B5EF4-FFF2-40B4-BE49-F238E27FC236}">
                <a16:creationId xmlns:a16="http://schemas.microsoft.com/office/drawing/2014/main" id="{A6E795B8-7014-4067-A4F8-1D3A5D89DB0D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965575" y="8820150"/>
            <a:ext cx="3032125" cy="46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3027" tIns="46514" rIns="93027" bIns="46514" anchor="b"/>
          <a:lstStyle>
            <a:lvl1pPr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r">
              <a:spcBef>
                <a:spcPct val="0"/>
              </a:spcBef>
            </a:pPr>
            <a:fld id="{86C849EC-2575-4203-B63F-83C54A65991F}" type="slidenum">
              <a:rPr lang="en-US" altLang="en-US" sz="1300"/>
              <a:pPr algn="r">
                <a:spcBef>
                  <a:spcPct val="0"/>
                </a:spcBef>
              </a:pPr>
              <a:t>50</a:t>
            </a:fld>
            <a:endParaRPr lang="en-US" altLang="en-US" sz="1300"/>
          </a:p>
        </p:txBody>
      </p:sp>
      <p:sp>
        <p:nvSpPr>
          <p:cNvPr id="99331" name="Rectangle 2">
            <a:extLst>
              <a:ext uri="{FF2B5EF4-FFF2-40B4-BE49-F238E27FC236}">
                <a16:creationId xmlns:a16="http://schemas.microsoft.com/office/drawing/2014/main" id="{BF37AB42-B0E0-4066-B39F-ADC5FA379EA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9332" name="Rectangle 3">
            <a:extLst>
              <a:ext uri="{FF2B5EF4-FFF2-40B4-BE49-F238E27FC236}">
                <a16:creationId xmlns:a16="http://schemas.microsoft.com/office/drawing/2014/main" id="{044F4149-1659-41EA-90C8-F97B6531366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  <a:ea typeface="MS PGothic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7">
            <a:extLst>
              <a:ext uri="{FF2B5EF4-FFF2-40B4-BE49-F238E27FC236}">
                <a16:creationId xmlns:a16="http://schemas.microsoft.com/office/drawing/2014/main" id="{F794B59E-23F9-4AF1-87EC-4AAEF380C66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CFBD636F-715A-4B25-A681-97DEEED8DD2F}" type="slidenum">
              <a:rPr lang="en-US" altLang="en-US" sz="1300"/>
              <a:pPr>
                <a:spcBef>
                  <a:spcPct val="0"/>
                </a:spcBef>
              </a:pPr>
              <a:t>51</a:t>
            </a:fld>
            <a:endParaRPr lang="en-US" altLang="en-US" sz="1300"/>
          </a:p>
        </p:txBody>
      </p:sp>
      <p:sp>
        <p:nvSpPr>
          <p:cNvPr id="101379" name="Rectangle 2">
            <a:extLst>
              <a:ext uri="{FF2B5EF4-FFF2-40B4-BE49-F238E27FC236}">
                <a16:creationId xmlns:a16="http://schemas.microsoft.com/office/drawing/2014/main" id="{1F8D85A2-D5DE-4B5C-842A-4ED3B9385DD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1380" name="Rectangle 3">
            <a:extLst>
              <a:ext uri="{FF2B5EF4-FFF2-40B4-BE49-F238E27FC236}">
                <a16:creationId xmlns:a16="http://schemas.microsoft.com/office/drawing/2014/main" id="{ADE88C13-5FDC-4080-B024-79E0712BC68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  <a:ea typeface="MS PGothic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7">
            <a:extLst>
              <a:ext uri="{FF2B5EF4-FFF2-40B4-BE49-F238E27FC236}">
                <a16:creationId xmlns:a16="http://schemas.microsoft.com/office/drawing/2014/main" id="{A9C31A9A-21DA-4EBE-B19A-8621513DC4E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4EED8CD4-9F16-4E96-8301-190BFE224299}" type="slidenum">
              <a:rPr lang="en-US" altLang="en-US" sz="1300"/>
              <a:pPr>
                <a:spcBef>
                  <a:spcPct val="0"/>
                </a:spcBef>
              </a:pPr>
              <a:t>52</a:t>
            </a:fld>
            <a:endParaRPr lang="en-US" altLang="en-US" sz="1300"/>
          </a:p>
        </p:txBody>
      </p:sp>
      <p:sp>
        <p:nvSpPr>
          <p:cNvPr id="103427" name="Rectangle 2">
            <a:extLst>
              <a:ext uri="{FF2B5EF4-FFF2-40B4-BE49-F238E27FC236}">
                <a16:creationId xmlns:a16="http://schemas.microsoft.com/office/drawing/2014/main" id="{4E27E3FF-FE69-461B-A41B-ED037C49946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3428" name="Rectangle 3">
            <a:extLst>
              <a:ext uri="{FF2B5EF4-FFF2-40B4-BE49-F238E27FC236}">
                <a16:creationId xmlns:a16="http://schemas.microsoft.com/office/drawing/2014/main" id="{396EEB19-736D-49D7-907E-7285BCB7CA6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  <a:ea typeface="MS PGothic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>
            <a:extLst>
              <a:ext uri="{FF2B5EF4-FFF2-40B4-BE49-F238E27FC236}">
                <a16:creationId xmlns:a16="http://schemas.microsoft.com/office/drawing/2014/main" id="{DE17B393-09EE-42C6-A794-9E1A41A4973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F0C90ED3-6162-407E-8955-73C5104A025A}" type="slidenum">
              <a:rPr lang="en-US" altLang="en-US" sz="1300"/>
              <a:pPr>
                <a:spcBef>
                  <a:spcPct val="0"/>
                </a:spcBef>
              </a:pPr>
              <a:t>5</a:t>
            </a:fld>
            <a:endParaRPr lang="en-US" altLang="en-US" sz="1300"/>
          </a:p>
        </p:txBody>
      </p:sp>
      <p:sp>
        <p:nvSpPr>
          <p:cNvPr id="14339" name="Rectangle 2">
            <a:extLst>
              <a:ext uri="{FF2B5EF4-FFF2-40B4-BE49-F238E27FC236}">
                <a16:creationId xmlns:a16="http://schemas.microsoft.com/office/drawing/2014/main" id="{35DAEE99-CE43-408C-877F-41745DB239C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>
            <a:extLst>
              <a:ext uri="{FF2B5EF4-FFF2-40B4-BE49-F238E27FC236}">
                <a16:creationId xmlns:a16="http://schemas.microsoft.com/office/drawing/2014/main" id="{AD60ADDD-A532-4486-9CBB-71BEDF5B0CD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  <a:ea typeface="MS PGothic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7">
            <a:extLst>
              <a:ext uri="{FF2B5EF4-FFF2-40B4-BE49-F238E27FC236}">
                <a16:creationId xmlns:a16="http://schemas.microsoft.com/office/drawing/2014/main" id="{411A0C94-7116-4D9F-B032-0B7D5CAEFDB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CA087AEF-BCD3-4E14-90AC-36F21F61B7CD}" type="slidenum">
              <a:rPr lang="en-US" altLang="en-US" sz="1300"/>
              <a:pPr>
                <a:spcBef>
                  <a:spcPct val="0"/>
                </a:spcBef>
              </a:pPr>
              <a:t>53</a:t>
            </a:fld>
            <a:endParaRPr lang="en-US" altLang="en-US" sz="1300"/>
          </a:p>
        </p:txBody>
      </p:sp>
      <p:sp>
        <p:nvSpPr>
          <p:cNvPr id="105475" name="Rectangle 2">
            <a:extLst>
              <a:ext uri="{FF2B5EF4-FFF2-40B4-BE49-F238E27FC236}">
                <a16:creationId xmlns:a16="http://schemas.microsoft.com/office/drawing/2014/main" id="{5A1EACEC-D3BA-440B-B162-960DEBF63F4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5476" name="Rectangle 3">
            <a:extLst>
              <a:ext uri="{FF2B5EF4-FFF2-40B4-BE49-F238E27FC236}">
                <a16:creationId xmlns:a16="http://schemas.microsoft.com/office/drawing/2014/main" id="{65FC041A-1CDA-4E0D-899C-36B41A2D1B7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  <a:ea typeface="MS PGothic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7">
            <a:extLst>
              <a:ext uri="{FF2B5EF4-FFF2-40B4-BE49-F238E27FC236}">
                <a16:creationId xmlns:a16="http://schemas.microsoft.com/office/drawing/2014/main" id="{EB4A74A6-6BAE-48D5-887A-08ECE2B9DE2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42CF5737-26BD-43D3-AD5F-CA57BF00685E}" type="slidenum">
              <a:rPr lang="en-US" altLang="en-US" sz="1300"/>
              <a:pPr>
                <a:spcBef>
                  <a:spcPct val="0"/>
                </a:spcBef>
              </a:pPr>
              <a:t>54</a:t>
            </a:fld>
            <a:endParaRPr lang="en-US" altLang="en-US" sz="1300"/>
          </a:p>
        </p:txBody>
      </p:sp>
      <p:sp>
        <p:nvSpPr>
          <p:cNvPr id="107523" name="Rectangle 2">
            <a:extLst>
              <a:ext uri="{FF2B5EF4-FFF2-40B4-BE49-F238E27FC236}">
                <a16:creationId xmlns:a16="http://schemas.microsoft.com/office/drawing/2014/main" id="{1A2D4F9E-523D-4D83-9CCA-0A0A3EDC3C9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7524" name="Rectangle 3">
            <a:extLst>
              <a:ext uri="{FF2B5EF4-FFF2-40B4-BE49-F238E27FC236}">
                <a16:creationId xmlns:a16="http://schemas.microsoft.com/office/drawing/2014/main" id="{4C17232C-71C3-4C8F-94CC-B46F85BCC03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  <a:ea typeface="MS PGothic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7">
            <a:extLst>
              <a:ext uri="{FF2B5EF4-FFF2-40B4-BE49-F238E27FC236}">
                <a16:creationId xmlns:a16="http://schemas.microsoft.com/office/drawing/2014/main" id="{9537D33B-516E-4E1D-8155-1BB8818AF63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65C4ADFA-7B9A-45C2-ACE0-D65735EC0894}" type="slidenum">
              <a:rPr lang="en-US" altLang="en-US" sz="1300"/>
              <a:pPr>
                <a:spcBef>
                  <a:spcPct val="0"/>
                </a:spcBef>
              </a:pPr>
              <a:t>55</a:t>
            </a:fld>
            <a:endParaRPr lang="en-US" altLang="en-US" sz="1300"/>
          </a:p>
        </p:txBody>
      </p:sp>
      <p:sp>
        <p:nvSpPr>
          <p:cNvPr id="109571" name="Rectangle 2">
            <a:extLst>
              <a:ext uri="{FF2B5EF4-FFF2-40B4-BE49-F238E27FC236}">
                <a16:creationId xmlns:a16="http://schemas.microsoft.com/office/drawing/2014/main" id="{DD97AD53-BD51-4766-B4CC-07042C973C9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9572" name="Rectangle 3">
            <a:extLst>
              <a:ext uri="{FF2B5EF4-FFF2-40B4-BE49-F238E27FC236}">
                <a16:creationId xmlns:a16="http://schemas.microsoft.com/office/drawing/2014/main" id="{1F53E999-D5D9-4EE0-BF00-9FF2703BFFB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  <a:ea typeface="MS PGothic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7">
            <a:extLst>
              <a:ext uri="{FF2B5EF4-FFF2-40B4-BE49-F238E27FC236}">
                <a16:creationId xmlns:a16="http://schemas.microsoft.com/office/drawing/2014/main" id="{42110E80-B291-467E-B6C9-4151025D1D5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84694927-76E6-4EA2-BC0D-83CC70E039BB}" type="slidenum">
              <a:rPr lang="en-US" altLang="en-US" sz="1300"/>
              <a:pPr>
                <a:spcBef>
                  <a:spcPct val="0"/>
                </a:spcBef>
              </a:pPr>
              <a:t>56</a:t>
            </a:fld>
            <a:endParaRPr lang="en-US" altLang="en-US" sz="1300"/>
          </a:p>
        </p:txBody>
      </p:sp>
      <p:sp>
        <p:nvSpPr>
          <p:cNvPr id="111619" name="Rectangle 2">
            <a:extLst>
              <a:ext uri="{FF2B5EF4-FFF2-40B4-BE49-F238E27FC236}">
                <a16:creationId xmlns:a16="http://schemas.microsoft.com/office/drawing/2014/main" id="{263D960F-547C-4311-9DFB-F0B9B7184DE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1620" name="Rectangle 3">
            <a:extLst>
              <a:ext uri="{FF2B5EF4-FFF2-40B4-BE49-F238E27FC236}">
                <a16:creationId xmlns:a16="http://schemas.microsoft.com/office/drawing/2014/main" id="{B4D7C663-09D8-4E58-BD41-5E440BEEA80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  <a:ea typeface="MS PGothic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7">
            <a:extLst>
              <a:ext uri="{FF2B5EF4-FFF2-40B4-BE49-F238E27FC236}">
                <a16:creationId xmlns:a16="http://schemas.microsoft.com/office/drawing/2014/main" id="{0BD00E35-2581-4360-932D-5853D79569C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B0F3113D-CFEA-49FB-89AC-A0F427401462}" type="slidenum">
              <a:rPr lang="en-US" altLang="en-US" sz="1300"/>
              <a:pPr>
                <a:spcBef>
                  <a:spcPct val="0"/>
                </a:spcBef>
              </a:pPr>
              <a:t>59</a:t>
            </a:fld>
            <a:endParaRPr lang="en-US" altLang="en-US" sz="1300"/>
          </a:p>
        </p:txBody>
      </p:sp>
      <p:sp>
        <p:nvSpPr>
          <p:cNvPr id="113667" name="Rectangle 2">
            <a:extLst>
              <a:ext uri="{FF2B5EF4-FFF2-40B4-BE49-F238E27FC236}">
                <a16:creationId xmlns:a16="http://schemas.microsoft.com/office/drawing/2014/main" id="{09D6BDB9-42C5-4D74-8C9B-2BB1DD90976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3668" name="Rectangle 3">
            <a:extLst>
              <a:ext uri="{FF2B5EF4-FFF2-40B4-BE49-F238E27FC236}">
                <a16:creationId xmlns:a16="http://schemas.microsoft.com/office/drawing/2014/main" id="{ADE81651-BE6A-402F-AC40-628067C7B31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  <a:ea typeface="MS PGothic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>
            <a:extLst>
              <a:ext uri="{FF2B5EF4-FFF2-40B4-BE49-F238E27FC236}">
                <a16:creationId xmlns:a16="http://schemas.microsoft.com/office/drawing/2014/main" id="{4B95BF98-7E43-4891-90E1-9BAA59B9C39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5C56A9B6-8725-447A-9321-4854013A78C1}" type="slidenum">
              <a:rPr lang="en-US" altLang="en-US" sz="1300"/>
              <a:pPr>
                <a:spcBef>
                  <a:spcPct val="0"/>
                </a:spcBef>
              </a:pPr>
              <a:t>6</a:t>
            </a:fld>
            <a:endParaRPr lang="en-US" altLang="en-US" sz="1300"/>
          </a:p>
        </p:txBody>
      </p:sp>
      <p:sp>
        <p:nvSpPr>
          <p:cNvPr id="16387" name="Rectangle 2">
            <a:extLst>
              <a:ext uri="{FF2B5EF4-FFF2-40B4-BE49-F238E27FC236}">
                <a16:creationId xmlns:a16="http://schemas.microsoft.com/office/drawing/2014/main" id="{FDC555F4-958C-4FD7-9960-339F2A0591F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>
            <a:extLst>
              <a:ext uri="{FF2B5EF4-FFF2-40B4-BE49-F238E27FC236}">
                <a16:creationId xmlns:a16="http://schemas.microsoft.com/office/drawing/2014/main" id="{EB175AFF-3A9E-4C16-BE72-C67C1E34A7B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  <a:ea typeface="MS PGothic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>
            <a:extLst>
              <a:ext uri="{FF2B5EF4-FFF2-40B4-BE49-F238E27FC236}">
                <a16:creationId xmlns:a16="http://schemas.microsoft.com/office/drawing/2014/main" id="{1B018FC6-A18B-483C-BE16-4EB57B09780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ADCEE227-C4C1-4C1C-8DC1-0B7584949BF1}" type="slidenum">
              <a:rPr lang="en-US" altLang="en-US" sz="1300"/>
              <a:pPr>
                <a:spcBef>
                  <a:spcPct val="0"/>
                </a:spcBef>
              </a:pPr>
              <a:t>7</a:t>
            </a:fld>
            <a:endParaRPr lang="en-US" altLang="en-US" sz="1300"/>
          </a:p>
        </p:txBody>
      </p:sp>
      <p:sp>
        <p:nvSpPr>
          <p:cNvPr id="18435" name="Rectangle 2">
            <a:extLst>
              <a:ext uri="{FF2B5EF4-FFF2-40B4-BE49-F238E27FC236}">
                <a16:creationId xmlns:a16="http://schemas.microsoft.com/office/drawing/2014/main" id="{DEE88452-27C0-4AD7-9B5D-2515CDDD144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>
            <a:extLst>
              <a:ext uri="{FF2B5EF4-FFF2-40B4-BE49-F238E27FC236}">
                <a16:creationId xmlns:a16="http://schemas.microsoft.com/office/drawing/2014/main" id="{CE65C40A-9510-4842-BAD9-86FA0C417D1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  <a:ea typeface="MS PGothic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>
            <a:extLst>
              <a:ext uri="{FF2B5EF4-FFF2-40B4-BE49-F238E27FC236}">
                <a16:creationId xmlns:a16="http://schemas.microsoft.com/office/drawing/2014/main" id="{1B018FC6-A18B-483C-BE16-4EB57B09780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ADCEE227-C4C1-4C1C-8DC1-0B7584949BF1}" type="slidenum">
              <a:rPr lang="en-US" altLang="en-US" sz="1300"/>
              <a:pPr>
                <a:spcBef>
                  <a:spcPct val="0"/>
                </a:spcBef>
              </a:pPr>
              <a:t>8</a:t>
            </a:fld>
            <a:endParaRPr lang="en-US" altLang="en-US" sz="1300"/>
          </a:p>
        </p:txBody>
      </p:sp>
      <p:sp>
        <p:nvSpPr>
          <p:cNvPr id="18435" name="Rectangle 2">
            <a:extLst>
              <a:ext uri="{FF2B5EF4-FFF2-40B4-BE49-F238E27FC236}">
                <a16:creationId xmlns:a16="http://schemas.microsoft.com/office/drawing/2014/main" id="{DEE88452-27C0-4AD7-9B5D-2515CDDD144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>
            <a:extLst>
              <a:ext uri="{FF2B5EF4-FFF2-40B4-BE49-F238E27FC236}">
                <a16:creationId xmlns:a16="http://schemas.microsoft.com/office/drawing/2014/main" id="{CE65C40A-9510-4842-BAD9-86FA0C417D1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  <a:ea typeface="MS PGothic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4519200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>
            <a:extLst>
              <a:ext uri="{FF2B5EF4-FFF2-40B4-BE49-F238E27FC236}">
                <a16:creationId xmlns:a16="http://schemas.microsoft.com/office/drawing/2014/main" id="{9431BE85-134C-45C2-841D-83F2DF7DEBEC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965575" y="8820150"/>
            <a:ext cx="3032125" cy="46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3027" tIns="46514" rIns="93027" bIns="46514" anchor="b"/>
          <a:lstStyle>
            <a:lvl1pPr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r">
              <a:spcBef>
                <a:spcPct val="0"/>
              </a:spcBef>
            </a:pPr>
            <a:fld id="{7169180C-7763-4278-9D11-7BC6EC1EC517}" type="slidenum">
              <a:rPr lang="en-US" altLang="en-US" sz="1300"/>
              <a:pPr algn="r">
                <a:spcBef>
                  <a:spcPct val="0"/>
                </a:spcBef>
              </a:pPr>
              <a:t>9</a:t>
            </a:fld>
            <a:endParaRPr lang="en-US" altLang="en-US" sz="1300"/>
          </a:p>
        </p:txBody>
      </p:sp>
      <p:sp>
        <p:nvSpPr>
          <p:cNvPr id="22531" name="Rectangle 2">
            <a:extLst>
              <a:ext uri="{FF2B5EF4-FFF2-40B4-BE49-F238E27FC236}">
                <a16:creationId xmlns:a16="http://schemas.microsoft.com/office/drawing/2014/main" id="{0BA0B7EA-541F-493F-AD5E-6A7E36288B4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>
            <a:extLst>
              <a:ext uri="{FF2B5EF4-FFF2-40B4-BE49-F238E27FC236}">
                <a16:creationId xmlns:a16="http://schemas.microsoft.com/office/drawing/2014/main" id="{80C7B06E-F917-45BD-A079-6C73087A5BC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  <a:ea typeface="MS PGothic" panose="020B0600070205080204" pitchFamily="34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db-book.com/" TargetMode="External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db-book.com/" TargetMode="External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db-book.com/" TargetMode="External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7">
            <a:extLst>
              <a:ext uri="{FF2B5EF4-FFF2-40B4-BE49-F238E27FC236}">
                <a16:creationId xmlns:a16="http://schemas.microsoft.com/office/drawing/2014/main" id="{6AB433D2-BE84-467A-82DB-DBFCF9F936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74938" y="5726113"/>
            <a:ext cx="3694112" cy="793750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altLang="en-US" b="1" dirty="0">
                <a:solidFill>
                  <a:srgbClr val="002060"/>
                </a:solidFill>
              </a:rPr>
              <a:t>Database System Concepts, 7</a:t>
            </a:r>
            <a:r>
              <a:rPr lang="en-US" altLang="en-US" b="1" baseline="30000" dirty="0">
                <a:solidFill>
                  <a:srgbClr val="002060"/>
                </a:solidFill>
              </a:rPr>
              <a:t>th</a:t>
            </a:r>
            <a:r>
              <a:rPr lang="en-US" altLang="en-US" b="1" dirty="0">
                <a:solidFill>
                  <a:srgbClr val="002060"/>
                </a:solidFill>
              </a:rPr>
              <a:t> Ed</a:t>
            </a:r>
            <a:r>
              <a:rPr lang="en-US" altLang="en-US" dirty="0">
                <a:solidFill>
                  <a:srgbClr val="002060"/>
                </a:solidFill>
              </a:rPr>
              <a:t>.</a:t>
            </a:r>
          </a:p>
          <a:p>
            <a:pPr algn="ctr">
              <a:spcBef>
                <a:spcPct val="50000"/>
              </a:spcBef>
              <a:defRPr/>
            </a:pPr>
            <a:r>
              <a:rPr lang="en-US" altLang="en-US" sz="1200" b="1" dirty="0">
                <a:solidFill>
                  <a:srgbClr val="002060"/>
                </a:solidFill>
              </a:rPr>
              <a:t>©Silberschatz, Korth and Sudarshan</a:t>
            </a:r>
            <a:br>
              <a:rPr lang="en-US" altLang="en-US" sz="1200" b="1" dirty="0">
                <a:solidFill>
                  <a:srgbClr val="002060"/>
                </a:solidFill>
              </a:rPr>
            </a:br>
            <a:r>
              <a:rPr lang="en-US" altLang="en-US" sz="1200" b="1" dirty="0">
                <a:solidFill>
                  <a:srgbClr val="002060"/>
                </a:solidFill>
              </a:rPr>
              <a:t>See </a:t>
            </a:r>
            <a:r>
              <a:rPr lang="en-US" altLang="en-US" sz="1200" b="1" dirty="0">
                <a:solidFill>
                  <a:srgbClr val="002060"/>
                </a:solidFill>
                <a:hlinkClick r:id="rId2"/>
              </a:rPr>
              <a:t>www.db-book.com</a:t>
            </a:r>
            <a:r>
              <a:rPr lang="en-US" altLang="en-US" sz="1200" b="1" dirty="0">
                <a:solidFill>
                  <a:srgbClr val="002060"/>
                </a:solidFill>
              </a:rPr>
              <a:t> for conditions on re-use </a:t>
            </a:r>
          </a:p>
        </p:txBody>
      </p:sp>
      <p:sp>
        <p:nvSpPr>
          <p:cNvPr id="48742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 sz="2800">
                <a:solidFill>
                  <a:srgbClr val="002060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E5B7FE48-B4A0-4404-A94E-2D4837BDADF1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xfrm>
            <a:off x="6596063" y="6218238"/>
            <a:ext cx="1905000" cy="457200"/>
          </a:xfrm>
        </p:spPr>
        <p:txBody>
          <a:bodyPr/>
          <a:lstStyle>
            <a:lvl1pPr>
              <a:defRPr smtClean="0">
                <a:solidFill>
                  <a:srgbClr val="578963"/>
                </a:solidFill>
              </a:defRPr>
            </a:lvl1pPr>
          </a:lstStyle>
          <a:p>
            <a:pPr>
              <a:defRPr/>
            </a:pPr>
            <a:fld id="{441F42D0-7627-45E8-BCAB-6293FCFFA666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  <p:pic>
        <p:nvPicPr>
          <p:cNvPr id="9" name="Picture 8" descr="Cover-6Ed"/>
          <p:cNvPicPr>
            <a:picLocks noChangeAspect="1" noChangeArrowheads="1"/>
          </p:cNvPicPr>
          <p:nvPr/>
        </p:nvPicPr>
        <p:blipFill>
          <a:blip r:embed="rId3"/>
          <a:stretch>
            <a:fillRect/>
          </a:stretch>
        </p:blipFill>
        <p:spPr bwMode="auto">
          <a:xfrm>
            <a:off x="0" y="12336"/>
            <a:ext cx="1331269" cy="170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9" descr="Cover-6Ed">
            <a:extLst>
              <a:ext uri="{FF2B5EF4-FFF2-40B4-BE49-F238E27FC236}">
                <a16:creationId xmlns:a16="http://schemas.microsoft.com/office/drawing/2014/main" id="{77026798-0827-482F-848C-054321BDFD4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4" y="0"/>
            <a:ext cx="1331912" cy="170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10" descr="Cover-6Ed">
            <a:extLst>
              <a:ext uri="{FF2B5EF4-FFF2-40B4-BE49-F238E27FC236}">
                <a16:creationId xmlns:a16="http://schemas.microsoft.com/office/drawing/2014/main" id="{5B23C462-273B-47CE-B464-FA0DEA18F60D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/>
          <a:stretch>
            <a:fillRect/>
          </a:stretch>
        </p:blipFill>
        <p:spPr bwMode="auto">
          <a:xfrm>
            <a:off x="0" y="12336"/>
            <a:ext cx="1331269" cy="170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504181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 sz="1700"/>
            </a:lvl1pPr>
            <a:lvl2pPr>
              <a:defRPr sz="1700"/>
            </a:lvl2pPr>
            <a:lvl3pPr>
              <a:defRPr sz="1700"/>
            </a:lvl3pPr>
            <a:lvl4pPr>
              <a:defRPr sz="1700"/>
            </a:lvl4pPr>
            <a:lvl5pPr>
              <a:defRPr sz="17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7677CD6D-A5E2-4543-81E0-D97745649CEB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078238-A850-4F7F-9FB2-C7F3ED51152A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789070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26250" y="117475"/>
            <a:ext cx="2019300" cy="5880100"/>
          </a:xfrm>
        </p:spPr>
        <p:txBody>
          <a:bodyPr vert="eaVert"/>
          <a:lstStyle>
            <a:lvl1pPr>
              <a:defRPr sz="2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8350" y="117475"/>
            <a:ext cx="5905500" cy="5880100"/>
          </a:xfrm>
        </p:spPr>
        <p:txBody>
          <a:bodyPr vert="eaVert"/>
          <a:lstStyle>
            <a:lvl1pPr>
              <a:defRPr sz="1700"/>
            </a:lvl1pPr>
            <a:lvl2pPr>
              <a:defRPr sz="1700"/>
            </a:lvl2pPr>
            <a:lvl3pPr>
              <a:defRPr sz="1700"/>
            </a:lvl3pPr>
            <a:lvl4pPr>
              <a:defRPr sz="1700"/>
            </a:lvl4pPr>
            <a:lvl5pPr>
              <a:defRPr sz="1700"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66D4BD1A-4145-49C3-8D7D-1F956B760305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875237-B0F8-4D27-B8AA-EA0E8F7832E5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0995053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350" y="117475"/>
            <a:ext cx="8077200" cy="609600"/>
          </a:xfrm>
        </p:spPr>
        <p:txBody>
          <a:bodyPr/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814388" y="1093788"/>
            <a:ext cx="3754437" cy="4903787"/>
          </a:xfrm>
        </p:spPr>
        <p:txBody>
          <a:bodyPr/>
          <a:lstStyle>
            <a:lvl1pPr>
              <a:defRPr sz="1700"/>
            </a:lvl1pPr>
            <a:lvl2pPr>
              <a:defRPr sz="1700"/>
            </a:lvl2pPr>
            <a:lvl3pPr>
              <a:defRPr sz="1700"/>
            </a:lvl3pPr>
            <a:lvl4pPr>
              <a:defRPr sz="1700"/>
            </a:lvl4pPr>
            <a:lvl5pPr>
              <a:defRPr sz="17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1225" y="1093788"/>
            <a:ext cx="3754438" cy="4903787"/>
          </a:xfrm>
        </p:spPr>
        <p:txBody>
          <a:bodyPr/>
          <a:lstStyle>
            <a:lvl1pPr>
              <a:defRPr sz="1700"/>
            </a:lvl1pPr>
            <a:lvl2pPr>
              <a:defRPr sz="1700"/>
            </a:lvl2pPr>
            <a:lvl3pPr>
              <a:defRPr sz="1700"/>
            </a:lvl3pPr>
            <a:lvl4pPr>
              <a:defRPr sz="1700"/>
            </a:lvl4pPr>
            <a:lvl5pPr>
              <a:defRPr sz="17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D7C2D5D2-FFA8-4B97-9D6C-DF120847B519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3E6E76-F12E-4D1B-9B56-009C721BF777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1922196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7">
            <a:extLst>
              <a:ext uri="{FF2B5EF4-FFF2-40B4-BE49-F238E27FC236}">
                <a16:creationId xmlns:a16="http://schemas.microsoft.com/office/drawing/2014/main" id="{6E2D77BB-A1E3-4E40-9A08-249BCF8B85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74938" y="5726113"/>
            <a:ext cx="3694112" cy="793750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altLang="en-US" b="1" dirty="0">
                <a:solidFill>
                  <a:srgbClr val="002060"/>
                </a:solidFill>
              </a:rPr>
              <a:t>Database System Concepts, 7</a:t>
            </a:r>
            <a:r>
              <a:rPr lang="en-US" altLang="en-US" b="1" baseline="30000" dirty="0">
                <a:solidFill>
                  <a:srgbClr val="002060"/>
                </a:solidFill>
              </a:rPr>
              <a:t>th</a:t>
            </a:r>
            <a:r>
              <a:rPr lang="en-US" altLang="en-US" b="1" dirty="0">
                <a:solidFill>
                  <a:srgbClr val="002060"/>
                </a:solidFill>
              </a:rPr>
              <a:t> Ed</a:t>
            </a:r>
            <a:r>
              <a:rPr lang="en-US" altLang="en-US" dirty="0">
                <a:solidFill>
                  <a:srgbClr val="002060"/>
                </a:solidFill>
              </a:rPr>
              <a:t>.</a:t>
            </a:r>
          </a:p>
          <a:p>
            <a:pPr algn="ctr">
              <a:spcBef>
                <a:spcPct val="50000"/>
              </a:spcBef>
              <a:defRPr/>
            </a:pPr>
            <a:r>
              <a:rPr lang="en-US" altLang="en-US" sz="1200" b="1" dirty="0">
                <a:solidFill>
                  <a:srgbClr val="002060"/>
                </a:solidFill>
              </a:rPr>
              <a:t>©Silberschatz, </a:t>
            </a:r>
            <a:r>
              <a:rPr lang="en-US" altLang="en-US" sz="1200" b="1" dirty="0" err="1">
                <a:solidFill>
                  <a:srgbClr val="002060"/>
                </a:solidFill>
              </a:rPr>
              <a:t>Korth</a:t>
            </a:r>
            <a:r>
              <a:rPr lang="en-US" altLang="en-US" sz="1200" b="1" dirty="0">
                <a:solidFill>
                  <a:srgbClr val="002060"/>
                </a:solidFill>
              </a:rPr>
              <a:t> and Sudarshan</a:t>
            </a:r>
            <a:br>
              <a:rPr lang="en-US" altLang="en-US" sz="1200" b="1" dirty="0">
                <a:solidFill>
                  <a:srgbClr val="002060"/>
                </a:solidFill>
              </a:rPr>
            </a:br>
            <a:r>
              <a:rPr lang="en-US" altLang="en-US" sz="1200" b="1" dirty="0">
                <a:solidFill>
                  <a:srgbClr val="002060"/>
                </a:solidFill>
              </a:rPr>
              <a:t>See </a:t>
            </a:r>
            <a:r>
              <a:rPr lang="en-US" altLang="en-US" sz="1200" b="1" dirty="0">
                <a:solidFill>
                  <a:srgbClr val="002060"/>
                </a:solidFill>
                <a:hlinkClick r:id="rId2"/>
              </a:rPr>
              <a:t>www.db-book.com</a:t>
            </a:r>
            <a:r>
              <a:rPr lang="en-US" altLang="en-US" sz="1200" b="1" dirty="0">
                <a:solidFill>
                  <a:srgbClr val="002060"/>
                </a:solidFill>
              </a:rPr>
              <a:t> for conditions on re-use </a:t>
            </a:r>
          </a:p>
        </p:txBody>
      </p:sp>
      <p:sp>
        <p:nvSpPr>
          <p:cNvPr id="61337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>
                <a:solidFill>
                  <a:srgbClr val="002060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4053C40E-D8FC-4564-9F45-CF1A70873460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 bwMode="auto">
          <a:xfrm>
            <a:off x="2862263" y="5780088"/>
            <a:ext cx="344805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50000"/>
              </a:spcBef>
              <a:defRPr>
                <a:solidFill>
                  <a:srgbClr val="578963"/>
                </a:solidFill>
                <a:latin typeface="Times New Roman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7</a:t>
            </a:r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D2D242F4-2B18-4F93-AF83-C0B3D393143B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xfrm>
            <a:off x="6596063" y="6218238"/>
            <a:ext cx="1905000" cy="457200"/>
          </a:xfrm>
        </p:spPr>
        <p:txBody>
          <a:bodyPr/>
          <a:lstStyle>
            <a:lvl1pPr>
              <a:defRPr smtClean="0">
                <a:solidFill>
                  <a:srgbClr val="578963"/>
                </a:solidFill>
              </a:defRPr>
            </a:lvl1pPr>
          </a:lstStyle>
          <a:p>
            <a:pPr>
              <a:defRPr/>
            </a:pPr>
            <a:fld id="{D13E6E76-F12E-4D1B-9B56-009C721BF777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  <p:pic>
        <p:nvPicPr>
          <p:cNvPr id="9" name="Picture 8" descr="Cover-6Ed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4" y="0"/>
            <a:ext cx="1331912" cy="170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9243407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7">
            <a:extLst>
              <a:ext uri="{FF2B5EF4-FFF2-40B4-BE49-F238E27FC236}">
                <a16:creationId xmlns:a16="http://schemas.microsoft.com/office/drawing/2014/main" id="{6AB433D2-BE84-467A-82DB-DBFCF9F936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74938" y="5726113"/>
            <a:ext cx="3694112" cy="793750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altLang="en-US" b="1" dirty="0">
                <a:solidFill>
                  <a:srgbClr val="002060"/>
                </a:solidFill>
              </a:rPr>
              <a:t>Database System Concepts, 7</a:t>
            </a:r>
            <a:r>
              <a:rPr lang="en-US" altLang="en-US" b="1" baseline="30000" dirty="0">
                <a:solidFill>
                  <a:srgbClr val="002060"/>
                </a:solidFill>
              </a:rPr>
              <a:t>th</a:t>
            </a:r>
            <a:r>
              <a:rPr lang="en-US" altLang="en-US" b="1" dirty="0">
                <a:solidFill>
                  <a:srgbClr val="002060"/>
                </a:solidFill>
              </a:rPr>
              <a:t> Ed</a:t>
            </a:r>
            <a:r>
              <a:rPr lang="en-US" altLang="en-US" dirty="0">
                <a:solidFill>
                  <a:srgbClr val="002060"/>
                </a:solidFill>
              </a:rPr>
              <a:t>.</a:t>
            </a:r>
          </a:p>
          <a:p>
            <a:pPr algn="ctr">
              <a:spcBef>
                <a:spcPct val="50000"/>
              </a:spcBef>
              <a:defRPr/>
            </a:pPr>
            <a:r>
              <a:rPr lang="en-US" altLang="en-US" sz="1200" b="1" dirty="0">
                <a:solidFill>
                  <a:srgbClr val="002060"/>
                </a:solidFill>
              </a:rPr>
              <a:t>©Silberschatz, </a:t>
            </a:r>
            <a:r>
              <a:rPr lang="en-US" altLang="en-US" sz="1200" b="1" dirty="0" err="1">
                <a:solidFill>
                  <a:srgbClr val="002060"/>
                </a:solidFill>
              </a:rPr>
              <a:t>Korth</a:t>
            </a:r>
            <a:r>
              <a:rPr lang="en-US" altLang="en-US" sz="1200" b="1" dirty="0">
                <a:solidFill>
                  <a:srgbClr val="002060"/>
                </a:solidFill>
              </a:rPr>
              <a:t> and Sudarshan</a:t>
            </a:r>
            <a:br>
              <a:rPr lang="en-US" altLang="en-US" sz="1200" b="1" dirty="0">
                <a:solidFill>
                  <a:srgbClr val="002060"/>
                </a:solidFill>
              </a:rPr>
            </a:br>
            <a:r>
              <a:rPr lang="en-US" altLang="en-US" sz="1200" b="1" dirty="0">
                <a:solidFill>
                  <a:srgbClr val="002060"/>
                </a:solidFill>
              </a:rPr>
              <a:t>See </a:t>
            </a:r>
            <a:r>
              <a:rPr lang="en-US" altLang="en-US" sz="1200" b="1" dirty="0">
                <a:solidFill>
                  <a:srgbClr val="002060"/>
                </a:solidFill>
                <a:hlinkClick r:id="rId2"/>
              </a:rPr>
              <a:t>www.db-book.com</a:t>
            </a:r>
            <a:r>
              <a:rPr lang="en-US" altLang="en-US" sz="1200" b="1" dirty="0">
                <a:solidFill>
                  <a:srgbClr val="002060"/>
                </a:solidFill>
              </a:rPr>
              <a:t> for conditions on re-use </a:t>
            </a:r>
          </a:p>
        </p:txBody>
      </p:sp>
      <p:sp>
        <p:nvSpPr>
          <p:cNvPr id="48742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>
                <a:solidFill>
                  <a:srgbClr val="002060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51BECEEC-3BC9-4D4E-99DA-2E5AA4578487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 bwMode="auto">
          <a:xfrm>
            <a:off x="2862263" y="5780088"/>
            <a:ext cx="344805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50000"/>
              </a:spcBef>
              <a:defRPr>
                <a:solidFill>
                  <a:srgbClr val="578963"/>
                </a:solidFill>
                <a:latin typeface="Times New Roman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E5B7FE48-B4A0-4404-A94E-2D4837BDADF1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xfrm>
            <a:off x="6596063" y="6218238"/>
            <a:ext cx="1905000" cy="457200"/>
          </a:xfrm>
        </p:spPr>
        <p:txBody>
          <a:bodyPr/>
          <a:lstStyle>
            <a:lvl1pPr>
              <a:defRPr smtClean="0">
                <a:solidFill>
                  <a:srgbClr val="578963"/>
                </a:solidFill>
              </a:defRPr>
            </a:lvl1pPr>
          </a:lstStyle>
          <a:p>
            <a:pPr>
              <a:defRPr/>
            </a:pPr>
            <a:fld id="{441F42D0-7627-45E8-BCAB-6293FCFFA66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pic>
        <p:nvPicPr>
          <p:cNvPr id="9" name="Picture 8" descr="Cover-6Ed"/>
          <p:cNvPicPr>
            <a:picLocks noChangeAspect="1" noChangeArrowheads="1"/>
          </p:cNvPicPr>
          <p:nvPr userDrawn="1"/>
        </p:nvPicPr>
        <p:blipFill>
          <a:blip r:embed="rId3"/>
          <a:stretch>
            <a:fillRect/>
          </a:stretch>
        </p:blipFill>
        <p:spPr bwMode="auto">
          <a:xfrm>
            <a:off x="0" y="12336"/>
            <a:ext cx="1331269" cy="170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5771443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A9796C49-4A73-449B-A170-DFFCD45313DF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0D9E99-A0D8-4F2F-B04A-331DF655FEA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228256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1272" y="1102497"/>
            <a:ext cx="8014277" cy="5367972"/>
          </a:xfrm>
        </p:spPr>
        <p:txBody>
          <a:bodyPr/>
          <a:lstStyle>
            <a:lvl1pPr marL="342900" indent="-342900">
              <a:buSzPct val="110000"/>
              <a:buFont typeface="Wingdings" panose="05000000000000000000" pitchFamily="2" charset="2"/>
              <a:buChar char="§"/>
              <a:defRPr sz="1700"/>
            </a:lvl1pPr>
            <a:lvl2pPr marL="742950" indent="-285750">
              <a:buSzPct val="110000"/>
              <a:buFont typeface="Arial" panose="020B0604020202020204" pitchFamily="34" charset="0"/>
              <a:buChar char="•"/>
              <a:defRPr sz="1700"/>
            </a:lvl2pPr>
            <a:lvl3pPr marL="1085850" indent="-228600">
              <a:buSzPct val="100000"/>
              <a:buFont typeface="Wingdings" panose="05000000000000000000" pitchFamily="2" charset="2"/>
              <a:buChar char="§"/>
              <a:defRPr sz="1700"/>
            </a:lvl3pPr>
            <a:lvl4pPr marL="1428750" indent="-228600">
              <a:buFont typeface="Arial" panose="020B0604020202020204" pitchFamily="34" charset="0"/>
              <a:buChar char="•"/>
              <a:defRPr sz="1700"/>
            </a:lvl4pPr>
            <a:lvl5pPr marL="1771650" indent="-228600">
              <a:buSzPct val="100000"/>
              <a:buFont typeface="Wingdings" panose="05000000000000000000" pitchFamily="2" charset="2"/>
              <a:buChar char="§"/>
              <a:defRPr sz="17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E42D457B-4574-44A7-82F5-364A95AA2566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C1BFAE-C44B-49AE-8C45-A7AABAAB5FEE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842640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44747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4863" y="4073662"/>
            <a:ext cx="7772400" cy="1500187"/>
          </a:xfrm>
        </p:spPr>
        <p:txBody>
          <a:bodyPr anchor="b"/>
          <a:lstStyle>
            <a:lvl1pPr marL="342900" indent="-342900">
              <a:buFont typeface="Wingdings" panose="05000000000000000000" pitchFamily="2" charset="2"/>
              <a:buChar char="§"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833A2CD-6A4B-4240-88F1-B4D7FEB50A79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BBE0E1-96FA-42C8-A339-7F81B98D396B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748042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BC4FAFEB-DA24-40E3-81A3-2C7117781D6B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3E6E76-F12E-4D1B-9B56-009C721BF777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EE86E211-15D2-459B-B331-A82FFB150B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7424" y="1102497"/>
            <a:ext cx="3985352" cy="5367972"/>
          </a:xfrm>
        </p:spPr>
        <p:txBody>
          <a:bodyPr/>
          <a:lstStyle>
            <a:lvl1pPr marL="342900" indent="-342900">
              <a:buSzPct val="110000"/>
              <a:buFont typeface="Wingdings" panose="05000000000000000000" pitchFamily="2" charset="2"/>
              <a:buChar char="§"/>
              <a:defRPr sz="1700"/>
            </a:lvl1pPr>
            <a:lvl2pPr marL="742950" indent="-285750">
              <a:buSzPct val="110000"/>
              <a:buFont typeface="Arial" panose="020B0604020202020204" pitchFamily="34" charset="0"/>
              <a:buChar char="•"/>
              <a:defRPr sz="1700"/>
            </a:lvl2pPr>
            <a:lvl3pPr marL="1085850" indent="-228600">
              <a:buSzPct val="100000"/>
              <a:buFont typeface="Wingdings" panose="05000000000000000000" pitchFamily="2" charset="2"/>
              <a:buChar char="§"/>
              <a:defRPr sz="1700"/>
            </a:lvl3pPr>
            <a:lvl4pPr marL="1428750" indent="-228600">
              <a:buFont typeface="Arial" panose="020B0604020202020204" pitchFamily="34" charset="0"/>
              <a:buChar char="•"/>
              <a:defRPr sz="1700"/>
            </a:lvl4pPr>
            <a:lvl5pPr marL="1771650" indent="-228600">
              <a:buSzPct val="100000"/>
              <a:buFont typeface="Wingdings" panose="05000000000000000000" pitchFamily="2" charset="2"/>
              <a:buChar char="§"/>
              <a:defRPr sz="17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5286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1700"/>
            </a:lvl1pPr>
            <a:lvl2pPr>
              <a:defRPr sz="1700"/>
            </a:lvl2pPr>
            <a:lvl3pPr>
              <a:defRPr sz="1700"/>
            </a:lvl3pPr>
            <a:lvl4pPr>
              <a:defRPr sz="1700"/>
            </a:lvl4pPr>
            <a:lvl5pPr>
              <a:defRPr sz="17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1700"/>
            </a:lvl1pPr>
            <a:lvl2pPr>
              <a:defRPr sz="1700"/>
            </a:lvl2pPr>
            <a:lvl3pPr>
              <a:defRPr sz="1700"/>
            </a:lvl3pPr>
            <a:lvl4pPr>
              <a:defRPr sz="1700"/>
            </a:lvl4pPr>
            <a:lvl5pPr>
              <a:defRPr sz="17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42096E68-496F-4499-93E9-D10C62B93D1A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023997-F532-4D5B-B2F3-9E05A41D497B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434830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F8A17BCC-393D-48FB-8CCD-31D1E0C6FA40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649892-EB20-4383-9D6A-6D1ED2147F7F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593285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>
            <a:extLst>
              <a:ext uri="{FF2B5EF4-FFF2-40B4-BE49-F238E27FC236}">
                <a16:creationId xmlns:a16="http://schemas.microsoft.com/office/drawing/2014/main" id="{A54EDB4F-7D4C-4F34-9AD3-169F9858A5EE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271689-3C51-413B-9388-DDBA7E74E1E4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117331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1700"/>
            </a:lvl1pPr>
            <a:lvl2pPr>
              <a:defRPr sz="1700"/>
            </a:lvl2pPr>
            <a:lvl3pPr>
              <a:defRPr sz="1700"/>
            </a:lvl3pPr>
            <a:lvl4pPr>
              <a:defRPr sz="1700"/>
            </a:lvl4pPr>
            <a:lvl5pPr>
              <a:defRPr sz="17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AA8DFBA5-2441-4C97-8340-430BD863557C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CD7985-991B-46C7-A32A-6942E2DB1188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70858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D8B4ACE8-FA36-4C9A-B2D0-93D5FB40D304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79FD90-85FD-43B3-9F6B-6E3DF5251AE4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016511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40B05D94-0FBF-40E0-A0E2-9EC3FEAB3CB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814388" y="1093788"/>
            <a:ext cx="7661275" cy="4903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en-US" altLang="en-US" dirty="0"/>
          </a:p>
        </p:txBody>
      </p:sp>
      <p:sp>
        <p:nvSpPr>
          <p:cNvPr id="486403" name="Rectangle 3">
            <a:extLst>
              <a:ext uri="{FF2B5EF4-FFF2-40B4-BE49-F238E27FC236}">
                <a16:creationId xmlns:a16="http://schemas.microsoft.com/office/drawing/2014/main" id="{A6119F77-21C9-4FBD-95D1-4884EA2BEF6F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50000"/>
              </a:spcBef>
              <a:defRPr sz="1400" smtClean="0">
                <a:solidFill>
                  <a:schemeClr val="bg2"/>
                </a:solidFill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D13E6E76-F12E-4D1B-9B56-009C721BF777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028" name="Text Box 4">
            <a:extLst>
              <a:ext uri="{FF2B5EF4-FFF2-40B4-BE49-F238E27FC236}">
                <a16:creationId xmlns:a16="http://schemas.microsoft.com/office/drawing/2014/main" id="{DB0C920A-6775-4600-AD1D-310553D67F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62750" y="6613525"/>
            <a:ext cx="238125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altLang="en-US" sz="1000" b="1" dirty="0">
                <a:solidFill>
                  <a:srgbClr val="002060"/>
                </a:solidFill>
              </a:rPr>
              <a:t>©Silberschatz, Korth and Sudarshan</a:t>
            </a:r>
          </a:p>
        </p:txBody>
      </p:sp>
      <p:sp>
        <p:nvSpPr>
          <p:cNvPr id="486405" name="Text Box 5">
            <a:extLst>
              <a:ext uri="{FF2B5EF4-FFF2-40B4-BE49-F238E27FC236}">
                <a16:creationId xmlns:a16="http://schemas.microsoft.com/office/drawing/2014/main" id="{7FED4366-B3D8-4635-90AF-59F6E59B90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44717" y="6613525"/>
            <a:ext cx="518092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altLang="en-US" sz="1000" b="1" dirty="0">
                <a:solidFill>
                  <a:srgbClr val="002060"/>
                </a:solidFill>
              </a:rPr>
              <a:t>15.</a:t>
            </a:r>
            <a:fld id="{370CC2A8-7410-4F9E-B2CB-FCF9B3031B7B}" type="slidenum">
              <a:rPr lang="en-US" altLang="en-US" sz="1000" b="1" smtClean="0">
                <a:solidFill>
                  <a:srgbClr val="002060"/>
                </a:solidFill>
              </a:rPr>
              <a:pPr algn="ctr">
                <a:spcBef>
                  <a:spcPct val="50000"/>
                </a:spcBef>
                <a:defRPr/>
              </a:pPr>
              <a:t>‹#›</a:t>
            </a:fld>
            <a:endParaRPr lang="en-US" altLang="en-US" sz="1000" b="1" dirty="0">
              <a:solidFill>
                <a:srgbClr val="002060"/>
              </a:solidFill>
            </a:endParaRPr>
          </a:p>
        </p:txBody>
      </p:sp>
      <p:sp>
        <p:nvSpPr>
          <p:cNvPr id="486406" name="Rectangle 6">
            <a:extLst>
              <a:ext uri="{FF2B5EF4-FFF2-40B4-BE49-F238E27FC236}">
                <a16:creationId xmlns:a16="http://schemas.microsoft.com/office/drawing/2014/main" id="{0CE0643F-4358-4AEC-B259-E86C95F0ED4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768350" y="117475"/>
            <a:ext cx="80772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31" name="Text Box 7">
            <a:extLst>
              <a:ext uri="{FF2B5EF4-FFF2-40B4-BE49-F238E27FC236}">
                <a16:creationId xmlns:a16="http://schemas.microsoft.com/office/drawing/2014/main" id="{00361987-037F-4498-968A-B3CB9D3A9E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613525"/>
            <a:ext cx="257175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Helvetica" charset="0"/>
                <a:ea typeface="MS PGothic" charset="0"/>
                <a:cs typeface="MS PGothic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Helvetica" charset="0"/>
                <a:ea typeface="MS PGothic" charset="0"/>
                <a:cs typeface="MS PGothic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Helvetica" charset="0"/>
                <a:ea typeface="MS PGothic" charset="0"/>
                <a:cs typeface="MS PGothic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Helvetica" charset="0"/>
                <a:ea typeface="MS PGothic" charset="0"/>
                <a:cs typeface="MS PGothic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Helvetica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charset="0"/>
                <a:ea typeface="MS PGothic" charset="0"/>
                <a:cs typeface="MS PGothic" charset="0"/>
              </a:defRPr>
            </a:lvl9pPr>
          </a:lstStyle>
          <a:p>
            <a:pPr>
              <a:spcBef>
                <a:spcPct val="50000"/>
              </a:spcBef>
              <a:defRPr/>
            </a:pPr>
            <a:r>
              <a:rPr lang="en-US" sz="1000" b="1" dirty="0">
                <a:solidFill>
                  <a:srgbClr val="002060"/>
                </a:solidFill>
              </a:rPr>
              <a:t>Database System Concepts - 7</a:t>
            </a:r>
            <a:r>
              <a:rPr lang="en-US" sz="1000" b="1" baseline="30000" dirty="0">
                <a:solidFill>
                  <a:srgbClr val="002060"/>
                </a:solidFill>
              </a:rPr>
              <a:t>th</a:t>
            </a:r>
            <a:r>
              <a:rPr lang="en-US" sz="1000" b="1" dirty="0">
                <a:solidFill>
                  <a:srgbClr val="002060"/>
                </a:solidFill>
              </a:rPr>
              <a:t> Edition</a:t>
            </a:r>
          </a:p>
        </p:txBody>
      </p:sp>
      <p:sp>
        <p:nvSpPr>
          <p:cNvPr id="1032" name="Freeform 8">
            <a:extLst>
              <a:ext uri="{FF2B5EF4-FFF2-40B4-BE49-F238E27FC236}">
                <a16:creationId xmlns:a16="http://schemas.microsoft.com/office/drawing/2014/main" id="{0669EEB5-E1E1-4615-B40A-87AE23727066}"/>
              </a:ext>
            </a:extLst>
          </p:cNvPr>
          <p:cNvSpPr>
            <a:spLocks/>
          </p:cNvSpPr>
          <p:nvPr/>
        </p:nvSpPr>
        <p:spPr bwMode="auto">
          <a:xfrm>
            <a:off x="8916988" y="5445125"/>
            <a:ext cx="227012" cy="47625"/>
          </a:xfrm>
          <a:custGeom>
            <a:avLst/>
            <a:gdLst>
              <a:gd name="T0" fmla="*/ 0 w 285"/>
              <a:gd name="T1" fmla="*/ 35963902 h 61"/>
              <a:gd name="T2" fmla="*/ 1268878 w 285"/>
              <a:gd name="T3" fmla="*/ 29258145 h 61"/>
              <a:gd name="T4" fmla="*/ 5710347 w 285"/>
              <a:gd name="T5" fmla="*/ 20724682 h 61"/>
              <a:gd name="T6" fmla="*/ 10785858 w 285"/>
              <a:gd name="T7" fmla="*/ 15238439 h 61"/>
              <a:gd name="T8" fmla="*/ 19033961 w 285"/>
              <a:gd name="T9" fmla="*/ 10362732 h 61"/>
              <a:gd name="T10" fmla="*/ 28550941 w 285"/>
              <a:gd name="T11" fmla="*/ 6095219 h 61"/>
              <a:gd name="T12" fmla="*/ 36164206 w 285"/>
              <a:gd name="T13" fmla="*/ 3656975 h 61"/>
              <a:gd name="T14" fmla="*/ 44412309 w 285"/>
              <a:gd name="T15" fmla="*/ 1218732 h 61"/>
              <a:gd name="T16" fmla="*/ 53929289 w 285"/>
              <a:gd name="T17" fmla="*/ 0 h 61"/>
              <a:gd name="T18" fmla="*/ 63446270 w 285"/>
              <a:gd name="T19" fmla="*/ 0 h 61"/>
              <a:gd name="T20" fmla="*/ 74866965 w 285"/>
              <a:gd name="T21" fmla="*/ 0 h 61"/>
              <a:gd name="T22" fmla="*/ 86921700 w 285"/>
              <a:gd name="T23" fmla="*/ 0 h 61"/>
              <a:gd name="T24" fmla="*/ 97707558 w 285"/>
              <a:gd name="T25" fmla="*/ 1218732 h 61"/>
              <a:gd name="T26" fmla="*/ 109762293 w 285"/>
              <a:gd name="T27" fmla="*/ 3656975 h 61"/>
              <a:gd name="T28" fmla="*/ 121817029 w 285"/>
              <a:gd name="T29" fmla="*/ 4876488 h 61"/>
              <a:gd name="T30" fmla="*/ 132602887 w 285"/>
              <a:gd name="T31" fmla="*/ 7314732 h 61"/>
              <a:gd name="T32" fmla="*/ 142119867 w 285"/>
              <a:gd name="T33" fmla="*/ 9143219 h 61"/>
              <a:gd name="T34" fmla="*/ 151636847 w 285"/>
              <a:gd name="T35" fmla="*/ 11581463 h 61"/>
              <a:gd name="T36" fmla="*/ 161153827 w 285"/>
              <a:gd name="T37" fmla="*/ 14019707 h 61"/>
              <a:gd name="T38" fmla="*/ 168767890 w 285"/>
              <a:gd name="T39" fmla="*/ 15238439 h 61"/>
              <a:gd name="T40" fmla="*/ 173209359 w 285"/>
              <a:gd name="T41" fmla="*/ 16457951 h 61"/>
              <a:gd name="T42" fmla="*/ 179553747 w 285"/>
              <a:gd name="T43" fmla="*/ 18896195 h 61"/>
              <a:gd name="T44" fmla="*/ 177015992 w 285"/>
              <a:gd name="T45" fmla="*/ 26819902 h 61"/>
              <a:gd name="T46" fmla="*/ 173209359 w 285"/>
              <a:gd name="T47" fmla="*/ 25601170 h 61"/>
              <a:gd name="T48" fmla="*/ 164961257 w 285"/>
              <a:gd name="T49" fmla="*/ 24382439 h 61"/>
              <a:gd name="T50" fmla="*/ 152906521 w 285"/>
              <a:gd name="T51" fmla="*/ 21944195 h 61"/>
              <a:gd name="T52" fmla="*/ 145927296 w 285"/>
              <a:gd name="T53" fmla="*/ 20724682 h 61"/>
              <a:gd name="T54" fmla="*/ 138313234 w 285"/>
              <a:gd name="T55" fmla="*/ 19505951 h 61"/>
              <a:gd name="T56" fmla="*/ 131334009 w 285"/>
              <a:gd name="T57" fmla="*/ 18896195 h 61"/>
              <a:gd name="T58" fmla="*/ 124355581 w 285"/>
              <a:gd name="T59" fmla="*/ 17676682 h 61"/>
              <a:gd name="T60" fmla="*/ 115472641 w 285"/>
              <a:gd name="T61" fmla="*/ 16457951 h 61"/>
              <a:gd name="T62" fmla="*/ 109762293 w 285"/>
              <a:gd name="T63" fmla="*/ 15238439 h 61"/>
              <a:gd name="T64" fmla="*/ 103417905 w 285"/>
              <a:gd name="T65" fmla="*/ 14019707 h 61"/>
              <a:gd name="T66" fmla="*/ 97707558 w 285"/>
              <a:gd name="T67" fmla="*/ 12800195 h 61"/>
              <a:gd name="T68" fmla="*/ 90094292 w 285"/>
              <a:gd name="T69" fmla="*/ 11581463 h 61"/>
              <a:gd name="T70" fmla="*/ 69791454 w 285"/>
              <a:gd name="T71" fmla="*/ 9143219 h 61"/>
              <a:gd name="T72" fmla="*/ 52660412 w 285"/>
              <a:gd name="T73" fmla="*/ 12800195 h 61"/>
              <a:gd name="T74" fmla="*/ 37433084 w 285"/>
              <a:gd name="T75" fmla="*/ 17676682 h 61"/>
              <a:gd name="T76" fmla="*/ 33626451 w 285"/>
              <a:gd name="T77" fmla="*/ 18896195 h 61"/>
              <a:gd name="T78" fmla="*/ 27282063 w 285"/>
              <a:gd name="T79" fmla="*/ 20724682 h 61"/>
              <a:gd name="T80" fmla="*/ 20302838 w 285"/>
              <a:gd name="T81" fmla="*/ 23162926 h 61"/>
              <a:gd name="T82" fmla="*/ 14592491 w 285"/>
              <a:gd name="T83" fmla="*/ 26819902 h 61"/>
              <a:gd name="T84" fmla="*/ 4441470 w 285"/>
              <a:gd name="T85" fmla="*/ 33525658 h 61"/>
              <a:gd name="T86" fmla="*/ 1268878 w 285"/>
              <a:gd name="T87" fmla="*/ 37182633 h 61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</a:gdLst>
            <a:ahLst/>
            <a:cxnLst>
              <a:cxn ang="T88">
                <a:pos x="T0" y="T1"/>
              </a:cxn>
              <a:cxn ang="T89">
                <a:pos x="T2" y="T3"/>
              </a:cxn>
              <a:cxn ang="T90">
                <a:pos x="T4" y="T5"/>
              </a:cxn>
              <a:cxn ang="T91">
                <a:pos x="T6" y="T7"/>
              </a:cxn>
              <a:cxn ang="T92">
                <a:pos x="T8" y="T9"/>
              </a:cxn>
              <a:cxn ang="T93">
                <a:pos x="T10" y="T11"/>
              </a:cxn>
              <a:cxn ang="T94">
                <a:pos x="T12" y="T13"/>
              </a:cxn>
              <a:cxn ang="T95">
                <a:pos x="T14" y="T15"/>
              </a:cxn>
              <a:cxn ang="T96">
                <a:pos x="T16" y="T17"/>
              </a:cxn>
              <a:cxn ang="T97">
                <a:pos x="T18" y="T19"/>
              </a:cxn>
              <a:cxn ang="T98">
                <a:pos x="T20" y="T21"/>
              </a:cxn>
              <a:cxn ang="T99">
                <a:pos x="T22" y="T23"/>
              </a:cxn>
              <a:cxn ang="T100">
                <a:pos x="T24" y="T25"/>
              </a:cxn>
              <a:cxn ang="T101">
                <a:pos x="T26" y="T27"/>
              </a:cxn>
              <a:cxn ang="T102">
                <a:pos x="T28" y="T29"/>
              </a:cxn>
              <a:cxn ang="T103">
                <a:pos x="T30" y="T31"/>
              </a:cxn>
              <a:cxn ang="T104">
                <a:pos x="T32" y="T33"/>
              </a:cxn>
              <a:cxn ang="T105">
                <a:pos x="T34" y="T35"/>
              </a:cxn>
              <a:cxn ang="T106">
                <a:pos x="T36" y="T37"/>
              </a:cxn>
              <a:cxn ang="T107">
                <a:pos x="T38" y="T39"/>
              </a:cxn>
              <a:cxn ang="T108">
                <a:pos x="T40" y="T41"/>
              </a:cxn>
              <a:cxn ang="T109">
                <a:pos x="T42" y="T43"/>
              </a:cxn>
              <a:cxn ang="T110">
                <a:pos x="T44" y="T45"/>
              </a:cxn>
              <a:cxn ang="T111">
                <a:pos x="T46" y="T47"/>
              </a:cxn>
              <a:cxn ang="T112">
                <a:pos x="T48" y="T49"/>
              </a:cxn>
              <a:cxn ang="T113">
                <a:pos x="T50" y="T51"/>
              </a:cxn>
              <a:cxn ang="T114">
                <a:pos x="T52" y="T53"/>
              </a:cxn>
              <a:cxn ang="T115">
                <a:pos x="T54" y="T55"/>
              </a:cxn>
              <a:cxn ang="T116">
                <a:pos x="T56" y="T57"/>
              </a:cxn>
              <a:cxn ang="T117">
                <a:pos x="T58" y="T59"/>
              </a:cxn>
              <a:cxn ang="T118">
                <a:pos x="T60" y="T61"/>
              </a:cxn>
              <a:cxn ang="T119">
                <a:pos x="T62" y="T63"/>
              </a:cxn>
              <a:cxn ang="T120">
                <a:pos x="T64" y="T65"/>
              </a:cxn>
              <a:cxn ang="T121">
                <a:pos x="T66" y="T67"/>
              </a:cxn>
              <a:cxn ang="T122">
                <a:pos x="T68" y="T69"/>
              </a:cxn>
              <a:cxn ang="T123">
                <a:pos x="T70" y="T71"/>
              </a:cxn>
              <a:cxn ang="T124">
                <a:pos x="T72" y="T73"/>
              </a:cxn>
              <a:cxn ang="T125">
                <a:pos x="T74" y="T75"/>
              </a:cxn>
              <a:cxn ang="T126">
                <a:pos x="T76" y="T77"/>
              </a:cxn>
              <a:cxn ang="T127">
                <a:pos x="T78" y="T79"/>
              </a:cxn>
              <a:cxn ang="T128">
                <a:pos x="T80" y="T81"/>
              </a:cxn>
              <a:cxn ang="T129">
                <a:pos x="T82" y="T83"/>
              </a:cxn>
              <a:cxn ang="T130">
                <a:pos x="T84" y="T85"/>
              </a:cxn>
              <a:cxn ang="T131">
                <a:pos x="T86" y="T87"/>
              </a:cxn>
            </a:cxnLst>
            <a:rect l="0" t="0" r="r" b="b"/>
            <a:pathLst>
              <a:path w="285" h="61">
                <a:moveTo>
                  <a:pt x="2" y="61"/>
                </a:moveTo>
                <a:lnTo>
                  <a:pt x="0" y="59"/>
                </a:lnTo>
                <a:lnTo>
                  <a:pt x="0" y="55"/>
                </a:lnTo>
                <a:lnTo>
                  <a:pt x="2" y="48"/>
                </a:lnTo>
                <a:lnTo>
                  <a:pt x="5" y="40"/>
                </a:lnTo>
                <a:lnTo>
                  <a:pt x="9" y="34"/>
                </a:lnTo>
                <a:lnTo>
                  <a:pt x="13" y="31"/>
                </a:lnTo>
                <a:lnTo>
                  <a:pt x="17" y="25"/>
                </a:lnTo>
                <a:lnTo>
                  <a:pt x="24" y="21"/>
                </a:lnTo>
                <a:lnTo>
                  <a:pt x="30" y="17"/>
                </a:lnTo>
                <a:lnTo>
                  <a:pt x="40" y="13"/>
                </a:lnTo>
                <a:lnTo>
                  <a:pt x="45" y="10"/>
                </a:lnTo>
                <a:lnTo>
                  <a:pt x="51" y="8"/>
                </a:lnTo>
                <a:lnTo>
                  <a:pt x="57" y="6"/>
                </a:lnTo>
                <a:lnTo>
                  <a:pt x="64" y="6"/>
                </a:lnTo>
                <a:lnTo>
                  <a:pt x="70" y="2"/>
                </a:lnTo>
                <a:lnTo>
                  <a:pt x="78" y="2"/>
                </a:lnTo>
                <a:lnTo>
                  <a:pt x="85" y="0"/>
                </a:lnTo>
                <a:lnTo>
                  <a:pt x="93" y="0"/>
                </a:lnTo>
                <a:lnTo>
                  <a:pt x="100" y="0"/>
                </a:lnTo>
                <a:lnTo>
                  <a:pt x="110" y="0"/>
                </a:lnTo>
                <a:lnTo>
                  <a:pt x="118" y="0"/>
                </a:lnTo>
                <a:lnTo>
                  <a:pt x="129" y="0"/>
                </a:lnTo>
                <a:lnTo>
                  <a:pt x="137" y="0"/>
                </a:lnTo>
                <a:lnTo>
                  <a:pt x="146" y="2"/>
                </a:lnTo>
                <a:lnTo>
                  <a:pt x="154" y="2"/>
                </a:lnTo>
                <a:lnTo>
                  <a:pt x="163" y="4"/>
                </a:lnTo>
                <a:lnTo>
                  <a:pt x="173" y="6"/>
                </a:lnTo>
                <a:lnTo>
                  <a:pt x="182" y="8"/>
                </a:lnTo>
                <a:lnTo>
                  <a:pt x="192" y="8"/>
                </a:lnTo>
                <a:lnTo>
                  <a:pt x="201" y="12"/>
                </a:lnTo>
                <a:lnTo>
                  <a:pt x="209" y="12"/>
                </a:lnTo>
                <a:lnTo>
                  <a:pt x="216" y="13"/>
                </a:lnTo>
                <a:lnTo>
                  <a:pt x="224" y="15"/>
                </a:lnTo>
                <a:lnTo>
                  <a:pt x="234" y="17"/>
                </a:lnTo>
                <a:lnTo>
                  <a:pt x="239" y="19"/>
                </a:lnTo>
                <a:lnTo>
                  <a:pt x="247" y="21"/>
                </a:lnTo>
                <a:lnTo>
                  <a:pt x="254" y="23"/>
                </a:lnTo>
                <a:lnTo>
                  <a:pt x="260" y="25"/>
                </a:lnTo>
                <a:lnTo>
                  <a:pt x="266" y="25"/>
                </a:lnTo>
                <a:lnTo>
                  <a:pt x="270" y="27"/>
                </a:lnTo>
                <a:lnTo>
                  <a:pt x="273" y="27"/>
                </a:lnTo>
                <a:lnTo>
                  <a:pt x="279" y="29"/>
                </a:lnTo>
                <a:lnTo>
                  <a:pt x="283" y="31"/>
                </a:lnTo>
                <a:lnTo>
                  <a:pt x="285" y="32"/>
                </a:lnTo>
                <a:lnTo>
                  <a:pt x="279" y="44"/>
                </a:lnTo>
                <a:lnTo>
                  <a:pt x="277" y="44"/>
                </a:lnTo>
                <a:lnTo>
                  <a:pt x="273" y="42"/>
                </a:lnTo>
                <a:lnTo>
                  <a:pt x="268" y="42"/>
                </a:lnTo>
                <a:lnTo>
                  <a:pt x="260" y="40"/>
                </a:lnTo>
                <a:lnTo>
                  <a:pt x="251" y="38"/>
                </a:lnTo>
                <a:lnTo>
                  <a:pt x="241" y="36"/>
                </a:lnTo>
                <a:lnTo>
                  <a:pt x="235" y="34"/>
                </a:lnTo>
                <a:lnTo>
                  <a:pt x="230" y="34"/>
                </a:lnTo>
                <a:lnTo>
                  <a:pt x="224" y="32"/>
                </a:lnTo>
                <a:lnTo>
                  <a:pt x="218" y="32"/>
                </a:lnTo>
                <a:lnTo>
                  <a:pt x="213" y="31"/>
                </a:lnTo>
                <a:lnTo>
                  <a:pt x="207" y="31"/>
                </a:lnTo>
                <a:lnTo>
                  <a:pt x="201" y="29"/>
                </a:lnTo>
                <a:lnTo>
                  <a:pt x="196" y="29"/>
                </a:lnTo>
                <a:lnTo>
                  <a:pt x="190" y="27"/>
                </a:lnTo>
                <a:lnTo>
                  <a:pt x="182" y="27"/>
                </a:lnTo>
                <a:lnTo>
                  <a:pt x="178" y="25"/>
                </a:lnTo>
                <a:lnTo>
                  <a:pt x="173" y="25"/>
                </a:lnTo>
                <a:lnTo>
                  <a:pt x="167" y="23"/>
                </a:lnTo>
                <a:lnTo>
                  <a:pt x="163" y="23"/>
                </a:lnTo>
                <a:lnTo>
                  <a:pt x="158" y="21"/>
                </a:lnTo>
                <a:lnTo>
                  <a:pt x="154" y="21"/>
                </a:lnTo>
                <a:lnTo>
                  <a:pt x="148" y="19"/>
                </a:lnTo>
                <a:lnTo>
                  <a:pt x="142" y="19"/>
                </a:lnTo>
                <a:lnTo>
                  <a:pt x="144" y="48"/>
                </a:lnTo>
                <a:lnTo>
                  <a:pt x="110" y="15"/>
                </a:lnTo>
                <a:lnTo>
                  <a:pt x="118" y="48"/>
                </a:lnTo>
                <a:lnTo>
                  <a:pt x="83" y="21"/>
                </a:lnTo>
                <a:lnTo>
                  <a:pt x="91" y="48"/>
                </a:lnTo>
                <a:lnTo>
                  <a:pt x="59" y="29"/>
                </a:lnTo>
                <a:lnTo>
                  <a:pt x="57" y="29"/>
                </a:lnTo>
                <a:lnTo>
                  <a:pt x="53" y="31"/>
                </a:lnTo>
                <a:lnTo>
                  <a:pt x="49" y="31"/>
                </a:lnTo>
                <a:lnTo>
                  <a:pt x="43" y="34"/>
                </a:lnTo>
                <a:lnTo>
                  <a:pt x="38" y="36"/>
                </a:lnTo>
                <a:lnTo>
                  <a:pt x="32" y="38"/>
                </a:lnTo>
                <a:lnTo>
                  <a:pt x="26" y="42"/>
                </a:lnTo>
                <a:lnTo>
                  <a:pt x="23" y="44"/>
                </a:lnTo>
                <a:lnTo>
                  <a:pt x="15" y="50"/>
                </a:lnTo>
                <a:lnTo>
                  <a:pt x="7" y="55"/>
                </a:lnTo>
                <a:lnTo>
                  <a:pt x="4" y="59"/>
                </a:lnTo>
                <a:lnTo>
                  <a:pt x="2" y="6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IN"/>
          </a:p>
        </p:txBody>
      </p:sp>
      <p:pic>
        <p:nvPicPr>
          <p:cNvPr id="11" name="Picture 10" descr="Cover-6Ed">
            <a:extLst>
              <a:ext uri="{FF2B5EF4-FFF2-40B4-BE49-F238E27FC236}">
                <a16:creationId xmlns:a16="http://schemas.microsoft.com/office/drawing/2014/main" id="{8415B884-A6BF-4E61-8F45-53870045B34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13" y="0"/>
            <a:ext cx="639762" cy="815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9" descr="Cover-6Ed">
            <a:extLst>
              <a:ext uri="{FF2B5EF4-FFF2-40B4-BE49-F238E27FC236}">
                <a16:creationId xmlns:a16="http://schemas.microsoft.com/office/drawing/2014/main" id="{C51EB6E8-DB40-47B3-A1ED-7368CB8F40A8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7"/>
          <a:stretch>
            <a:fillRect/>
          </a:stretch>
        </p:blipFill>
        <p:spPr bwMode="auto">
          <a:xfrm>
            <a:off x="2304" y="0"/>
            <a:ext cx="812084" cy="10371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900403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2" r:id="rId1"/>
    <p:sldLayoutId id="2147483723" r:id="rId2"/>
    <p:sldLayoutId id="2147483724" r:id="rId3"/>
    <p:sldLayoutId id="2147483725" r:id="rId4"/>
    <p:sldLayoutId id="2147483726" r:id="rId5"/>
    <p:sldLayoutId id="2147483727" r:id="rId6"/>
    <p:sldLayoutId id="2147483728" r:id="rId7"/>
    <p:sldLayoutId id="2147483729" r:id="rId8"/>
    <p:sldLayoutId id="2147483730" r:id="rId9"/>
    <p:sldLayoutId id="2147483731" r:id="rId10"/>
    <p:sldLayoutId id="2147483732" r:id="rId11"/>
    <p:sldLayoutId id="2147483733" r:id="rId12"/>
    <p:sldLayoutId id="2147483734" r:id="rId13"/>
    <p:sldLayoutId id="2147483720" r:id="rId14"/>
    <p:sldLayoutId id="2147483735" r:id="rId15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kumimoji="1" sz="2800" b="1">
          <a:solidFill>
            <a:srgbClr val="002060"/>
          </a:solidFill>
          <a:effectLst>
            <a:outerShdw blurRad="38100" dist="38100" dir="2700000" algn="tl">
              <a:srgbClr val="DDDDDD"/>
            </a:outerShdw>
          </a:effectLst>
          <a:latin typeface="+mj-lt"/>
          <a:ea typeface="MS PGothic" charset="0"/>
          <a:cs typeface="MS PGothic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kumimoji="1" sz="3200" b="1">
          <a:solidFill>
            <a:schemeClr val="tx2"/>
          </a:solidFill>
          <a:effectLst>
            <a:outerShdw blurRad="38100" dist="38100" dir="2700000" algn="tl">
              <a:srgbClr val="DDDDDD"/>
            </a:outerShdw>
          </a:effectLst>
          <a:latin typeface="Helvetica" charset="0"/>
          <a:ea typeface="MS PGothic" charset="0"/>
          <a:cs typeface="MS PGothic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kumimoji="1" sz="3200" b="1">
          <a:solidFill>
            <a:schemeClr val="tx2"/>
          </a:solidFill>
          <a:effectLst>
            <a:outerShdw blurRad="38100" dist="38100" dir="2700000" algn="tl">
              <a:srgbClr val="DDDDDD"/>
            </a:outerShdw>
          </a:effectLst>
          <a:latin typeface="Helvetica" charset="0"/>
          <a:ea typeface="MS PGothic" charset="0"/>
          <a:cs typeface="MS PGothic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kumimoji="1" sz="3200" b="1">
          <a:solidFill>
            <a:schemeClr val="tx2"/>
          </a:solidFill>
          <a:effectLst>
            <a:outerShdw blurRad="38100" dist="38100" dir="2700000" algn="tl">
              <a:srgbClr val="DDDDDD"/>
            </a:outerShdw>
          </a:effectLst>
          <a:latin typeface="Helvetica" charset="0"/>
          <a:ea typeface="MS PGothic" charset="0"/>
          <a:cs typeface="MS PGothic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kumimoji="1" sz="3200" b="1">
          <a:solidFill>
            <a:schemeClr val="tx2"/>
          </a:solidFill>
          <a:effectLst>
            <a:outerShdw blurRad="38100" dist="38100" dir="2700000" algn="tl">
              <a:srgbClr val="DDDDDD"/>
            </a:outerShdw>
          </a:effectLst>
          <a:latin typeface="Helvetica" charset="0"/>
          <a:ea typeface="MS PGothic" charset="0"/>
          <a:cs typeface="MS PGothic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kumimoji="1" sz="3200" b="1">
          <a:solidFill>
            <a:schemeClr val="tx2"/>
          </a:solidFill>
          <a:effectLst>
            <a:outerShdw blurRad="38100" dist="38100" dir="2700000" algn="tl">
              <a:srgbClr val="DDDDDD"/>
            </a:outerShdw>
          </a:effectLst>
          <a:latin typeface="Helvetica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kumimoji="1" sz="3200" b="1">
          <a:solidFill>
            <a:schemeClr val="tx2"/>
          </a:solidFill>
          <a:effectLst>
            <a:outerShdw blurRad="38100" dist="38100" dir="2700000" algn="tl">
              <a:srgbClr val="DDDDDD"/>
            </a:outerShdw>
          </a:effectLst>
          <a:latin typeface="Helvetica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kumimoji="1" sz="3200" b="1">
          <a:solidFill>
            <a:schemeClr val="tx2"/>
          </a:solidFill>
          <a:effectLst>
            <a:outerShdw blurRad="38100" dist="38100" dir="2700000" algn="tl">
              <a:srgbClr val="DDDDDD"/>
            </a:outerShdw>
          </a:effectLst>
          <a:latin typeface="Helvetica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kumimoji="1" sz="3200" b="1">
          <a:solidFill>
            <a:schemeClr val="tx2"/>
          </a:solidFill>
          <a:effectLst>
            <a:outerShdw blurRad="38100" dist="38100" dir="2700000" algn="tl">
              <a:srgbClr val="DDDDDD"/>
            </a:outerShdw>
          </a:effectLst>
          <a:latin typeface="Helvetica" charset="0"/>
        </a:defRPr>
      </a:lvl9pPr>
    </p:titleStyle>
    <p:bodyStyle>
      <a:lvl1pPr marL="342900" indent="-342900" algn="l" rtl="0" eaLnBrk="1" fontAlgn="base" hangingPunct="1">
        <a:spcBef>
          <a:spcPct val="35000"/>
        </a:spcBef>
        <a:spcAft>
          <a:spcPct val="0"/>
        </a:spcAft>
        <a:buClr>
          <a:srgbClr val="002060"/>
        </a:buClr>
        <a:buSzPct val="100000"/>
        <a:buFont typeface="Monotype Sorts" pitchFamily="-65" charset="2"/>
        <a:buChar char="n"/>
        <a:defRPr kumimoji="1" sz="1700">
          <a:solidFill>
            <a:schemeClr val="tx1"/>
          </a:solidFill>
          <a:latin typeface="+mn-lt"/>
          <a:ea typeface="MS PGothic" charset="0"/>
          <a:cs typeface="MS PGothic" charset="0"/>
        </a:defRPr>
      </a:lvl1pPr>
      <a:lvl2pPr marL="742950" indent="-285750" algn="l" rtl="0" eaLnBrk="1" fontAlgn="base" hangingPunct="1">
        <a:spcBef>
          <a:spcPct val="35000"/>
        </a:spcBef>
        <a:spcAft>
          <a:spcPct val="0"/>
        </a:spcAft>
        <a:buClr>
          <a:srgbClr val="FF9933"/>
        </a:buClr>
        <a:buSzPct val="90000"/>
        <a:buFont typeface="Monotype Sorts" pitchFamily="-65" charset="2"/>
        <a:buChar char="l"/>
        <a:defRPr kumimoji="1" sz="1700">
          <a:solidFill>
            <a:schemeClr val="tx1"/>
          </a:solidFill>
          <a:latin typeface="+mn-lt"/>
          <a:ea typeface="MS PGothic" charset="0"/>
          <a:cs typeface="MS PGothic" charset="0"/>
        </a:defRPr>
      </a:lvl2pPr>
      <a:lvl3pPr marL="1085850" indent="-228600" algn="l" rtl="0" eaLnBrk="1" fontAlgn="base" hangingPunct="1">
        <a:spcBef>
          <a:spcPct val="35000"/>
        </a:spcBef>
        <a:spcAft>
          <a:spcPct val="0"/>
        </a:spcAft>
        <a:buClr>
          <a:srgbClr val="33CC33"/>
        </a:buClr>
        <a:buSzPct val="85000"/>
        <a:buFont typeface="Webdings" panose="05030102010509060703" pitchFamily="18" charset="2"/>
        <a:buChar char="4"/>
        <a:defRPr kumimoji="1" sz="1700">
          <a:solidFill>
            <a:schemeClr val="tx1"/>
          </a:solidFill>
          <a:latin typeface="+mn-lt"/>
          <a:ea typeface="MS PGothic" charset="0"/>
          <a:cs typeface="MS PGothic" charset="0"/>
        </a:defRPr>
      </a:lvl3pPr>
      <a:lvl4pPr marL="1428750" indent="-228600" algn="l" rtl="0" eaLnBrk="1" fontAlgn="base" hangingPunct="1">
        <a:spcBef>
          <a:spcPct val="35000"/>
        </a:spcBef>
        <a:spcAft>
          <a:spcPct val="0"/>
        </a:spcAft>
        <a:buClr>
          <a:schemeClr val="hlink"/>
        </a:buClr>
        <a:buFont typeface="Times New Roman" panose="02020603050405020304" pitchFamily="18" charset="0"/>
        <a:buChar char="–"/>
        <a:defRPr kumimoji="1" sz="1700">
          <a:solidFill>
            <a:schemeClr val="tx1"/>
          </a:solidFill>
          <a:latin typeface="+mn-lt"/>
          <a:ea typeface="MS PGothic" charset="0"/>
          <a:cs typeface="MS PGothic" charset="0"/>
        </a:defRPr>
      </a:lvl4pPr>
      <a:lvl5pPr marL="1771650" indent="-228600" algn="l" rtl="0" eaLnBrk="1" fontAlgn="base" hangingPunct="1">
        <a:spcBef>
          <a:spcPct val="35000"/>
        </a:spcBef>
        <a:spcAft>
          <a:spcPct val="0"/>
        </a:spcAft>
        <a:buClr>
          <a:schemeClr val="tx2"/>
        </a:buClr>
        <a:buSzPct val="75000"/>
        <a:buChar char="»"/>
        <a:defRPr kumimoji="1" sz="1700">
          <a:solidFill>
            <a:schemeClr val="tx1"/>
          </a:solidFill>
          <a:latin typeface="+mn-lt"/>
          <a:ea typeface="MS PGothic" charset="0"/>
          <a:cs typeface="MS PGothic" charset="0"/>
        </a:defRPr>
      </a:lvl5pPr>
      <a:lvl6pPr marL="2228850" indent="-228600" algn="l" rtl="0" eaLnBrk="1" fontAlgn="base" hangingPunct="1">
        <a:spcBef>
          <a:spcPct val="35000"/>
        </a:spcBef>
        <a:spcAft>
          <a:spcPct val="0"/>
        </a:spcAft>
        <a:buClr>
          <a:schemeClr val="tx2"/>
        </a:buClr>
        <a:buSzPct val="75000"/>
        <a:buChar char="»"/>
        <a:defRPr kumimoji="1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1" fontAlgn="base" hangingPunct="1">
        <a:spcBef>
          <a:spcPct val="35000"/>
        </a:spcBef>
        <a:spcAft>
          <a:spcPct val="0"/>
        </a:spcAft>
        <a:buClr>
          <a:schemeClr val="tx2"/>
        </a:buClr>
        <a:buSzPct val="75000"/>
        <a:buChar char="»"/>
        <a:defRPr kumimoji="1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1" fontAlgn="base" hangingPunct="1">
        <a:spcBef>
          <a:spcPct val="35000"/>
        </a:spcBef>
        <a:spcAft>
          <a:spcPct val="0"/>
        </a:spcAft>
        <a:buClr>
          <a:schemeClr val="tx2"/>
        </a:buClr>
        <a:buSzPct val="75000"/>
        <a:buChar char="»"/>
        <a:defRPr kumimoji="1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1" fontAlgn="base" hangingPunct="1">
        <a:spcBef>
          <a:spcPct val="35000"/>
        </a:spcBef>
        <a:spcAft>
          <a:spcPct val="0"/>
        </a:spcAft>
        <a:buClr>
          <a:schemeClr val="tx2"/>
        </a:buClr>
        <a:buSzPct val="75000"/>
        <a:buChar char="»"/>
        <a:defRPr kumimoji="1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6.wmf"/><Relationship Id="rId4" Type="http://schemas.openxmlformats.org/officeDocument/2006/relationships/oleObject" Target="../embeddings/oleObject1.bin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7.wmf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8.wmf"/><Relationship Id="rId4" Type="http://schemas.openxmlformats.org/officeDocument/2006/relationships/oleObject" Target="../embeddings/oleObject3.bin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9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0.emf"/><Relationship Id="rId5" Type="http://schemas.openxmlformats.org/officeDocument/2006/relationships/image" Target="../media/image9.wmf"/><Relationship Id="rId4" Type="http://schemas.openxmlformats.org/officeDocument/2006/relationships/oleObject" Target="../embeddings/oleObject4.bin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11.wmf"/><Relationship Id="rId4" Type="http://schemas.openxmlformats.org/officeDocument/2006/relationships/oleObject" Target="../embeddings/oleObject5.bin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sv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sv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5746" name="Rectangle 2">
            <a:extLst>
              <a:ext uri="{FF2B5EF4-FFF2-40B4-BE49-F238E27FC236}">
                <a16:creationId xmlns:a16="http://schemas.microsoft.com/office/drawing/2014/main" id="{7CAECB4A-B3AE-47EA-8608-B6EE8F6B22D1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>
                <a:effectLst>
                  <a:outerShdw blurRad="38100" dist="38100" dir="2700000" algn="tl">
                    <a:srgbClr val="C0C0C0"/>
                  </a:outerShdw>
                </a:effectLst>
                <a:ea typeface="MS PGothic" panose="020B0600070205080204" pitchFamily="34" charset="-128"/>
              </a:rPr>
              <a:t>Chapter 15: Query Processing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1298" name="Rectangle 2">
            <a:extLst>
              <a:ext uri="{FF2B5EF4-FFF2-40B4-BE49-F238E27FC236}">
                <a16:creationId xmlns:a16="http://schemas.microsoft.com/office/drawing/2014/main" id="{2A8B6523-A6A8-4254-B0A9-DD3FF39C843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>
                <a:effectLst>
                  <a:outerShdw blurRad="38100" dist="38100" dir="2700000" algn="tl">
                    <a:srgbClr val="C0C0C0"/>
                  </a:outerShdw>
                </a:effectLst>
                <a:ea typeface="MS PGothic" panose="020B0600070205080204" pitchFamily="34" charset="-128"/>
              </a:rPr>
              <a:t>Selection Operation</a:t>
            </a:r>
          </a:p>
        </p:txBody>
      </p:sp>
      <p:sp>
        <p:nvSpPr>
          <p:cNvPr id="33794" name="Rectangle 3">
            <a:extLst>
              <a:ext uri="{FF2B5EF4-FFF2-40B4-BE49-F238E27FC236}">
                <a16:creationId xmlns:a16="http://schemas.microsoft.com/office/drawing/2014/main" id="{A0F4E0A7-8F2E-443D-9EC7-D2F1BB3BAF9F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848252" y="1198753"/>
            <a:ext cx="7523391" cy="4937352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b="1" dirty="0">
                <a:solidFill>
                  <a:srgbClr val="002060"/>
                </a:solidFill>
                <a:ea typeface="MS PGothic" panose="020B0600070205080204" pitchFamily="34" charset="-128"/>
              </a:rPr>
              <a:t>File scan</a:t>
            </a:r>
            <a:r>
              <a:rPr lang="en-US" altLang="en-US" dirty="0">
                <a:solidFill>
                  <a:srgbClr val="002060"/>
                </a:solidFill>
                <a:ea typeface="MS PGothic" panose="020B0600070205080204" pitchFamily="34" charset="-128"/>
              </a:rPr>
              <a:t> </a:t>
            </a:r>
          </a:p>
          <a:p>
            <a:pPr>
              <a:lnSpc>
                <a:spcPct val="90000"/>
              </a:lnSpc>
            </a:pPr>
            <a:r>
              <a:rPr lang="en-US" altLang="en-US" dirty="0">
                <a:ea typeface="MS PGothic" panose="020B0600070205080204" pitchFamily="34" charset="-128"/>
              </a:rPr>
              <a:t>Algorithm </a:t>
            </a:r>
            <a:r>
              <a:rPr lang="en-US" altLang="en-US" b="1" dirty="0">
                <a:ea typeface="MS PGothic" panose="020B0600070205080204" pitchFamily="34" charset="-128"/>
              </a:rPr>
              <a:t>A1</a:t>
            </a:r>
            <a:r>
              <a:rPr lang="en-US" altLang="en-US" dirty="0">
                <a:ea typeface="MS PGothic" panose="020B0600070205080204" pitchFamily="34" charset="-128"/>
              </a:rPr>
              <a:t> (</a:t>
            </a:r>
            <a:r>
              <a:rPr lang="en-US" altLang="en-US" b="1" dirty="0">
                <a:solidFill>
                  <a:srgbClr val="002060"/>
                </a:solidFill>
                <a:ea typeface="MS PGothic" panose="020B0600070205080204" pitchFamily="34" charset="-128"/>
              </a:rPr>
              <a:t>linear search</a:t>
            </a:r>
            <a:r>
              <a:rPr lang="en-US" altLang="en-US" dirty="0">
                <a:ea typeface="MS PGothic" panose="020B0600070205080204" pitchFamily="34" charset="-128"/>
              </a:rPr>
              <a:t>).  Scan each file block and test all records to see whether they satisfy the selection condition.</a:t>
            </a:r>
          </a:p>
          <a:p>
            <a:pPr lvl="1">
              <a:lnSpc>
                <a:spcPct val="90000"/>
              </a:lnSpc>
            </a:pPr>
            <a:r>
              <a:rPr lang="en-US" altLang="en-US" dirty="0">
                <a:ea typeface="MS PGothic" panose="020B0600070205080204" pitchFamily="34" charset="-128"/>
              </a:rPr>
              <a:t>Cost estimate = </a:t>
            </a:r>
            <a:r>
              <a:rPr lang="en-US" altLang="en-US" i="1" dirty="0" err="1">
                <a:ea typeface="MS PGothic" panose="020B0600070205080204" pitchFamily="34" charset="-128"/>
              </a:rPr>
              <a:t>b</a:t>
            </a:r>
            <a:r>
              <a:rPr lang="en-US" altLang="en-US" i="1" baseline="-25000" dirty="0" err="1">
                <a:ea typeface="MS PGothic" panose="020B0600070205080204" pitchFamily="34" charset="-128"/>
              </a:rPr>
              <a:t>r</a:t>
            </a:r>
            <a:r>
              <a:rPr lang="en-US" altLang="en-US" i="1" baseline="-25000" dirty="0">
                <a:ea typeface="MS PGothic" panose="020B0600070205080204" pitchFamily="34" charset="-128"/>
              </a:rPr>
              <a:t> </a:t>
            </a:r>
            <a:r>
              <a:rPr lang="en-US" altLang="en-US" dirty="0">
                <a:ea typeface="MS PGothic" panose="020B0600070205080204" pitchFamily="34" charset="-128"/>
              </a:rPr>
              <a:t>block transfers + 1 seek</a:t>
            </a:r>
            <a:endParaRPr lang="en-US" altLang="en-US" i="1" dirty="0">
              <a:ea typeface="MS PGothic" panose="020B0600070205080204" pitchFamily="34" charset="-128"/>
            </a:endParaRPr>
          </a:p>
          <a:p>
            <a:pPr lvl="2">
              <a:lnSpc>
                <a:spcPct val="90000"/>
              </a:lnSpc>
            </a:pPr>
            <a:r>
              <a:rPr lang="en-US" altLang="en-US" i="1" dirty="0" err="1">
                <a:ea typeface="MS PGothic" panose="020B0600070205080204" pitchFamily="34" charset="-128"/>
              </a:rPr>
              <a:t>b</a:t>
            </a:r>
            <a:r>
              <a:rPr lang="en-US" altLang="en-US" i="1" baseline="-25000" dirty="0" err="1">
                <a:ea typeface="MS PGothic" panose="020B0600070205080204" pitchFamily="34" charset="-128"/>
              </a:rPr>
              <a:t>r</a:t>
            </a:r>
            <a:r>
              <a:rPr lang="en-US" altLang="en-US" i="1" baseline="-25000" dirty="0">
                <a:ea typeface="MS PGothic" panose="020B0600070205080204" pitchFamily="34" charset="-128"/>
              </a:rPr>
              <a:t> </a:t>
            </a:r>
            <a:r>
              <a:rPr lang="en-US" altLang="en-US" i="1" dirty="0">
                <a:ea typeface="MS PGothic" panose="020B0600070205080204" pitchFamily="34" charset="-128"/>
              </a:rPr>
              <a:t> </a:t>
            </a:r>
            <a:r>
              <a:rPr lang="en-US" altLang="en-US" dirty="0">
                <a:ea typeface="MS PGothic" panose="020B0600070205080204" pitchFamily="34" charset="-128"/>
              </a:rPr>
              <a:t>denotes number of blocks containing records from relation </a:t>
            </a:r>
            <a:r>
              <a:rPr lang="en-US" altLang="en-US" i="1" dirty="0">
                <a:ea typeface="MS PGothic" panose="020B0600070205080204" pitchFamily="34" charset="-128"/>
              </a:rPr>
              <a:t>r</a:t>
            </a:r>
          </a:p>
          <a:p>
            <a:pPr lvl="1">
              <a:lnSpc>
                <a:spcPct val="90000"/>
              </a:lnSpc>
            </a:pPr>
            <a:r>
              <a:rPr lang="en-US" altLang="en-US" dirty="0">
                <a:ea typeface="MS PGothic" panose="020B0600070205080204" pitchFamily="34" charset="-128"/>
              </a:rPr>
              <a:t>If selection is on a key attribute, can stop on finding record</a:t>
            </a:r>
          </a:p>
          <a:p>
            <a:pPr lvl="2">
              <a:lnSpc>
                <a:spcPct val="90000"/>
              </a:lnSpc>
            </a:pPr>
            <a:r>
              <a:rPr lang="en-US" altLang="en-US" dirty="0">
                <a:ea typeface="MS PGothic" panose="020B0600070205080204" pitchFamily="34" charset="-128"/>
              </a:rPr>
              <a:t>cost = (</a:t>
            </a:r>
            <a:r>
              <a:rPr lang="en-US" altLang="en-US" i="1" dirty="0" err="1">
                <a:ea typeface="MS PGothic" panose="020B0600070205080204" pitchFamily="34" charset="-128"/>
              </a:rPr>
              <a:t>b</a:t>
            </a:r>
            <a:r>
              <a:rPr lang="en-US" altLang="en-US" i="1" baseline="-25000" dirty="0" err="1">
                <a:ea typeface="MS PGothic" panose="020B0600070205080204" pitchFamily="34" charset="-128"/>
              </a:rPr>
              <a:t>r</a:t>
            </a:r>
            <a:r>
              <a:rPr lang="en-US" altLang="en-US" i="1" baseline="-25000" dirty="0">
                <a:ea typeface="MS PGothic" panose="020B0600070205080204" pitchFamily="34" charset="-128"/>
              </a:rPr>
              <a:t> </a:t>
            </a:r>
            <a:r>
              <a:rPr lang="en-US" altLang="en-US" dirty="0">
                <a:ea typeface="MS PGothic" panose="020B0600070205080204" pitchFamily="34" charset="-128"/>
              </a:rPr>
              <a:t>/2) block transfers + 1 seek</a:t>
            </a:r>
          </a:p>
          <a:p>
            <a:pPr lvl="1">
              <a:lnSpc>
                <a:spcPct val="90000"/>
              </a:lnSpc>
            </a:pPr>
            <a:r>
              <a:rPr lang="en-US" altLang="en-US" dirty="0">
                <a:ea typeface="MS PGothic" panose="020B0600070205080204" pitchFamily="34" charset="-128"/>
              </a:rPr>
              <a:t>Linear search can be applied regardless of </a:t>
            </a:r>
          </a:p>
          <a:p>
            <a:pPr lvl="2">
              <a:lnSpc>
                <a:spcPct val="90000"/>
              </a:lnSpc>
            </a:pPr>
            <a:r>
              <a:rPr lang="en-US" altLang="en-US" dirty="0">
                <a:ea typeface="MS PGothic" panose="020B0600070205080204" pitchFamily="34" charset="-128"/>
              </a:rPr>
              <a:t>selection condition or</a:t>
            </a:r>
          </a:p>
          <a:p>
            <a:pPr lvl="2">
              <a:lnSpc>
                <a:spcPct val="90000"/>
              </a:lnSpc>
            </a:pPr>
            <a:r>
              <a:rPr lang="en-US" altLang="en-US" dirty="0">
                <a:ea typeface="MS PGothic" panose="020B0600070205080204" pitchFamily="34" charset="-128"/>
              </a:rPr>
              <a:t>ordering of records in the file, or </a:t>
            </a:r>
          </a:p>
          <a:p>
            <a:pPr lvl="2">
              <a:lnSpc>
                <a:spcPct val="90000"/>
              </a:lnSpc>
            </a:pPr>
            <a:r>
              <a:rPr lang="en-US" altLang="en-US" dirty="0">
                <a:ea typeface="MS PGothic" panose="020B0600070205080204" pitchFamily="34" charset="-128"/>
              </a:rPr>
              <a:t>availability of indices</a:t>
            </a:r>
          </a:p>
          <a:p>
            <a:pPr>
              <a:lnSpc>
                <a:spcPct val="90000"/>
              </a:lnSpc>
            </a:pPr>
            <a:r>
              <a:rPr lang="en-US" altLang="en-US" dirty="0">
                <a:ea typeface="MS PGothic" panose="020B0600070205080204" pitchFamily="34" charset="-128"/>
              </a:rPr>
              <a:t>Note: binary search generally does not make sense since data is not stored consecutively</a:t>
            </a:r>
          </a:p>
          <a:p>
            <a:pPr lvl="1">
              <a:lnSpc>
                <a:spcPct val="90000"/>
              </a:lnSpc>
            </a:pPr>
            <a:r>
              <a:rPr lang="en-US" altLang="en-US" dirty="0">
                <a:ea typeface="MS PGothic" panose="020B0600070205080204" pitchFamily="34" charset="-128"/>
              </a:rPr>
              <a:t>except when there is an index available, </a:t>
            </a:r>
          </a:p>
          <a:p>
            <a:pPr lvl="1">
              <a:lnSpc>
                <a:spcPct val="90000"/>
              </a:lnSpc>
            </a:pPr>
            <a:r>
              <a:rPr lang="en-US" altLang="en-US" dirty="0">
                <a:ea typeface="MS PGothic" panose="020B0600070205080204" pitchFamily="34" charset="-128"/>
              </a:rPr>
              <a:t>and binary search requires more seeks than index search</a:t>
            </a:r>
          </a:p>
        </p:txBody>
      </p:sp>
    </p:spTree>
  </p:cSld>
  <p:clrMapOvr>
    <a:masterClrMapping/>
  </p:clrMapOvr>
  <p:transition advTm="3808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6418" name="Rectangle 2">
            <a:extLst>
              <a:ext uri="{FF2B5EF4-FFF2-40B4-BE49-F238E27FC236}">
                <a16:creationId xmlns:a16="http://schemas.microsoft.com/office/drawing/2014/main" id="{369C0E0E-12BB-4241-BE56-69B9C34C5D4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>
                <a:effectLst>
                  <a:outerShdw blurRad="38100" dist="38100" dir="2700000" algn="tl">
                    <a:srgbClr val="C0C0C0"/>
                  </a:outerShdw>
                </a:effectLst>
                <a:ea typeface="MS PGothic" panose="020B0600070205080204" pitchFamily="34" charset="-128"/>
              </a:rPr>
              <a:t>Selections Using Indices</a:t>
            </a:r>
          </a:p>
        </p:txBody>
      </p:sp>
      <p:sp>
        <p:nvSpPr>
          <p:cNvPr id="316419" name="Rectangle 3">
            <a:extLst>
              <a:ext uri="{FF2B5EF4-FFF2-40B4-BE49-F238E27FC236}">
                <a16:creationId xmlns:a16="http://schemas.microsoft.com/office/drawing/2014/main" id="{69273CB8-BC00-402F-AF16-C1D9F91D07A6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834501" y="1162657"/>
            <a:ext cx="7617041" cy="3565756"/>
          </a:xfrm>
        </p:spPr>
        <p:txBody>
          <a:bodyPr/>
          <a:lstStyle/>
          <a:p>
            <a:r>
              <a:rPr lang="en-US" altLang="en-US" b="1" dirty="0">
                <a:solidFill>
                  <a:srgbClr val="002060"/>
                </a:solidFill>
                <a:ea typeface="MS PGothic" panose="020B0600070205080204" pitchFamily="34" charset="-128"/>
              </a:rPr>
              <a:t>Index scan </a:t>
            </a:r>
            <a:r>
              <a:rPr lang="en-US" altLang="en-US" dirty="0">
                <a:ea typeface="MS PGothic" panose="020B0600070205080204" pitchFamily="34" charset="-128"/>
              </a:rPr>
              <a:t>– search algorithms that use an index</a:t>
            </a:r>
          </a:p>
          <a:p>
            <a:pPr lvl="1"/>
            <a:r>
              <a:rPr lang="en-US" altLang="en-US" dirty="0">
                <a:ea typeface="MS PGothic" panose="020B0600070205080204" pitchFamily="34" charset="-128"/>
              </a:rPr>
              <a:t>selection condition must be on search-key of index.</a:t>
            </a:r>
          </a:p>
          <a:p>
            <a:r>
              <a:rPr lang="en-US" altLang="en-US" b="1" dirty="0">
                <a:ea typeface="MS PGothic" panose="020B0600070205080204" pitchFamily="34" charset="-128"/>
              </a:rPr>
              <a:t>A2 </a:t>
            </a:r>
            <a:r>
              <a:rPr lang="en-US" altLang="en-US" dirty="0">
                <a:ea typeface="MS PGothic" panose="020B0600070205080204" pitchFamily="34" charset="-128"/>
              </a:rPr>
              <a:t>(</a:t>
            </a:r>
            <a:r>
              <a:rPr lang="en-US" altLang="en-US" b="1" dirty="0">
                <a:solidFill>
                  <a:srgbClr val="002060"/>
                </a:solidFill>
                <a:ea typeface="MS PGothic" panose="020B0600070205080204" pitchFamily="34" charset="-128"/>
              </a:rPr>
              <a:t>clustering index, equality on key</a:t>
            </a:r>
            <a:r>
              <a:rPr lang="en-US" altLang="en-US" dirty="0">
                <a:ea typeface="MS PGothic" panose="020B0600070205080204" pitchFamily="34" charset="-128"/>
              </a:rPr>
              <a:t>).  Retrieve a single record that satisfies the corresponding equality condition  </a:t>
            </a:r>
          </a:p>
          <a:p>
            <a:pPr lvl="1"/>
            <a:r>
              <a:rPr lang="en-US" altLang="en-US" i="1" dirty="0">
                <a:ea typeface="MS PGothic" panose="020B0600070205080204" pitchFamily="34" charset="-128"/>
              </a:rPr>
              <a:t>Cost</a:t>
            </a:r>
            <a:r>
              <a:rPr lang="en-US" altLang="en-US" dirty="0">
                <a:ea typeface="MS PGothic" panose="020B0600070205080204" pitchFamily="34" charset="-128"/>
              </a:rPr>
              <a:t> = (</a:t>
            </a:r>
            <a:r>
              <a:rPr lang="en-US" altLang="en-US" i="1" dirty="0">
                <a:ea typeface="MS PGothic" panose="020B0600070205080204" pitchFamily="34" charset="-128"/>
              </a:rPr>
              <a:t>h</a:t>
            </a:r>
            <a:r>
              <a:rPr lang="en-US" altLang="en-US" i="1" baseline="-25000" dirty="0">
                <a:ea typeface="MS PGothic" panose="020B0600070205080204" pitchFamily="34" charset="-128"/>
              </a:rPr>
              <a:t>i</a:t>
            </a:r>
            <a:r>
              <a:rPr lang="en-US" altLang="en-US" i="1" dirty="0">
                <a:ea typeface="MS PGothic" panose="020B0600070205080204" pitchFamily="34" charset="-128"/>
              </a:rPr>
              <a:t> </a:t>
            </a:r>
            <a:r>
              <a:rPr lang="en-US" altLang="en-US" dirty="0">
                <a:ea typeface="MS PGothic" panose="020B0600070205080204" pitchFamily="34" charset="-128"/>
              </a:rPr>
              <a:t>+ 1) * </a:t>
            </a:r>
            <a:r>
              <a:rPr lang="en-US" altLang="en-US" dirty="0">
                <a:ea typeface="MS PGothic" panose="020B0600070205080204" pitchFamily="34" charset="-128"/>
                <a:sym typeface="Symbol" panose="05050102010706020507" pitchFamily="18" charset="2"/>
              </a:rPr>
              <a:t>(</a:t>
            </a:r>
            <a:r>
              <a:rPr lang="en-US" altLang="en-US" i="1" dirty="0" err="1">
                <a:ea typeface="MS PGothic" panose="020B0600070205080204" pitchFamily="34" charset="-128"/>
                <a:sym typeface="Symbol" panose="05050102010706020507" pitchFamily="18" charset="2"/>
              </a:rPr>
              <a:t>t</a:t>
            </a:r>
            <a:r>
              <a:rPr lang="en-US" altLang="en-US" i="1" baseline="-25000" dirty="0" err="1">
                <a:ea typeface="MS PGothic" panose="020B0600070205080204" pitchFamily="34" charset="-128"/>
                <a:sym typeface="Symbol" panose="05050102010706020507" pitchFamily="18" charset="2"/>
              </a:rPr>
              <a:t>T</a:t>
            </a:r>
            <a:r>
              <a:rPr lang="en-US" altLang="en-US" dirty="0">
                <a:ea typeface="MS PGothic" panose="020B0600070205080204" pitchFamily="34" charset="-128"/>
                <a:sym typeface="Symbol" panose="05050102010706020507" pitchFamily="18" charset="2"/>
              </a:rPr>
              <a:t> + </a:t>
            </a:r>
            <a:r>
              <a:rPr lang="en-US" altLang="en-US" i="1" dirty="0" err="1">
                <a:ea typeface="MS PGothic" panose="020B0600070205080204" pitchFamily="34" charset="-128"/>
                <a:sym typeface="Symbol" panose="05050102010706020507" pitchFamily="18" charset="2"/>
              </a:rPr>
              <a:t>t</a:t>
            </a:r>
            <a:r>
              <a:rPr lang="en-US" altLang="en-US" i="1" baseline="-25000" dirty="0" err="1">
                <a:ea typeface="MS PGothic" panose="020B0600070205080204" pitchFamily="34" charset="-128"/>
                <a:sym typeface="Symbol" panose="05050102010706020507" pitchFamily="18" charset="2"/>
              </a:rPr>
              <a:t>S</a:t>
            </a:r>
            <a:r>
              <a:rPr lang="en-US" altLang="en-US" dirty="0">
                <a:ea typeface="MS PGothic" panose="020B0600070205080204" pitchFamily="34" charset="-128"/>
                <a:sym typeface="Symbol" panose="05050102010706020507" pitchFamily="18" charset="2"/>
              </a:rPr>
              <a:t>)</a:t>
            </a:r>
            <a:endParaRPr lang="en-US" altLang="en-US" dirty="0">
              <a:ea typeface="MS PGothic" panose="020B0600070205080204" pitchFamily="34" charset="-128"/>
            </a:endParaRPr>
          </a:p>
          <a:p>
            <a:r>
              <a:rPr lang="en-US" altLang="en-US" b="1" dirty="0">
                <a:ea typeface="MS PGothic" panose="020B0600070205080204" pitchFamily="34" charset="-128"/>
              </a:rPr>
              <a:t>A3 </a:t>
            </a:r>
            <a:r>
              <a:rPr lang="en-US" altLang="en-US" dirty="0">
                <a:ea typeface="MS PGothic" panose="020B0600070205080204" pitchFamily="34" charset="-128"/>
              </a:rPr>
              <a:t>(</a:t>
            </a:r>
            <a:r>
              <a:rPr lang="en-US" altLang="en-US" b="1" dirty="0">
                <a:solidFill>
                  <a:srgbClr val="002060"/>
                </a:solidFill>
                <a:ea typeface="MS PGothic" panose="020B0600070205080204" pitchFamily="34" charset="-128"/>
              </a:rPr>
              <a:t>clustering index, equality on </a:t>
            </a:r>
            <a:r>
              <a:rPr lang="en-US" altLang="en-US" b="1" dirty="0" err="1">
                <a:solidFill>
                  <a:srgbClr val="002060"/>
                </a:solidFill>
                <a:ea typeface="MS PGothic" panose="020B0600070205080204" pitchFamily="34" charset="-128"/>
              </a:rPr>
              <a:t>nonkey</a:t>
            </a:r>
            <a:r>
              <a:rPr lang="en-US" altLang="en-US" dirty="0">
                <a:ea typeface="MS PGothic" panose="020B0600070205080204" pitchFamily="34" charset="-128"/>
              </a:rPr>
              <a:t>)</a:t>
            </a:r>
            <a:r>
              <a:rPr lang="en-US" altLang="en-US" i="1" dirty="0">
                <a:ea typeface="MS PGothic" panose="020B0600070205080204" pitchFamily="34" charset="-128"/>
              </a:rPr>
              <a:t> </a:t>
            </a:r>
            <a:r>
              <a:rPr lang="en-US" altLang="en-US" dirty="0">
                <a:ea typeface="MS PGothic" panose="020B0600070205080204" pitchFamily="34" charset="-128"/>
              </a:rPr>
              <a:t>Retrieve multiple records. </a:t>
            </a:r>
          </a:p>
          <a:p>
            <a:pPr lvl="1"/>
            <a:r>
              <a:rPr lang="en-US" altLang="en-US" dirty="0">
                <a:ea typeface="MS PGothic" panose="020B0600070205080204" pitchFamily="34" charset="-128"/>
              </a:rPr>
              <a:t>Records will be on consecutive blocks</a:t>
            </a:r>
          </a:p>
          <a:p>
            <a:pPr lvl="2"/>
            <a:r>
              <a:rPr lang="en-US" altLang="en-US" dirty="0">
                <a:ea typeface="MS PGothic" panose="020B0600070205080204" pitchFamily="34" charset="-128"/>
              </a:rPr>
              <a:t>Let b = number of blocks containing matching records</a:t>
            </a:r>
          </a:p>
          <a:p>
            <a:pPr lvl="1"/>
            <a:r>
              <a:rPr lang="en-US" altLang="en-US" i="1" dirty="0">
                <a:ea typeface="MS PGothic" panose="020B0600070205080204" pitchFamily="34" charset="-128"/>
              </a:rPr>
              <a:t>Cost</a:t>
            </a:r>
            <a:r>
              <a:rPr lang="en-US" altLang="en-US" dirty="0">
                <a:ea typeface="MS PGothic" panose="020B0600070205080204" pitchFamily="34" charset="-128"/>
              </a:rPr>
              <a:t> = </a:t>
            </a:r>
            <a:r>
              <a:rPr lang="en-US" altLang="en-US" i="1" dirty="0">
                <a:ea typeface="MS PGothic" panose="020B0600070205080204" pitchFamily="34" charset="-128"/>
              </a:rPr>
              <a:t>h</a:t>
            </a:r>
            <a:r>
              <a:rPr lang="en-US" altLang="en-US" i="1" baseline="-25000" dirty="0">
                <a:ea typeface="MS PGothic" panose="020B0600070205080204" pitchFamily="34" charset="-128"/>
              </a:rPr>
              <a:t>i</a:t>
            </a:r>
            <a:r>
              <a:rPr lang="en-US" altLang="en-US" i="1" dirty="0">
                <a:ea typeface="MS PGothic" panose="020B0600070205080204" pitchFamily="34" charset="-128"/>
              </a:rPr>
              <a:t> * </a:t>
            </a:r>
            <a:r>
              <a:rPr lang="en-US" altLang="en-US" dirty="0">
                <a:ea typeface="MS PGothic" panose="020B0600070205080204" pitchFamily="34" charset="-128"/>
                <a:sym typeface="Symbol" panose="05050102010706020507" pitchFamily="18" charset="2"/>
              </a:rPr>
              <a:t>(</a:t>
            </a:r>
            <a:r>
              <a:rPr lang="en-US" altLang="en-US" i="1" dirty="0" err="1">
                <a:ea typeface="MS PGothic" panose="020B0600070205080204" pitchFamily="34" charset="-128"/>
                <a:sym typeface="Symbol" panose="05050102010706020507" pitchFamily="18" charset="2"/>
              </a:rPr>
              <a:t>t</a:t>
            </a:r>
            <a:r>
              <a:rPr lang="en-US" altLang="en-US" i="1" baseline="-25000" dirty="0" err="1">
                <a:ea typeface="MS PGothic" panose="020B0600070205080204" pitchFamily="34" charset="-128"/>
                <a:sym typeface="Symbol" panose="05050102010706020507" pitchFamily="18" charset="2"/>
              </a:rPr>
              <a:t>T</a:t>
            </a:r>
            <a:r>
              <a:rPr lang="en-US" altLang="en-US" dirty="0">
                <a:ea typeface="MS PGothic" panose="020B0600070205080204" pitchFamily="34" charset="-128"/>
                <a:sym typeface="Symbol" panose="05050102010706020507" pitchFamily="18" charset="2"/>
              </a:rPr>
              <a:t> + </a:t>
            </a:r>
            <a:r>
              <a:rPr lang="en-US" altLang="en-US" i="1" dirty="0" err="1">
                <a:ea typeface="MS PGothic" panose="020B0600070205080204" pitchFamily="34" charset="-128"/>
                <a:sym typeface="Symbol" panose="05050102010706020507" pitchFamily="18" charset="2"/>
              </a:rPr>
              <a:t>t</a:t>
            </a:r>
            <a:r>
              <a:rPr lang="en-US" altLang="en-US" i="1" baseline="-25000" dirty="0" err="1">
                <a:ea typeface="MS PGothic" panose="020B0600070205080204" pitchFamily="34" charset="-128"/>
                <a:sym typeface="Symbol" panose="05050102010706020507" pitchFamily="18" charset="2"/>
              </a:rPr>
              <a:t>S</a:t>
            </a:r>
            <a:r>
              <a:rPr lang="en-US" altLang="en-US" dirty="0">
                <a:ea typeface="MS PGothic" panose="020B0600070205080204" pitchFamily="34" charset="-128"/>
                <a:sym typeface="Symbol" panose="05050102010706020507" pitchFamily="18" charset="2"/>
              </a:rPr>
              <a:t>)</a:t>
            </a:r>
            <a:r>
              <a:rPr lang="en-US" altLang="en-US" i="1" dirty="0">
                <a:ea typeface="MS PGothic" panose="020B0600070205080204" pitchFamily="34" charset="-128"/>
              </a:rPr>
              <a:t> </a:t>
            </a:r>
            <a:r>
              <a:rPr lang="en-US" altLang="en-US" dirty="0">
                <a:ea typeface="MS PGothic" panose="020B0600070205080204" pitchFamily="34" charset="-128"/>
              </a:rPr>
              <a:t>+ </a:t>
            </a:r>
            <a:r>
              <a:rPr lang="en-US" altLang="en-US" i="1" dirty="0" err="1">
                <a:ea typeface="MS PGothic" panose="020B0600070205080204" pitchFamily="34" charset="-128"/>
              </a:rPr>
              <a:t>t</a:t>
            </a:r>
            <a:r>
              <a:rPr lang="en-US" altLang="en-US" i="1" baseline="-25000" dirty="0" err="1">
                <a:ea typeface="MS PGothic" panose="020B0600070205080204" pitchFamily="34" charset="-128"/>
              </a:rPr>
              <a:t>S</a:t>
            </a:r>
            <a:r>
              <a:rPr lang="en-US" altLang="en-US" dirty="0">
                <a:ea typeface="MS PGothic" panose="020B0600070205080204" pitchFamily="34" charset="-128"/>
              </a:rPr>
              <a:t> + </a:t>
            </a:r>
            <a:r>
              <a:rPr lang="en-US" altLang="en-US" i="1" dirty="0" err="1">
                <a:ea typeface="MS PGothic" panose="020B0600070205080204" pitchFamily="34" charset="-128"/>
              </a:rPr>
              <a:t>t</a:t>
            </a:r>
            <a:r>
              <a:rPr lang="en-US" altLang="en-US" i="1" baseline="-25000" dirty="0" err="1">
                <a:ea typeface="MS PGothic" panose="020B0600070205080204" pitchFamily="34" charset="-128"/>
              </a:rPr>
              <a:t>T</a:t>
            </a:r>
            <a:r>
              <a:rPr lang="en-US" altLang="en-US" dirty="0">
                <a:ea typeface="MS PGothic" panose="020B0600070205080204" pitchFamily="34" charset="-128"/>
              </a:rPr>
              <a:t> * b</a:t>
            </a:r>
            <a:endParaRPr lang="en-US" altLang="en-US" i="1" dirty="0">
              <a:ea typeface="MS PGothic" panose="020B0600070205080204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4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4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4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4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4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6419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6418" name="Rectangle 2">
            <a:extLst>
              <a:ext uri="{FF2B5EF4-FFF2-40B4-BE49-F238E27FC236}">
                <a16:creationId xmlns:a16="http://schemas.microsoft.com/office/drawing/2014/main" id="{669527DF-FFDC-4C5E-AEAD-2E439565E11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>
                <a:effectLst>
                  <a:outerShdw blurRad="38100" dist="38100" dir="2700000" algn="tl">
                    <a:srgbClr val="C0C0C0"/>
                  </a:outerShdw>
                </a:effectLst>
                <a:ea typeface="MS PGothic" panose="020B0600070205080204" pitchFamily="34" charset="-128"/>
              </a:rPr>
              <a:t>Selections Using Indices</a:t>
            </a:r>
          </a:p>
        </p:txBody>
      </p:sp>
      <p:sp>
        <p:nvSpPr>
          <p:cNvPr id="316419" name="Rectangle 3">
            <a:extLst>
              <a:ext uri="{FF2B5EF4-FFF2-40B4-BE49-F238E27FC236}">
                <a16:creationId xmlns:a16="http://schemas.microsoft.com/office/drawing/2014/main" id="{7DB53E9F-8A74-4C7D-8CBA-255265F636D5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843380" y="1162657"/>
            <a:ext cx="7747168" cy="3192775"/>
          </a:xfrm>
        </p:spPr>
        <p:txBody>
          <a:bodyPr/>
          <a:lstStyle/>
          <a:p>
            <a:r>
              <a:rPr lang="en-US" altLang="en-US" b="1" dirty="0">
                <a:ea typeface="MS PGothic" panose="020B0600070205080204" pitchFamily="34" charset="-128"/>
              </a:rPr>
              <a:t>A4</a:t>
            </a:r>
            <a:r>
              <a:rPr lang="en-US" altLang="en-US" dirty="0">
                <a:ea typeface="MS PGothic" panose="020B0600070205080204" pitchFamily="34" charset="-128"/>
              </a:rPr>
              <a:t> (</a:t>
            </a:r>
            <a:r>
              <a:rPr lang="en-US" altLang="en-US" b="1" dirty="0">
                <a:solidFill>
                  <a:srgbClr val="002060"/>
                </a:solidFill>
                <a:ea typeface="MS PGothic" panose="020B0600070205080204" pitchFamily="34" charset="-128"/>
              </a:rPr>
              <a:t>secondary index, equality on key/non-key</a:t>
            </a:r>
            <a:r>
              <a:rPr lang="en-US" altLang="en-US" dirty="0">
                <a:ea typeface="MS PGothic" panose="020B0600070205080204" pitchFamily="34" charset="-128"/>
              </a:rPr>
              <a:t>)</a:t>
            </a:r>
            <a:r>
              <a:rPr lang="en-US" altLang="en-US" i="1" dirty="0">
                <a:ea typeface="MS PGothic" panose="020B0600070205080204" pitchFamily="34" charset="-128"/>
              </a:rPr>
              <a:t>.</a:t>
            </a:r>
            <a:endParaRPr lang="en-US" altLang="en-US" dirty="0">
              <a:ea typeface="MS PGothic" panose="020B0600070205080204" pitchFamily="34" charset="-128"/>
            </a:endParaRPr>
          </a:p>
          <a:p>
            <a:pPr lvl="1"/>
            <a:r>
              <a:rPr lang="en-US" altLang="en-US" dirty="0">
                <a:ea typeface="MS PGothic" panose="020B0600070205080204" pitchFamily="34" charset="-128"/>
              </a:rPr>
              <a:t>Retrieve a single record if the search-key is a candidate key</a:t>
            </a:r>
          </a:p>
          <a:p>
            <a:pPr lvl="2"/>
            <a:r>
              <a:rPr lang="en-US" altLang="en-US" i="1" dirty="0">
                <a:ea typeface="MS PGothic" panose="020B0600070205080204" pitchFamily="34" charset="-128"/>
              </a:rPr>
              <a:t>Cost = (h</a:t>
            </a:r>
            <a:r>
              <a:rPr lang="en-US" altLang="en-US" i="1" baseline="-25000" dirty="0">
                <a:ea typeface="MS PGothic" panose="020B0600070205080204" pitchFamily="34" charset="-128"/>
              </a:rPr>
              <a:t>i</a:t>
            </a:r>
            <a:r>
              <a:rPr lang="en-US" altLang="en-US" i="1" dirty="0">
                <a:ea typeface="MS PGothic" panose="020B0600070205080204" pitchFamily="34" charset="-128"/>
              </a:rPr>
              <a:t> </a:t>
            </a:r>
            <a:r>
              <a:rPr lang="en-US" altLang="en-US" dirty="0">
                <a:ea typeface="MS PGothic" panose="020B0600070205080204" pitchFamily="34" charset="-128"/>
              </a:rPr>
              <a:t>+ 1) * </a:t>
            </a:r>
            <a:r>
              <a:rPr lang="en-US" altLang="en-US" dirty="0">
                <a:ea typeface="MS PGothic" panose="020B0600070205080204" pitchFamily="34" charset="-128"/>
                <a:sym typeface="Symbol" panose="05050102010706020507" pitchFamily="18" charset="2"/>
              </a:rPr>
              <a:t>(</a:t>
            </a:r>
            <a:r>
              <a:rPr lang="en-US" altLang="en-US" i="1" dirty="0" err="1">
                <a:ea typeface="MS PGothic" panose="020B0600070205080204" pitchFamily="34" charset="-128"/>
                <a:sym typeface="Symbol" panose="05050102010706020507" pitchFamily="18" charset="2"/>
              </a:rPr>
              <a:t>t</a:t>
            </a:r>
            <a:r>
              <a:rPr lang="en-US" altLang="en-US" i="1" baseline="-25000" dirty="0" err="1">
                <a:ea typeface="MS PGothic" panose="020B0600070205080204" pitchFamily="34" charset="-128"/>
                <a:sym typeface="Symbol" panose="05050102010706020507" pitchFamily="18" charset="2"/>
              </a:rPr>
              <a:t>T</a:t>
            </a:r>
            <a:r>
              <a:rPr lang="en-US" altLang="en-US" dirty="0">
                <a:ea typeface="MS PGothic" panose="020B0600070205080204" pitchFamily="34" charset="-128"/>
                <a:sym typeface="Symbol" panose="05050102010706020507" pitchFamily="18" charset="2"/>
              </a:rPr>
              <a:t> + </a:t>
            </a:r>
            <a:r>
              <a:rPr lang="en-US" altLang="en-US" i="1" dirty="0" err="1">
                <a:ea typeface="MS PGothic" panose="020B0600070205080204" pitchFamily="34" charset="-128"/>
                <a:sym typeface="Symbol" panose="05050102010706020507" pitchFamily="18" charset="2"/>
              </a:rPr>
              <a:t>t</a:t>
            </a:r>
            <a:r>
              <a:rPr lang="en-US" altLang="en-US" i="1" baseline="-25000" dirty="0" err="1">
                <a:ea typeface="MS PGothic" panose="020B0600070205080204" pitchFamily="34" charset="-128"/>
                <a:sym typeface="Symbol" panose="05050102010706020507" pitchFamily="18" charset="2"/>
              </a:rPr>
              <a:t>S</a:t>
            </a:r>
            <a:r>
              <a:rPr lang="en-US" altLang="en-US" dirty="0">
                <a:ea typeface="MS PGothic" panose="020B0600070205080204" pitchFamily="34" charset="-128"/>
                <a:sym typeface="Symbol" panose="05050102010706020507" pitchFamily="18" charset="2"/>
              </a:rPr>
              <a:t>)</a:t>
            </a:r>
            <a:endParaRPr lang="en-US" altLang="en-US" dirty="0">
              <a:ea typeface="MS PGothic" panose="020B0600070205080204" pitchFamily="34" charset="-128"/>
            </a:endParaRPr>
          </a:p>
          <a:p>
            <a:pPr lvl="1"/>
            <a:r>
              <a:rPr lang="en-US" altLang="en-US" dirty="0">
                <a:ea typeface="MS PGothic" panose="020B0600070205080204" pitchFamily="34" charset="-128"/>
              </a:rPr>
              <a:t>Retrieve multiple records if search-key is not a candidate key</a:t>
            </a:r>
          </a:p>
          <a:p>
            <a:pPr lvl="2"/>
            <a:r>
              <a:rPr lang="en-US" altLang="en-US" dirty="0">
                <a:ea typeface="MS PGothic" panose="020B0600070205080204" pitchFamily="34" charset="-128"/>
              </a:rPr>
              <a:t>each of </a:t>
            </a:r>
            <a:r>
              <a:rPr lang="en-US" altLang="en-US" i="1" dirty="0">
                <a:ea typeface="MS PGothic" panose="020B0600070205080204" pitchFamily="34" charset="-128"/>
              </a:rPr>
              <a:t>n</a:t>
            </a:r>
            <a:r>
              <a:rPr lang="en-US" altLang="en-US" dirty="0">
                <a:ea typeface="MS PGothic" panose="020B0600070205080204" pitchFamily="34" charset="-128"/>
              </a:rPr>
              <a:t> matching records may be on a different block  </a:t>
            </a:r>
          </a:p>
          <a:p>
            <a:pPr lvl="2"/>
            <a:r>
              <a:rPr lang="en-US" altLang="en-US" dirty="0">
                <a:ea typeface="MS PGothic" panose="020B0600070205080204" pitchFamily="34" charset="-128"/>
              </a:rPr>
              <a:t>Cost =  (</a:t>
            </a:r>
            <a:r>
              <a:rPr lang="en-US" altLang="en-US" i="1" dirty="0">
                <a:ea typeface="MS PGothic" panose="020B0600070205080204" pitchFamily="34" charset="-128"/>
              </a:rPr>
              <a:t>h</a:t>
            </a:r>
            <a:r>
              <a:rPr lang="en-US" altLang="en-US" i="1" baseline="-25000" dirty="0">
                <a:ea typeface="MS PGothic" panose="020B0600070205080204" pitchFamily="34" charset="-128"/>
              </a:rPr>
              <a:t>i</a:t>
            </a:r>
            <a:r>
              <a:rPr lang="en-US" altLang="en-US" i="1" dirty="0">
                <a:ea typeface="MS PGothic" panose="020B0600070205080204" pitchFamily="34" charset="-128"/>
              </a:rPr>
              <a:t> </a:t>
            </a:r>
            <a:r>
              <a:rPr lang="en-US" altLang="en-US" dirty="0">
                <a:ea typeface="MS PGothic" panose="020B0600070205080204" pitchFamily="34" charset="-128"/>
              </a:rPr>
              <a:t>+ </a:t>
            </a:r>
            <a:r>
              <a:rPr lang="en-US" altLang="en-US" i="1" dirty="0">
                <a:ea typeface="MS PGothic" panose="020B0600070205080204" pitchFamily="34" charset="-128"/>
              </a:rPr>
              <a:t>n) * </a:t>
            </a:r>
            <a:r>
              <a:rPr lang="en-US" altLang="en-US" dirty="0">
                <a:ea typeface="MS PGothic" panose="020B0600070205080204" pitchFamily="34" charset="-128"/>
                <a:sym typeface="Symbol" panose="05050102010706020507" pitchFamily="18" charset="2"/>
              </a:rPr>
              <a:t>(</a:t>
            </a:r>
            <a:r>
              <a:rPr lang="en-US" altLang="en-US" i="1" dirty="0" err="1">
                <a:ea typeface="MS PGothic" panose="020B0600070205080204" pitchFamily="34" charset="-128"/>
                <a:sym typeface="Symbol" panose="05050102010706020507" pitchFamily="18" charset="2"/>
              </a:rPr>
              <a:t>t</a:t>
            </a:r>
            <a:r>
              <a:rPr lang="en-US" altLang="en-US" i="1" baseline="-25000" dirty="0" err="1">
                <a:ea typeface="MS PGothic" panose="020B0600070205080204" pitchFamily="34" charset="-128"/>
                <a:sym typeface="Symbol" panose="05050102010706020507" pitchFamily="18" charset="2"/>
              </a:rPr>
              <a:t>T</a:t>
            </a:r>
            <a:r>
              <a:rPr lang="en-US" altLang="en-US" dirty="0">
                <a:ea typeface="MS PGothic" panose="020B0600070205080204" pitchFamily="34" charset="-128"/>
                <a:sym typeface="Symbol" panose="05050102010706020507" pitchFamily="18" charset="2"/>
              </a:rPr>
              <a:t> + </a:t>
            </a:r>
            <a:r>
              <a:rPr lang="en-US" altLang="en-US" i="1" dirty="0" err="1">
                <a:ea typeface="MS PGothic" panose="020B0600070205080204" pitchFamily="34" charset="-128"/>
                <a:sym typeface="Symbol" panose="05050102010706020507" pitchFamily="18" charset="2"/>
              </a:rPr>
              <a:t>t</a:t>
            </a:r>
            <a:r>
              <a:rPr lang="en-US" altLang="en-US" i="1" baseline="-25000" dirty="0" err="1">
                <a:ea typeface="MS PGothic" panose="020B0600070205080204" pitchFamily="34" charset="-128"/>
                <a:sym typeface="Symbol" panose="05050102010706020507" pitchFamily="18" charset="2"/>
              </a:rPr>
              <a:t>S</a:t>
            </a:r>
            <a:r>
              <a:rPr lang="en-US" altLang="en-US" dirty="0">
                <a:ea typeface="MS PGothic" panose="020B0600070205080204" pitchFamily="34" charset="-128"/>
                <a:sym typeface="Symbol" panose="05050102010706020507" pitchFamily="18" charset="2"/>
              </a:rPr>
              <a:t>)</a:t>
            </a:r>
            <a:r>
              <a:rPr lang="en-US" altLang="en-US" i="1" dirty="0">
                <a:ea typeface="MS PGothic" panose="020B0600070205080204" pitchFamily="34" charset="-128"/>
              </a:rPr>
              <a:t> </a:t>
            </a:r>
          </a:p>
          <a:p>
            <a:pPr lvl="3"/>
            <a:r>
              <a:rPr lang="en-US" altLang="en-US" dirty="0">
                <a:ea typeface="MS PGothic" panose="020B0600070205080204" pitchFamily="34" charset="-128"/>
              </a:rPr>
              <a:t>Can be very expensive!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4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4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4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4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6419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8466" name="Rectangle 2">
            <a:extLst>
              <a:ext uri="{FF2B5EF4-FFF2-40B4-BE49-F238E27FC236}">
                <a16:creationId xmlns:a16="http://schemas.microsoft.com/office/drawing/2014/main" id="{63DD128C-77F0-4A3D-A3AD-12E6BC9F552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>
                <a:effectLst>
                  <a:outerShdw blurRad="38100" dist="38100" dir="2700000" algn="tl">
                    <a:srgbClr val="C0C0C0"/>
                  </a:outerShdw>
                </a:effectLst>
                <a:ea typeface="MS PGothic" panose="020B0600070205080204" pitchFamily="34" charset="-128"/>
              </a:rPr>
              <a:t>Selections Involving Comparisons</a:t>
            </a:r>
          </a:p>
        </p:txBody>
      </p:sp>
      <p:sp>
        <p:nvSpPr>
          <p:cNvPr id="318467" name="Rectangle 3">
            <a:extLst>
              <a:ext uri="{FF2B5EF4-FFF2-40B4-BE49-F238E27FC236}">
                <a16:creationId xmlns:a16="http://schemas.microsoft.com/office/drawing/2014/main" id="{C20946C2-54EF-43A4-BEEE-FF0078C6C2CB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839374" y="1174689"/>
            <a:ext cx="7638801" cy="4720787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kumimoji="0" lang="en-US" altLang="en-US" dirty="0">
                <a:ea typeface="MS PGothic" panose="020B0600070205080204" pitchFamily="34" charset="-128"/>
              </a:rPr>
              <a:t>Can implement selections of the form </a:t>
            </a:r>
            <a:r>
              <a:rPr kumimoji="0" lang="en-US" altLang="en-US" dirty="0">
                <a:ea typeface="MS PGothic" panose="020B0600070205080204" pitchFamily="34" charset="-128"/>
                <a:sym typeface="Symbol" panose="05050102010706020507" pitchFamily="18" charset="2"/>
              </a:rPr>
              <a:t></a:t>
            </a:r>
            <a:r>
              <a:rPr kumimoji="0" lang="en-US" altLang="en-US" i="1" baseline="-25000" dirty="0">
                <a:ea typeface="MS PGothic" panose="020B0600070205080204" pitchFamily="34" charset="-128"/>
                <a:sym typeface="Symbol" panose="05050102010706020507" pitchFamily="18" charset="2"/>
              </a:rPr>
              <a:t>A</a:t>
            </a:r>
            <a:r>
              <a:rPr kumimoji="0" lang="en-US" altLang="en-US" baseline="-25000" dirty="0">
                <a:ea typeface="MS PGothic" panose="020B0600070205080204" pitchFamily="34" charset="-128"/>
                <a:sym typeface="Symbol" panose="05050102010706020507" pitchFamily="18" charset="2"/>
              </a:rPr>
              <a:t></a:t>
            </a:r>
            <a:r>
              <a:rPr kumimoji="0" lang="en-US" altLang="en-US" i="1" baseline="-25000" dirty="0">
                <a:ea typeface="MS PGothic" panose="020B0600070205080204" pitchFamily="34" charset="-128"/>
                <a:sym typeface="Symbol" panose="05050102010706020507" pitchFamily="18" charset="2"/>
              </a:rPr>
              <a:t>V </a:t>
            </a:r>
            <a:r>
              <a:rPr kumimoji="0" lang="en-US" altLang="en-US" dirty="0">
                <a:ea typeface="MS PGothic" panose="020B0600070205080204" pitchFamily="34" charset="-128"/>
                <a:sym typeface="Symbol" panose="05050102010706020507" pitchFamily="18" charset="2"/>
              </a:rPr>
              <a:t>(</a:t>
            </a:r>
            <a:r>
              <a:rPr kumimoji="0" lang="en-US" altLang="en-US" i="1" dirty="0">
                <a:ea typeface="MS PGothic" panose="020B0600070205080204" pitchFamily="34" charset="-128"/>
                <a:sym typeface="Symbol" panose="05050102010706020507" pitchFamily="18" charset="2"/>
              </a:rPr>
              <a:t>r</a:t>
            </a:r>
            <a:r>
              <a:rPr kumimoji="0" lang="en-US" altLang="en-US" dirty="0">
                <a:ea typeface="MS PGothic" panose="020B0600070205080204" pitchFamily="34" charset="-128"/>
                <a:sym typeface="Symbol" panose="05050102010706020507" pitchFamily="18" charset="2"/>
              </a:rPr>
              <a:t>) or </a:t>
            </a:r>
            <a:r>
              <a:rPr kumimoji="0" lang="en-US" altLang="en-US" i="1" baseline="-25000" dirty="0">
                <a:ea typeface="MS PGothic" panose="020B0600070205080204" pitchFamily="34" charset="-128"/>
                <a:sym typeface="Symbol" panose="05050102010706020507" pitchFamily="18" charset="2"/>
              </a:rPr>
              <a:t>A </a:t>
            </a:r>
            <a:r>
              <a:rPr kumimoji="0" lang="en-US" altLang="en-US" baseline="-25000" dirty="0">
                <a:ea typeface="MS PGothic" panose="020B0600070205080204" pitchFamily="34" charset="-128"/>
                <a:sym typeface="Symbol" panose="05050102010706020507" pitchFamily="18" charset="2"/>
              </a:rPr>
              <a:t> </a:t>
            </a:r>
            <a:r>
              <a:rPr kumimoji="0" lang="en-US" altLang="en-US" i="1" baseline="-25000" dirty="0">
                <a:ea typeface="MS PGothic" panose="020B0600070205080204" pitchFamily="34" charset="-128"/>
                <a:sym typeface="Symbol" panose="05050102010706020507" pitchFamily="18" charset="2"/>
              </a:rPr>
              <a:t>V</a:t>
            </a:r>
            <a:r>
              <a:rPr kumimoji="0" lang="en-US" altLang="en-US" dirty="0">
                <a:ea typeface="MS PGothic" panose="020B0600070205080204" pitchFamily="34" charset="-128"/>
                <a:sym typeface="Symbol" panose="05050102010706020507" pitchFamily="18" charset="2"/>
              </a:rPr>
              <a:t>(</a:t>
            </a:r>
            <a:r>
              <a:rPr kumimoji="0" lang="en-US" altLang="en-US" i="1" dirty="0">
                <a:ea typeface="MS PGothic" panose="020B0600070205080204" pitchFamily="34" charset="-128"/>
                <a:sym typeface="Symbol" panose="05050102010706020507" pitchFamily="18" charset="2"/>
              </a:rPr>
              <a:t>r</a:t>
            </a:r>
            <a:r>
              <a:rPr kumimoji="0" lang="en-US" altLang="en-US" dirty="0">
                <a:ea typeface="MS PGothic" panose="020B0600070205080204" pitchFamily="34" charset="-128"/>
                <a:sym typeface="Symbol" panose="05050102010706020507" pitchFamily="18" charset="2"/>
              </a:rPr>
              <a:t>) by using</a:t>
            </a:r>
          </a:p>
          <a:p>
            <a:pPr lvl="1">
              <a:lnSpc>
                <a:spcPct val="90000"/>
              </a:lnSpc>
            </a:pPr>
            <a:r>
              <a:rPr kumimoji="0" lang="en-US" altLang="en-US" dirty="0">
                <a:ea typeface="MS PGothic" panose="020B0600070205080204" pitchFamily="34" charset="-128"/>
                <a:sym typeface="Symbol" panose="05050102010706020507" pitchFamily="18" charset="2"/>
              </a:rPr>
              <a:t> a linear file scan,</a:t>
            </a:r>
          </a:p>
          <a:p>
            <a:pPr lvl="1">
              <a:lnSpc>
                <a:spcPct val="90000"/>
              </a:lnSpc>
            </a:pPr>
            <a:r>
              <a:rPr kumimoji="0" lang="en-US" altLang="en-US" dirty="0">
                <a:ea typeface="MS PGothic" panose="020B0600070205080204" pitchFamily="34" charset="-128"/>
                <a:sym typeface="Symbol" panose="05050102010706020507" pitchFamily="18" charset="2"/>
              </a:rPr>
              <a:t> or by using indices in the following ways:</a:t>
            </a:r>
          </a:p>
          <a:p>
            <a:pPr>
              <a:lnSpc>
                <a:spcPct val="90000"/>
              </a:lnSpc>
            </a:pPr>
            <a:r>
              <a:rPr lang="en-US" altLang="en-US" b="1" dirty="0">
                <a:ea typeface="MS PGothic" panose="020B0600070205080204" pitchFamily="34" charset="-128"/>
              </a:rPr>
              <a:t>A5</a:t>
            </a:r>
            <a:r>
              <a:rPr lang="en-US" altLang="en-US" dirty="0">
                <a:ea typeface="MS PGothic" panose="020B0600070205080204" pitchFamily="34" charset="-128"/>
              </a:rPr>
              <a:t> (</a:t>
            </a:r>
            <a:r>
              <a:rPr lang="en-US" altLang="en-US" b="1" dirty="0">
                <a:solidFill>
                  <a:srgbClr val="002060"/>
                </a:solidFill>
                <a:ea typeface="MS PGothic" panose="020B0600070205080204" pitchFamily="34" charset="-128"/>
              </a:rPr>
              <a:t>clustering index, comparison</a:t>
            </a:r>
            <a:r>
              <a:rPr lang="en-US" altLang="en-US" dirty="0">
                <a:ea typeface="MS PGothic" panose="020B0600070205080204" pitchFamily="34" charset="-128"/>
              </a:rPr>
              <a:t>)</a:t>
            </a:r>
            <a:r>
              <a:rPr lang="en-US" altLang="en-US" i="1" dirty="0">
                <a:ea typeface="MS PGothic" panose="020B0600070205080204" pitchFamily="34" charset="-128"/>
              </a:rPr>
              <a:t>.</a:t>
            </a:r>
            <a:r>
              <a:rPr lang="en-US" altLang="en-US" dirty="0">
                <a:ea typeface="MS PGothic" panose="020B0600070205080204" pitchFamily="34" charset="-128"/>
              </a:rPr>
              <a:t> (Relation is sorted on A)</a:t>
            </a:r>
            <a:endParaRPr lang="en-US" altLang="en-US" i="1" dirty="0">
              <a:ea typeface="MS PGothic" panose="020B0600070205080204" pitchFamily="34" charset="-128"/>
            </a:endParaRPr>
          </a:p>
          <a:p>
            <a:pPr lvl="2">
              <a:lnSpc>
                <a:spcPct val="90000"/>
              </a:lnSpc>
            </a:pPr>
            <a:r>
              <a:rPr lang="en-US" altLang="en-US" dirty="0">
                <a:ea typeface="MS PGothic" panose="020B0600070205080204" pitchFamily="34" charset="-128"/>
              </a:rPr>
              <a:t>For </a:t>
            </a:r>
            <a:r>
              <a:rPr kumimoji="0" lang="en-US" altLang="en-US" i="1" dirty="0">
                <a:ea typeface="MS PGothic" panose="020B0600070205080204" pitchFamily="34" charset="-128"/>
                <a:sym typeface="Symbol" panose="05050102010706020507" pitchFamily="18" charset="2"/>
              </a:rPr>
              <a:t></a:t>
            </a:r>
            <a:r>
              <a:rPr kumimoji="0" lang="en-US" altLang="en-US" i="1" baseline="-25000" dirty="0">
                <a:ea typeface="MS PGothic" panose="020B0600070205080204" pitchFamily="34" charset="-128"/>
                <a:sym typeface="Symbol" panose="05050102010706020507" pitchFamily="18" charset="2"/>
              </a:rPr>
              <a:t>A  V</a:t>
            </a:r>
            <a:r>
              <a:rPr kumimoji="0" lang="en-US" altLang="en-US" i="1" dirty="0">
                <a:ea typeface="MS PGothic" panose="020B0600070205080204" pitchFamily="34" charset="-128"/>
                <a:sym typeface="Symbol" panose="05050102010706020507" pitchFamily="18" charset="2"/>
              </a:rPr>
              <a:t>(r)</a:t>
            </a:r>
            <a:r>
              <a:rPr kumimoji="0" lang="en-US" altLang="en-US" dirty="0">
                <a:ea typeface="MS PGothic" panose="020B0600070205080204" pitchFamily="34" charset="-128"/>
                <a:sym typeface="Symbol" panose="05050102010706020507" pitchFamily="18" charset="2"/>
              </a:rPr>
              <a:t>  use index to find first tuple </a:t>
            </a:r>
            <a:r>
              <a:rPr kumimoji="0" lang="en-US" altLang="en-US" i="1" dirty="0">
                <a:ea typeface="MS PGothic" panose="020B0600070205080204" pitchFamily="34" charset="-128"/>
                <a:sym typeface="Symbol" panose="05050102010706020507" pitchFamily="18" charset="2"/>
              </a:rPr>
              <a:t> v</a:t>
            </a:r>
            <a:r>
              <a:rPr kumimoji="0" lang="en-US" altLang="en-US" dirty="0">
                <a:ea typeface="MS PGothic" panose="020B0600070205080204" pitchFamily="34" charset="-128"/>
                <a:sym typeface="Symbol" panose="05050102010706020507" pitchFamily="18" charset="2"/>
              </a:rPr>
              <a:t>  and scan relation sequentially  from there</a:t>
            </a:r>
          </a:p>
          <a:p>
            <a:pPr lvl="2">
              <a:lnSpc>
                <a:spcPct val="90000"/>
              </a:lnSpc>
            </a:pPr>
            <a:r>
              <a:rPr kumimoji="0" lang="en-US" altLang="en-US" dirty="0">
                <a:ea typeface="MS PGothic" panose="020B0600070205080204" pitchFamily="34" charset="-128"/>
                <a:sym typeface="Symbol" panose="05050102010706020507" pitchFamily="18" charset="2"/>
              </a:rPr>
              <a:t>For </a:t>
            </a:r>
            <a:r>
              <a:rPr kumimoji="0" lang="en-US" altLang="en-US" i="1" baseline="-25000" dirty="0">
                <a:ea typeface="MS PGothic" panose="020B0600070205080204" pitchFamily="34" charset="-128"/>
                <a:sym typeface="Symbol" panose="05050102010706020507" pitchFamily="18" charset="2"/>
              </a:rPr>
              <a:t>A</a:t>
            </a:r>
            <a:r>
              <a:rPr kumimoji="0" lang="en-US" altLang="en-US" baseline="-25000" dirty="0">
                <a:ea typeface="MS PGothic" panose="020B0600070205080204" pitchFamily="34" charset="-128"/>
                <a:sym typeface="Symbol" panose="05050102010706020507" pitchFamily="18" charset="2"/>
              </a:rPr>
              <a:t></a:t>
            </a:r>
            <a:r>
              <a:rPr kumimoji="0" lang="en-US" altLang="en-US" i="1" baseline="-25000" dirty="0">
                <a:ea typeface="MS PGothic" panose="020B0600070205080204" pitchFamily="34" charset="-128"/>
                <a:sym typeface="Symbol" panose="05050102010706020507" pitchFamily="18" charset="2"/>
              </a:rPr>
              <a:t>V </a:t>
            </a:r>
            <a:r>
              <a:rPr kumimoji="0" lang="en-US" altLang="en-US" dirty="0">
                <a:ea typeface="MS PGothic" panose="020B0600070205080204" pitchFamily="34" charset="-128"/>
                <a:sym typeface="Symbol" panose="05050102010706020507" pitchFamily="18" charset="2"/>
              </a:rPr>
              <a:t>(</a:t>
            </a:r>
            <a:r>
              <a:rPr kumimoji="0" lang="en-US" altLang="en-US" i="1" dirty="0">
                <a:ea typeface="MS PGothic" panose="020B0600070205080204" pitchFamily="34" charset="-128"/>
                <a:sym typeface="Symbol" panose="05050102010706020507" pitchFamily="18" charset="2"/>
              </a:rPr>
              <a:t>r</a:t>
            </a:r>
            <a:r>
              <a:rPr kumimoji="0" lang="en-US" altLang="en-US" dirty="0">
                <a:ea typeface="MS PGothic" panose="020B0600070205080204" pitchFamily="34" charset="-128"/>
                <a:sym typeface="Symbol" panose="05050102010706020507" pitchFamily="18" charset="2"/>
              </a:rPr>
              <a:t>) just scan relation sequentially till first tuple &gt; </a:t>
            </a:r>
            <a:r>
              <a:rPr kumimoji="0" lang="en-US" altLang="en-US" i="1" dirty="0">
                <a:ea typeface="MS PGothic" panose="020B0600070205080204" pitchFamily="34" charset="-128"/>
                <a:sym typeface="Symbol" panose="05050102010706020507" pitchFamily="18" charset="2"/>
              </a:rPr>
              <a:t>v; </a:t>
            </a:r>
            <a:r>
              <a:rPr kumimoji="0" lang="en-US" altLang="en-US" dirty="0">
                <a:ea typeface="MS PGothic" panose="020B0600070205080204" pitchFamily="34" charset="-128"/>
                <a:sym typeface="Symbol" panose="05050102010706020507" pitchFamily="18" charset="2"/>
              </a:rPr>
              <a:t>do not use index</a:t>
            </a:r>
            <a:endParaRPr lang="en-US" altLang="en-US" dirty="0">
              <a:ea typeface="MS PGothic" panose="020B0600070205080204" pitchFamily="34" charset="-128"/>
            </a:endParaRPr>
          </a:p>
          <a:p>
            <a:pPr>
              <a:lnSpc>
                <a:spcPct val="90000"/>
              </a:lnSpc>
            </a:pPr>
            <a:r>
              <a:rPr lang="en-US" altLang="en-US" b="1" dirty="0">
                <a:ea typeface="MS PGothic" panose="020B0600070205080204" pitchFamily="34" charset="-128"/>
              </a:rPr>
              <a:t>A6</a:t>
            </a:r>
            <a:r>
              <a:rPr lang="en-US" altLang="en-US" dirty="0">
                <a:ea typeface="MS PGothic" panose="020B0600070205080204" pitchFamily="34" charset="-128"/>
              </a:rPr>
              <a:t> (</a:t>
            </a:r>
            <a:r>
              <a:rPr lang="en-US" altLang="en-US" b="1" dirty="0">
                <a:solidFill>
                  <a:srgbClr val="002060"/>
                </a:solidFill>
                <a:ea typeface="MS PGothic" panose="020B0600070205080204" pitchFamily="34" charset="-128"/>
              </a:rPr>
              <a:t>clustering index, comparison</a:t>
            </a:r>
            <a:r>
              <a:rPr lang="en-US" altLang="en-US" dirty="0">
                <a:ea typeface="MS PGothic" panose="020B0600070205080204" pitchFamily="34" charset="-128"/>
              </a:rPr>
              <a:t>). </a:t>
            </a:r>
          </a:p>
          <a:p>
            <a:pPr lvl="2">
              <a:lnSpc>
                <a:spcPct val="90000"/>
              </a:lnSpc>
            </a:pPr>
            <a:r>
              <a:rPr lang="en-US" altLang="en-US" dirty="0">
                <a:ea typeface="MS PGothic" panose="020B0600070205080204" pitchFamily="34" charset="-128"/>
              </a:rPr>
              <a:t>For </a:t>
            </a:r>
            <a:r>
              <a:rPr kumimoji="0" lang="en-US" altLang="en-US" i="1" dirty="0">
                <a:ea typeface="MS PGothic" panose="020B0600070205080204" pitchFamily="34" charset="-128"/>
                <a:sym typeface="Symbol" panose="05050102010706020507" pitchFamily="18" charset="2"/>
              </a:rPr>
              <a:t></a:t>
            </a:r>
            <a:r>
              <a:rPr kumimoji="0" lang="en-US" altLang="en-US" i="1" baseline="-25000" dirty="0">
                <a:ea typeface="MS PGothic" panose="020B0600070205080204" pitchFamily="34" charset="-128"/>
                <a:sym typeface="Symbol" panose="05050102010706020507" pitchFamily="18" charset="2"/>
              </a:rPr>
              <a:t>A  V</a:t>
            </a:r>
            <a:r>
              <a:rPr kumimoji="0" lang="en-US" altLang="en-US" i="1" dirty="0">
                <a:ea typeface="MS PGothic" panose="020B0600070205080204" pitchFamily="34" charset="-128"/>
                <a:sym typeface="Symbol" panose="05050102010706020507" pitchFamily="18" charset="2"/>
              </a:rPr>
              <a:t>(r)</a:t>
            </a:r>
            <a:r>
              <a:rPr kumimoji="0" lang="en-US" altLang="en-US" dirty="0">
                <a:ea typeface="MS PGothic" panose="020B0600070205080204" pitchFamily="34" charset="-128"/>
                <a:sym typeface="Symbol" panose="05050102010706020507" pitchFamily="18" charset="2"/>
              </a:rPr>
              <a:t>  use index to find first index entry </a:t>
            </a:r>
            <a:r>
              <a:rPr kumimoji="0" lang="en-US" altLang="en-US" i="1" dirty="0">
                <a:ea typeface="MS PGothic" panose="020B0600070205080204" pitchFamily="34" charset="-128"/>
                <a:sym typeface="Symbol" panose="05050102010706020507" pitchFamily="18" charset="2"/>
              </a:rPr>
              <a:t> v</a:t>
            </a:r>
            <a:r>
              <a:rPr kumimoji="0" lang="en-US" altLang="en-US" dirty="0">
                <a:ea typeface="MS PGothic" panose="020B0600070205080204" pitchFamily="34" charset="-128"/>
                <a:sym typeface="Symbol" panose="05050102010706020507" pitchFamily="18" charset="2"/>
              </a:rPr>
              <a:t> and scan index sequentially  from there, to find pointers to records.</a:t>
            </a:r>
          </a:p>
          <a:p>
            <a:pPr lvl="2">
              <a:lnSpc>
                <a:spcPct val="90000"/>
              </a:lnSpc>
            </a:pPr>
            <a:r>
              <a:rPr kumimoji="0" lang="en-US" altLang="en-US" dirty="0">
                <a:ea typeface="MS PGothic" panose="020B0600070205080204" pitchFamily="34" charset="-128"/>
                <a:sym typeface="Symbol" panose="05050102010706020507" pitchFamily="18" charset="2"/>
              </a:rPr>
              <a:t>For </a:t>
            </a:r>
            <a:r>
              <a:rPr kumimoji="0" lang="en-US" altLang="en-US" i="1" baseline="-25000" dirty="0">
                <a:ea typeface="MS PGothic" panose="020B0600070205080204" pitchFamily="34" charset="-128"/>
                <a:sym typeface="Symbol" panose="05050102010706020507" pitchFamily="18" charset="2"/>
              </a:rPr>
              <a:t>A</a:t>
            </a:r>
            <a:r>
              <a:rPr kumimoji="0" lang="en-US" altLang="en-US" baseline="-25000" dirty="0">
                <a:ea typeface="MS PGothic" panose="020B0600070205080204" pitchFamily="34" charset="-128"/>
                <a:sym typeface="Symbol" panose="05050102010706020507" pitchFamily="18" charset="2"/>
              </a:rPr>
              <a:t></a:t>
            </a:r>
            <a:r>
              <a:rPr kumimoji="0" lang="en-US" altLang="en-US" i="1" baseline="-25000" dirty="0">
                <a:ea typeface="MS PGothic" panose="020B0600070205080204" pitchFamily="34" charset="-128"/>
                <a:sym typeface="Symbol" panose="05050102010706020507" pitchFamily="18" charset="2"/>
              </a:rPr>
              <a:t>V </a:t>
            </a:r>
            <a:r>
              <a:rPr kumimoji="0" lang="en-US" altLang="en-US" dirty="0">
                <a:ea typeface="MS PGothic" panose="020B0600070205080204" pitchFamily="34" charset="-128"/>
                <a:sym typeface="Symbol" panose="05050102010706020507" pitchFamily="18" charset="2"/>
              </a:rPr>
              <a:t>(</a:t>
            </a:r>
            <a:r>
              <a:rPr kumimoji="0" lang="en-US" altLang="en-US" i="1" dirty="0">
                <a:ea typeface="MS PGothic" panose="020B0600070205080204" pitchFamily="34" charset="-128"/>
                <a:sym typeface="Symbol" panose="05050102010706020507" pitchFamily="18" charset="2"/>
              </a:rPr>
              <a:t>r</a:t>
            </a:r>
            <a:r>
              <a:rPr kumimoji="0" lang="en-US" altLang="en-US" dirty="0">
                <a:ea typeface="MS PGothic" panose="020B0600070205080204" pitchFamily="34" charset="-128"/>
                <a:sym typeface="Symbol" panose="05050102010706020507" pitchFamily="18" charset="2"/>
              </a:rPr>
              <a:t>) just scan leaf pages of index finding pointers to records, till first entry &gt; </a:t>
            </a:r>
            <a:r>
              <a:rPr kumimoji="0" lang="en-US" altLang="en-US" i="1" dirty="0">
                <a:ea typeface="MS PGothic" panose="020B0600070205080204" pitchFamily="34" charset="-128"/>
                <a:sym typeface="Symbol" panose="05050102010706020507" pitchFamily="18" charset="2"/>
              </a:rPr>
              <a:t>v</a:t>
            </a:r>
            <a:endParaRPr lang="en-US" altLang="en-US" i="1" dirty="0">
              <a:ea typeface="MS PGothic" panose="020B0600070205080204" pitchFamily="34" charset="-128"/>
            </a:endParaRPr>
          </a:p>
          <a:p>
            <a:pPr lvl="2">
              <a:lnSpc>
                <a:spcPct val="90000"/>
              </a:lnSpc>
            </a:pPr>
            <a:r>
              <a:rPr kumimoji="0" lang="en-US" altLang="en-US" dirty="0">
                <a:ea typeface="MS PGothic" panose="020B0600070205080204" pitchFamily="34" charset="-128"/>
                <a:sym typeface="Symbol" panose="05050102010706020507" pitchFamily="18" charset="2"/>
              </a:rPr>
              <a:t>In either case, retrieve records that are pointed to</a:t>
            </a:r>
          </a:p>
          <a:p>
            <a:pPr lvl="2">
              <a:lnSpc>
                <a:spcPct val="90000"/>
              </a:lnSpc>
            </a:pPr>
            <a:r>
              <a:rPr kumimoji="0" lang="en-US" altLang="en-US" dirty="0">
                <a:ea typeface="MS PGothic" panose="020B0600070205080204" pitchFamily="34" charset="-128"/>
                <a:sym typeface="Symbol" panose="05050102010706020507" pitchFamily="18" charset="2"/>
              </a:rPr>
              <a:t>requires an I/O per record;</a:t>
            </a:r>
            <a:r>
              <a:rPr lang="en-US" altLang="en-US" dirty="0">
                <a:ea typeface="MS PGothic" panose="020B0600070205080204" pitchFamily="34" charset="-128"/>
              </a:rPr>
              <a:t> Linear file scan may be cheaper!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4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4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4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4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4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4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4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4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4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46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46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8467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9490" name="Rectangle 2">
            <a:extLst>
              <a:ext uri="{FF2B5EF4-FFF2-40B4-BE49-F238E27FC236}">
                <a16:creationId xmlns:a16="http://schemas.microsoft.com/office/drawing/2014/main" id="{7FD05BB0-1BC5-4784-9BDD-C08905CE858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>
                <a:effectLst>
                  <a:outerShdw blurRad="38100" dist="38100" dir="2700000" algn="tl">
                    <a:srgbClr val="C0C0C0"/>
                  </a:outerShdw>
                </a:effectLst>
                <a:ea typeface="MS PGothic" panose="020B0600070205080204" pitchFamily="34" charset="-128"/>
              </a:rPr>
              <a:t>Implementation of Complex Selections</a:t>
            </a:r>
          </a:p>
        </p:txBody>
      </p:sp>
      <p:sp>
        <p:nvSpPr>
          <p:cNvPr id="319491" name="Rectangle 3">
            <a:extLst>
              <a:ext uri="{FF2B5EF4-FFF2-40B4-BE49-F238E27FC236}">
                <a16:creationId xmlns:a16="http://schemas.microsoft.com/office/drawing/2014/main" id="{BB2B64C1-1D3F-4E22-A3D1-7315FFB6625A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848249" y="1186721"/>
            <a:ext cx="7505638" cy="4841103"/>
          </a:xfrm>
        </p:spPr>
        <p:txBody>
          <a:bodyPr/>
          <a:lstStyle/>
          <a:p>
            <a:pPr>
              <a:tabLst>
                <a:tab pos="2338388" algn="l"/>
              </a:tabLst>
            </a:pPr>
            <a:r>
              <a:rPr lang="en-US" altLang="en-US" b="1" dirty="0">
                <a:ea typeface="MS PGothic" panose="020B0600070205080204" pitchFamily="34" charset="-128"/>
                <a:sym typeface="Greek Symbols" pitchFamily="18" charset="2"/>
              </a:rPr>
              <a:t>Conjunction:  </a:t>
            </a:r>
            <a:r>
              <a:rPr lang="en-US" altLang="en-US" dirty="0">
                <a:ea typeface="MS PGothic" panose="020B0600070205080204" pitchFamily="34" charset="-128"/>
                <a:sym typeface="Symbol" panose="05050102010706020507" pitchFamily="18" charset="2"/>
              </a:rPr>
              <a:t></a:t>
            </a:r>
            <a:r>
              <a:rPr lang="en-US" altLang="en-US" baseline="-25000" dirty="0">
                <a:ea typeface="MS PGothic" panose="020B0600070205080204" pitchFamily="34" charset="-128"/>
                <a:sym typeface="Symbol" panose="05050102010706020507" pitchFamily="18" charset="2"/>
              </a:rPr>
              <a:t></a:t>
            </a:r>
            <a:r>
              <a:rPr lang="en-US" altLang="en-US" baseline="-25000" dirty="0">
                <a:ea typeface="MS PGothic" panose="020B0600070205080204" pitchFamily="34" charset="-128"/>
                <a:sym typeface="Greek Symbols" pitchFamily="18" charset="2"/>
              </a:rPr>
              <a:t>1</a:t>
            </a:r>
            <a:r>
              <a:rPr lang="en-US" altLang="en-US" dirty="0">
                <a:ea typeface="MS PGothic" panose="020B0600070205080204" pitchFamily="34" charset="-128"/>
                <a:sym typeface="Symbol" panose="05050102010706020507" pitchFamily="18" charset="2"/>
              </a:rPr>
              <a:t> </a:t>
            </a:r>
            <a:r>
              <a:rPr lang="en-US" altLang="en-US" baseline="-25000" dirty="0">
                <a:ea typeface="MS PGothic" panose="020B0600070205080204" pitchFamily="34" charset="-128"/>
                <a:sym typeface="Symbol" panose="05050102010706020507" pitchFamily="18" charset="2"/>
              </a:rPr>
              <a:t></a:t>
            </a:r>
            <a:r>
              <a:rPr lang="en-US" altLang="en-US" baseline="-25000" dirty="0">
                <a:ea typeface="MS PGothic" panose="020B0600070205080204" pitchFamily="34" charset="-128"/>
                <a:sym typeface="Greek Symbols" pitchFamily="18" charset="2"/>
              </a:rPr>
              <a:t>2</a:t>
            </a:r>
            <a:r>
              <a:rPr lang="en-US" altLang="en-US" dirty="0">
                <a:ea typeface="MS PGothic" panose="020B0600070205080204" pitchFamily="34" charset="-128"/>
                <a:sym typeface="Symbol" panose="05050102010706020507" pitchFamily="18" charset="2"/>
              </a:rPr>
              <a:t>. . . </a:t>
            </a:r>
            <a:r>
              <a:rPr lang="en-US" altLang="en-US" baseline="-25000" dirty="0">
                <a:ea typeface="MS PGothic" panose="020B0600070205080204" pitchFamily="34" charset="-128"/>
                <a:sym typeface="Symbol" panose="05050102010706020507" pitchFamily="18" charset="2"/>
              </a:rPr>
              <a:t></a:t>
            </a:r>
            <a:r>
              <a:rPr lang="en-US" altLang="en-US" i="1" baseline="-25000" dirty="0">
                <a:ea typeface="MS PGothic" panose="020B0600070205080204" pitchFamily="34" charset="-128"/>
                <a:sym typeface="Greek Symbols" pitchFamily="18" charset="2"/>
              </a:rPr>
              <a:t>n</a:t>
            </a:r>
            <a:r>
              <a:rPr lang="en-US" altLang="en-US" dirty="0">
                <a:ea typeface="MS PGothic" panose="020B0600070205080204" pitchFamily="34" charset="-128"/>
                <a:sym typeface="Symbol" panose="05050102010706020507" pitchFamily="18" charset="2"/>
              </a:rPr>
              <a:t>(</a:t>
            </a:r>
            <a:r>
              <a:rPr lang="en-US" altLang="en-US" i="1" dirty="0">
                <a:ea typeface="MS PGothic" panose="020B0600070205080204" pitchFamily="34" charset="-128"/>
                <a:sym typeface="Symbol" panose="05050102010706020507" pitchFamily="18" charset="2"/>
              </a:rPr>
              <a:t>r)  </a:t>
            </a:r>
          </a:p>
          <a:p>
            <a:pPr>
              <a:tabLst>
                <a:tab pos="2338388" algn="l"/>
              </a:tabLst>
            </a:pPr>
            <a:r>
              <a:rPr lang="en-US" altLang="en-US" b="1" dirty="0">
                <a:ea typeface="MS PGothic" panose="020B0600070205080204" pitchFamily="34" charset="-128"/>
              </a:rPr>
              <a:t>A7</a:t>
            </a:r>
            <a:r>
              <a:rPr lang="en-US" altLang="en-US" dirty="0">
                <a:ea typeface="MS PGothic" panose="020B0600070205080204" pitchFamily="34" charset="-128"/>
              </a:rPr>
              <a:t> (</a:t>
            </a:r>
            <a:r>
              <a:rPr lang="en-US" altLang="en-US" b="1" dirty="0">
                <a:solidFill>
                  <a:srgbClr val="002060"/>
                </a:solidFill>
                <a:ea typeface="MS PGothic" panose="020B0600070205080204" pitchFamily="34" charset="-128"/>
              </a:rPr>
              <a:t>conjunctive selection using one index</a:t>
            </a:r>
            <a:r>
              <a:rPr lang="en-US" altLang="en-US" dirty="0">
                <a:ea typeface="MS PGothic" panose="020B0600070205080204" pitchFamily="34" charset="-128"/>
              </a:rPr>
              <a:t>).</a:t>
            </a:r>
            <a:r>
              <a:rPr lang="en-US" altLang="en-US" i="1" dirty="0">
                <a:ea typeface="MS PGothic" panose="020B0600070205080204" pitchFamily="34" charset="-128"/>
              </a:rPr>
              <a:t>  </a:t>
            </a:r>
          </a:p>
          <a:p>
            <a:pPr lvl="1">
              <a:tabLst>
                <a:tab pos="2338388" algn="l"/>
              </a:tabLst>
            </a:pPr>
            <a:r>
              <a:rPr lang="en-US" altLang="en-US" dirty="0">
                <a:ea typeface="MS PGothic" panose="020B0600070205080204" pitchFamily="34" charset="-128"/>
              </a:rPr>
              <a:t>Select a combination of </a:t>
            </a:r>
            <a:r>
              <a:rPr lang="en-US" altLang="en-US" dirty="0">
                <a:ea typeface="MS PGothic" panose="020B0600070205080204" pitchFamily="34" charset="-128"/>
                <a:sym typeface="Symbol" panose="05050102010706020507" pitchFamily="18" charset="2"/>
              </a:rPr>
              <a:t></a:t>
            </a:r>
            <a:r>
              <a:rPr lang="en-US" altLang="en-US" i="1" baseline="-25000" dirty="0" err="1">
                <a:ea typeface="MS PGothic" panose="020B0600070205080204" pitchFamily="34" charset="-128"/>
                <a:sym typeface="Greek Symbols" pitchFamily="18" charset="2"/>
              </a:rPr>
              <a:t>i</a:t>
            </a:r>
            <a:r>
              <a:rPr lang="en-US" altLang="en-US" dirty="0">
                <a:ea typeface="MS PGothic" panose="020B0600070205080204" pitchFamily="34" charset="-128"/>
                <a:sym typeface="Greek Symbols" pitchFamily="18" charset="2"/>
              </a:rPr>
              <a:t> and algorithms A1 through A7 that results in the least cost for </a:t>
            </a:r>
            <a:r>
              <a:rPr lang="en-US" altLang="en-US" dirty="0">
                <a:ea typeface="MS PGothic" panose="020B0600070205080204" pitchFamily="34" charset="-128"/>
                <a:sym typeface="Symbol" panose="05050102010706020507" pitchFamily="18" charset="2"/>
              </a:rPr>
              <a:t></a:t>
            </a:r>
            <a:r>
              <a:rPr lang="en-US" altLang="en-US" baseline="-25000" dirty="0">
                <a:ea typeface="MS PGothic" panose="020B0600070205080204" pitchFamily="34" charset="-128"/>
                <a:sym typeface="Symbol" panose="05050102010706020507" pitchFamily="18" charset="2"/>
              </a:rPr>
              <a:t></a:t>
            </a:r>
            <a:r>
              <a:rPr lang="en-US" altLang="en-US" i="1" baseline="-25000" dirty="0" err="1">
                <a:ea typeface="MS PGothic" panose="020B0600070205080204" pitchFamily="34" charset="-128"/>
                <a:sym typeface="Symbol" panose="05050102010706020507" pitchFamily="18" charset="2"/>
              </a:rPr>
              <a:t>i</a:t>
            </a:r>
            <a:r>
              <a:rPr lang="en-US" altLang="en-US" dirty="0">
                <a:ea typeface="MS PGothic" panose="020B0600070205080204" pitchFamily="34" charset="-128"/>
                <a:sym typeface="Greek Symbols" pitchFamily="18" charset="2"/>
              </a:rPr>
              <a:t> (</a:t>
            </a:r>
            <a:r>
              <a:rPr lang="en-US" altLang="en-US" i="1" dirty="0">
                <a:ea typeface="MS PGothic" panose="020B0600070205080204" pitchFamily="34" charset="-128"/>
                <a:sym typeface="Greek Symbols" pitchFamily="18" charset="2"/>
              </a:rPr>
              <a:t>r).</a:t>
            </a:r>
          </a:p>
          <a:p>
            <a:pPr lvl="1">
              <a:tabLst>
                <a:tab pos="2338388" algn="l"/>
              </a:tabLst>
            </a:pPr>
            <a:r>
              <a:rPr lang="en-US" altLang="en-US" i="1" dirty="0">
                <a:ea typeface="MS PGothic" panose="020B0600070205080204" pitchFamily="34" charset="-128"/>
                <a:sym typeface="Greek Symbols" pitchFamily="18" charset="2"/>
              </a:rPr>
              <a:t> </a:t>
            </a:r>
            <a:r>
              <a:rPr lang="en-US" altLang="en-US" dirty="0">
                <a:ea typeface="MS PGothic" panose="020B0600070205080204" pitchFamily="34" charset="-128"/>
                <a:sym typeface="Greek Symbols" pitchFamily="18" charset="2"/>
              </a:rPr>
              <a:t>Test other conditions on tuple after fetching it into memory buffer.</a:t>
            </a:r>
          </a:p>
          <a:p>
            <a:pPr>
              <a:tabLst>
                <a:tab pos="2338388" algn="l"/>
              </a:tabLst>
            </a:pPr>
            <a:r>
              <a:rPr lang="en-US" altLang="en-US" b="1" dirty="0">
                <a:ea typeface="MS PGothic" panose="020B0600070205080204" pitchFamily="34" charset="-128"/>
                <a:sym typeface="Greek Symbols" pitchFamily="18" charset="2"/>
              </a:rPr>
              <a:t>A8</a:t>
            </a:r>
            <a:r>
              <a:rPr lang="en-US" altLang="en-US" dirty="0">
                <a:ea typeface="MS PGothic" panose="020B0600070205080204" pitchFamily="34" charset="-128"/>
                <a:sym typeface="Greek Symbols" pitchFamily="18" charset="2"/>
              </a:rPr>
              <a:t> (</a:t>
            </a:r>
            <a:r>
              <a:rPr lang="en-US" altLang="en-US" b="1" dirty="0">
                <a:solidFill>
                  <a:srgbClr val="002060"/>
                </a:solidFill>
                <a:ea typeface="MS PGothic" panose="020B0600070205080204" pitchFamily="34" charset="-128"/>
                <a:sym typeface="Greek Symbols" pitchFamily="18" charset="2"/>
              </a:rPr>
              <a:t>conjunctive selection using composite index</a:t>
            </a:r>
            <a:r>
              <a:rPr lang="en-US" altLang="en-US" dirty="0">
                <a:ea typeface="MS PGothic" panose="020B0600070205080204" pitchFamily="34" charset="-128"/>
                <a:sym typeface="Greek Symbols" pitchFamily="18" charset="2"/>
              </a:rPr>
              <a:t>).  </a:t>
            </a:r>
          </a:p>
          <a:p>
            <a:pPr lvl="1">
              <a:tabLst>
                <a:tab pos="2338388" algn="l"/>
              </a:tabLst>
            </a:pPr>
            <a:r>
              <a:rPr lang="en-US" altLang="en-US" dirty="0">
                <a:ea typeface="MS PGothic" panose="020B0600070205080204" pitchFamily="34" charset="-128"/>
                <a:sym typeface="Greek Symbols" pitchFamily="18" charset="2"/>
              </a:rPr>
              <a:t>Use appropriate composite (multiple-key) index if available.</a:t>
            </a:r>
          </a:p>
          <a:p>
            <a:pPr>
              <a:tabLst>
                <a:tab pos="2338388" algn="l"/>
              </a:tabLst>
            </a:pPr>
            <a:r>
              <a:rPr lang="en-US" altLang="en-US" b="1" dirty="0">
                <a:ea typeface="MS PGothic" panose="020B0600070205080204" pitchFamily="34" charset="-128"/>
                <a:sym typeface="Greek Symbols" pitchFamily="18" charset="2"/>
              </a:rPr>
              <a:t>A9</a:t>
            </a:r>
            <a:r>
              <a:rPr lang="en-US" altLang="en-US" dirty="0">
                <a:ea typeface="MS PGothic" panose="020B0600070205080204" pitchFamily="34" charset="-128"/>
                <a:sym typeface="Greek Symbols" pitchFamily="18" charset="2"/>
              </a:rPr>
              <a:t> (</a:t>
            </a:r>
            <a:r>
              <a:rPr lang="en-US" altLang="en-US" b="1" dirty="0">
                <a:solidFill>
                  <a:srgbClr val="002060"/>
                </a:solidFill>
                <a:ea typeface="MS PGothic" panose="020B0600070205080204" pitchFamily="34" charset="-128"/>
                <a:sym typeface="Greek Symbols" pitchFamily="18" charset="2"/>
              </a:rPr>
              <a:t>conjunctive selection by intersection of identifiers</a:t>
            </a:r>
            <a:r>
              <a:rPr lang="en-US" altLang="en-US" i="1" dirty="0">
                <a:ea typeface="MS PGothic" panose="020B0600070205080204" pitchFamily="34" charset="-128"/>
                <a:sym typeface="Greek Symbols" pitchFamily="18" charset="2"/>
              </a:rPr>
              <a:t>).</a:t>
            </a:r>
            <a:r>
              <a:rPr lang="en-US" altLang="en-US" dirty="0">
                <a:ea typeface="MS PGothic" panose="020B0600070205080204" pitchFamily="34" charset="-128"/>
                <a:sym typeface="Greek Symbols" pitchFamily="18" charset="2"/>
              </a:rPr>
              <a:t> </a:t>
            </a:r>
          </a:p>
          <a:p>
            <a:pPr lvl="1">
              <a:tabLst>
                <a:tab pos="2338388" algn="l"/>
              </a:tabLst>
            </a:pPr>
            <a:r>
              <a:rPr lang="en-US" altLang="en-US" dirty="0">
                <a:ea typeface="MS PGothic" panose="020B0600070205080204" pitchFamily="34" charset="-128"/>
                <a:sym typeface="Greek Symbols" pitchFamily="18" charset="2"/>
              </a:rPr>
              <a:t>Requires indices with record pointers. </a:t>
            </a:r>
          </a:p>
          <a:p>
            <a:pPr lvl="1">
              <a:tabLst>
                <a:tab pos="2338388" algn="l"/>
              </a:tabLst>
            </a:pPr>
            <a:r>
              <a:rPr lang="en-US" altLang="en-US" dirty="0">
                <a:ea typeface="MS PGothic" panose="020B0600070205080204" pitchFamily="34" charset="-128"/>
                <a:sym typeface="Greek Symbols" pitchFamily="18" charset="2"/>
              </a:rPr>
              <a:t>Use corresponding index for each condition, and take intersection of all the obtained sets of record pointers. </a:t>
            </a:r>
          </a:p>
          <a:p>
            <a:pPr lvl="1">
              <a:tabLst>
                <a:tab pos="2338388" algn="l"/>
              </a:tabLst>
            </a:pPr>
            <a:r>
              <a:rPr lang="en-US" altLang="en-US" dirty="0">
                <a:ea typeface="MS PGothic" panose="020B0600070205080204" pitchFamily="34" charset="-128"/>
                <a:sym typeface="Greek Symbols" pitchFamily="18" charset="2"/>
              </a:rPr>
              <a:t>Then fetch records from file</a:t>
            </a:r>
          </a:p>
          <a:p>
            <a:pPr lvl="1">
              <a:tabLst>
                <a:tab pos="2338388" algn="l"/>
              </a:tabLst>
            </a:pPr>
            <a:r>
              <a:rPr lang="en-US" altLang="en-US" dirty="0">
                <a:ea typeface="MS PGothic" panose="020B0600070205080204" pitchFamily="34" charset="-128"/>
                <a:sym typeface="Greek Symbols" pitchFamily="18" charset="2"/>
              </a:rPr>
              <a:t>If some conditions do not have appropriate indices, apply test in memory.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4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4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4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4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4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4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4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4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4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49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49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9491" grpId="0" uiExpand="1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0514" name="Rectangle 2">
            <a:extLst>
              <a:ext uri="{FF2B5EF4-FFF2-40B4-BE49-F238E27FC236}">
                <a16:creationId xmlns:a16="http://schemas.microsoft.com/office/drawing/2014/main" id="{7CA54525-062A-441C-8B55-B1782A395DC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>
                <a:effectLst>
                  <a:outerShdw blurRad="38100" dist="38100" dir="2700000" algn="tl">
                    <a:srgbClr val="C0C0C0"/>
                  </a:outerShdw>
                </a:effectLst>
                <a:ea typeface="MS PGothic" panose="020B0600070205080204" pitchFamily="34" charset="-128"/>
              </a:rPr>
              <a:t>Algorithms for Complex Selections</a:t>
            </a:r>
          </a:p>
        </p:txBody>
      </p:sp>
      <p:sp>
        <p:nvSpPr>
          <p:cNvPr id="320515" name="Rectangle 3">
            <a:extLst>
              <a:ext uri="{FF2B5EF4-FFF2-40B4-BE49-F238E27FC236}">
                <a16:creationId xmlns:a16="http://schemas.microsoft.com/office/drawing/2014/main" id="{855EF866-759B-4729-84CD-6D98CCFE5699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839374" y="1191276"/>
            <a:ext cx="7594412" cy="3902640"/>
          </a:xfrm>
        </p:spPr>
        <p:txBody>
          <a:bodyPr/>
          <a:lstStyle/>
          <a:p>
            <a:r>
              <a:rPr lang="en-US" altLang="en-US" b="1" dirty="0">
                <a:ea typeface="MS PGothic" panose="020B0600070205080204" pitchFamily="34" charset="-128"/>
                <a:sym typeface="Symbol" panose="05050102010706020507" pitchFamily="18" charset="2"/>
              </a:rPr>
              <a:t>Disjunction:</a:t>
            </a:r>
            <a:r>
              <a:rPr lang="en-US" altLang="en-US" dirty="0">
                <a:ea typeface="MS PGothic" panose="020B0600070205080204" pitchFamily="34" charset="-128"/>
                <a:sym typeface="Symbol" panose="05050102010706020507" pitchFamily="18" charset="2"/>
              </a:rPr>
              <a:t></a:t>
            </a:r>
            <a:r>
              <a:rPr lang="en-US" altLang="en-US" baseline="-25000" dirty="0">
                <a:ea typeface="MS PGothic" panose="020B0600070205080204" pitchFamily="34" charset="-128"/>
                <a:sym typeface="Symbol" panose="05050102010706020507" pitchFamily="18" charset="2"/>
              </a:rPr>
              <a:t></a:t>
            </a:r>
            <a:r>
              <a:rPr lang="en-US" altLang="en-US" baseline="-25000" dirty="0">
                <a:ea typeface="MS PGothic" panose="020B0600070205080204" pitchFamily="34" charset="-128"/>
                <a:sym typeface="Greek Symbols" pitchFamily="18" charset="2"/>
              </a:rPr>
              <a:t>1</a:t>
            </a:r>
            <a:r>
              <a:rPr lang="en-US" altLang="en-US" dirty="0">
                <a:ea typeface="MS PGothic" panose="020B0600070205080204" pitchFamily="34" charset="-128"/>
                <a:sym typeface="Symbol" panose="05050102010706020507" pitchFamily="18" charset="2"/>
              </a:rPr>
              <a:t> </a:t>
            </a:r>
            <a:r>
              <a:rPr lang="en-US" altLang="en-US" baseline="-25000" dirty="0">
                <a:ea typeface="MS PGothic" panose="020B0600070205080204" pitchFamily="34" charset="-128"/>
                <a:sym typeface="Symbol" panose="05050102010706020507" pitchFamily="18" charset="2"/>
              </a:rPr>
              <a:t></a:t>
            </a:r>
            <a:r>
              <a:rPr lang="en-US" altLang="en-US" baseline="-25000" dirty="0">
                <a:ea typeface="MS PGothic" panose="020B0600070205080204" pitchFamily="34" charset="-128"/>
                <a:sym typeface="Greek Symbols" pitchFamily="18" charset="2"/>
              </a:rPr>
              <a:t>2 </a:t>
            </a:r>
            <a:r>
              <a:rPr lang="en-US" altLang="en-US" dirty="0">
                <a:ea typeface="MS PGothic" panose="020B0600070205080204" pitchFamily="34" charset="-128"/>
                <a:sym typeface="Symbol" panose="05050102010706020507" pitchFamily="18" charset="2"/>
              </a:rPr>
              <a:t>. . . </a:t>
            </a:r>
            <a:r>
              <a:rPr lang="en-US" altLang="en-US" baseline="-25000" dirty="0">
                <a:ea typeface="MS PGothic" panose="020B0600070205080204" pitchFamily="34" charset="-128"/>
                <a:sym typeface="Symbol" panose="05050102010706020507" pitchFamily="18" charset="2"/>
              </a:rPr>
              <a:t></a:t>
            </a:r>
            <a:r>
              <a:rPr lang="en-US" altLang="en-US" i="1" baseline="-25000" dirty="0">
                <a:ea typeface="MS PGothic" panose="020B0600070205080204" pitchFamily="34" charset="-128"/>
                <a:sym typeface="Greek Symbols" pitchFamily="18" charset="2"/>
              </a:rPr>
              <a:t>n </a:t>
            </a:r>
            <a:r>
              <a:rPr lang="en-US" altLang="en-US" dirty="0">
                <a:ea typeface="MS PGothic" panose="020B0600070205080204" pitchFamily="34" charset="-128"/>
                <a:sym typeface="Symbol" panose="05050102010706020507" pitchFamily="18" charset="2"/>
              </a:rPr>
              <a:t>(</a:t>
            </a:r>
            <a:r>
              <a:rPr lang="en-US" altLang="en-US" i="1" dirty="0">
                <a:ea typeface="MS PGothic" panose="020B0600070205080204" pitchFamily="34" charset="-128"/>
                <a:sym typeface="Symbol" panose="05050102010706020507" pitchFamily="18" charset="2"/>
              </a:rPr>
              <a:t>r). </a:t>
            </a:r>
            <a:endParaRPr lang="en-US" altLang="en-US" dirty="0">
              <a:ea typeface="MS PGothic" panose="020B0600070205080204" pitchFamily="34" charset="-128"/>
              <a:sym typeface="Symbol" panose="05050102010706020507" pitchFamily="18" charset="2"/>
            </a:endParaRPr>
          </a:p>
          <a:p>
            <a:r>
              <a:rPr lang="en-US" altLang="en-US" b="1" dirty="0">
                <a:ea typeface="MS PGothic" panose="020B0600070205080204" pitchFamily="34" charset="-128"/>
                <a:sym typeface="Greek Symbols" pitchFamily="18" charset="2"/>
              </a:rPr>
              <a:t>A10</a:t>
            </a:r>
            <a:r>
              <a:rPr lang="en-US" altLang="en-US" dirty="0">
                <a:ea typeface="MS PGothic" panose="020B0600070205080204" pitchFamily="34" charset="-128"/>
                <a:sym typeface="Greek Symbols" pitchFamily="18" charset="2"/>
              </a:rPr>
              <a:t> (</a:t>
            </a:r>
            <a:r>
              <a:rPr lang="en-US" altLang="en-US" b="1" dirty="0">
                <a:solidFill>
                  <a:srgbClr val="002060"/>
                </a:solidFill>
                <a:ea typeface="MS PGothic" panose="020B0600070205080204" pitchFamily="34" charset="-128"/>
                <a:sym typeface="Greek Symbols" pitchFamily="18" charset="2"/>
              </a:rPr>
              <a:t>disjunctive selection by union of identifiers</a:t>
            </a:r>
            <a:r>
              <a:rPr lang="en-US" altLang="en-US" dirty="0">
                <a:ea typeface="MS PGothic" panose="020B0600070205080204" pitchFamily="34" charset="-128"/>
                <a:sym typeface="Greek Symbols" pitchFamily="18" charset="2"/>
              </a:rPr>
              <a:t>). </a:t>
            </a:r>
          </a:p>
          <a:p>
            <a:pPr lvl="1"/>
            <a:r>
              <a:rPr lang="en-US" altLang="en-US" dirty="0">
                <a:ea typeface="MS PGothic" panose="020B0600070205080204" pitchFamily="34" charset="-128"/>
                <a:sym typeface="Greek Symbols" pitchFamily="18" charset="2"/>
              </a:rPr>
              <a:t>Applicable if </a:t>
            </a:r>
            <a:r>
              <a:rPr lang="en-US" altLang="en-US" i="1" dirty="0">
                <a:ea typeface="MS PGothic" panose="020B0600070205080204" pitchFamily="34" charset="-128"/>
                <a:sym typeface="Greek Symbols" pitchFamily="18" charset="2"/>
              </a:rPr>
              <a:t>all </a:t>
            </a:r>
            <a:r>
              <a:rPr lang="en-US" altLang="en-US" dirty="0">
                <a:ea typeface="MS PGothic" panose="020B0600070205080204" pitchFamily="34" charset="-128"/>
                <a:sym typeface="Greek Symbols" pitchFamily="18" charset="2"/>
              </a:rPr>
              <a:t> conditions have available indices.  </a:t>
            </a:r>
          </a:p>
          <a:p>
            <a:pPr lvl="2"/>
            <a:r>
              <a:rPr lang="en-US" altLang="en-US" dirty="0">
                <a:ea typeface="MS PGothic" panose="020B0600070205080204" pitchFamily="34" charset="-128"/>
                <a:sym typeface="Greek Symbols" pitchFamily="18" charset="2"/>
              </a:rPr>
              <a:t>Otherwise use linear scan.</a:t>
            </a:r>
          </a:p>
          <a:p>
            <a:pPr lvl="1"/>
            <a:r>
              <a:rPr lang="en-US" altLang="en-US" dirty="0">
                <a:ea typeface="MS PGothic" panose="020B0600070205080204" pitchFamily="34" charset="-128"/>
                <a:sym typeface="Greek Symbols" pitchFamily="18" charset="2"/>
              </a:rPr>
              <a:t>Use corresponding index for each condition, and take union of all the obtained sets of record pointers. </a:t>
            </a:r>
          </a:p>
          <a:p>
            <a:pPr lvl="1"/>
            <a:r>
              <a:rPr lang="en-US" altLang="en-US" dirty="0">
                <a:ea typeface="MS PGothic" panose="020B0600070205080204" pitchFamily="34" charset="-128"/>
                <a:sym typeface="Greek Symbols" pitchFamily="18" charset="2"/>
              </a:rPr>
              <a:t>Then fetch records from file</a:t>
            </a:r>
          </a:p>
          <a:p>
            <a:r>
              <a:rPr lang="en-US" altLang="en-US" b="1" dirty="0">
                <a:ea typeface="MS PGothic" panose="020B0600070205080204" pitchFamily="34" charset="-128"/>
                <a:sym typeface="Symbol" panose="05050102010706020507" pitchFamily="18" charset="2"/>
              </a:rPr>
              <a:t>Negation:  </a:t>
            </a:r>
            <a:r>
              <a:rPr lang="en-US" altLang="en-US" dirty="0">
                <a:ea typeface="MS PGothic" panose="020B0600070205080204" pitchFamily="34" charset="-128"/>
                <a:sym typeface="Symbol" panose="05050102010706020507" pitchFamily="18" charset="2"/>
              </a:rPr>
              <a:t></a:t>
            </a:r>
            <a:r>
              <a:rPr lang="en-US" altLang="en-US" baseline="-25000" dirty="0">
                <a:ea typeface="MS PGothic" panose="020B0600070205080204" pitchFamily="34" charset="-128"/>
                <a:sym typeface="Symbol" panose="05050102010706020507" pitchFamily="18" charset="2"/>
              </a:rPr>
              <a:t></a:t>
            </a:r>
            <a:r>
              <a:rPr lang="en-US" altLang="en-US" dirty="0">
                <a:ea typeface="MS PGothic" panose="020B0600070205080204" pitchFamily="34" charset="-128"/>
                <a:sym typeface="Symbol" panose="05050102010706020507" pitchFamily="18" charset="2"/>
              </a:rPr>
              <a:t>(</a:t>
            </a:r>
            <a:r>
              <a:rPr lang="en-US" altLang="en-US" i="1" dirty="0">
                <a:ea typeface="MS PGothic" panose="020B0600070205080204" pitchFamily="34" charset="-128"/>
                <a:sym typeface="Symbol" panose="05050102010706020507" pitchFamily="18" charset="2"/>
              </a:rPr>
              <a:t>r)</a:t>
            </a:r>
          </a:p>
          <a:p>
            <a:pPr lvl="1"/>
            <a:r>
              <a:rPr lang="en-US" altLang="en-US" dirty="0">
                <a:ea typeface="MS PGothic" panose="020B0600070205080204" pitchFamily="34" charset="-128"/>
                <a:sym typeface="Symbol" panose="05050102010706020507" pitchFamily="18" charset="2"/>
              </a:rPr>
              <a:t>Use linear scan on file</a:t>
            </a:r>
          </a:p>
          <a:p>
            <a:pPr lvl="1"/>
            <a:r>
              <a:rPr lang="en-US" altLang="en-US" dirty="0">
                <a:ea typeface="MS PGothic" panose="020B0600070205080204" pitchFamily="34" charset="-128"/>
                <a:sym typeface="Symbol" panose="05050102010706020507" pitchFamily="18" charset="2"/>
              </a:rPr>
              <a:t>If very few records satisfy , and an index is applicable to </a:t>
            </a:r>
          </a:p>
          <a:p>
            <a:pPr lvl="2"/>
            <a:r>
              <a:rPr lang="en-US" altLang="en-US" dirty="0">
                <a:ea typeface="MS PGothic" panose="020B0600070205080204" pitchFamily="34" charset="-128"/>
                <a:sym typeface="Symbol" panose="05050102010706020507" pitchFamily="18" charset="2"/>
              </a:rPr>
              <a:t> Find satisfying records using index and fetch from file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5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5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5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5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5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5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5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5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5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5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0515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0514" name="Rectangle 2">
            <a:extLst>
              <a:ext uri="{FF2B5EF4-FFF2-40B4-BE49-F238E27FC236}">
                <a16:creationId xmlns:a16="http://schemas.microsoft.com/office/drawing/2014/main" id="{7CA54525-062A-441C-8B55-B1782A395DC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>
                <a:effectLst>
                  <a:outerShdw blurRad="38100" dist="38100" dir="2700000" algn="tl">
                    <a:srgbClr val="C0C0C0"/>
                  </a:outerShdw>
                </a:effectLst>
                <a:ea typeface="MS PGothic" panose="020B0600070205080204" pitchFamily="34" charset="-128"/>
              </a:rPr>
              <a:t>Bitmap Index Scan</a:t>
            </a:r>
          </a:p>
        </p:txBody>
      </p:sp>
      <p:sp>
        <p:nvSpPr>
          <p:cNvPr id="320515" name="Rectangle 3">
            <a:extLst>
              <a:ext uri="{FF2B5EF4-FFF2-40B4-BE49-F238E27FC236}">
                <a16:creationId xmlns:a16="http://schemas.microsoft.com/office/drawing/2014/main" id="{855EF866-759B-4729-84CD-6D98CCFE5699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852256" y="1136345"/>
            <a:ext cx="7421732" cy="4364076"/>
          </a:xfrm>
        </p:spPr>
        <p:txBody>
          <a:bodyPr/>
          <a:lstStyle/>
          <a:p>
            <a:r>
              <a:rPr lang="en-US" altLang="en-US" dirty="0">
                <a:ea typeface="MS PGothic" panose="020B0600070205080204" pitchFamily="34" charset="-128"/>
                <a:sym typeface="Symbol" panose="05050102010706020507" pitchFamily="18" charset="2"/>
              </a:rPr>
              <a:t>The </a:t>
            </a:r>
            <a:r>
              <a:rPr lang="en-US" altLang="en-US" b="1" dirty="0">
                <a:solidFill>
                  <a:srgbClr val="002060"/>
                </a:solidFill>
                <a:ea typeface="MS PGothic" panose="020B0600070205080204" pitchFamily="34" charset="-128"/>
                <a:sym typeface="Symbol" panose="05050102010706020507" pitchFamily="18" charset="2"/>
              </a:rPr>
              <a:t>bitmap index scan </a:t>
            </a:r>
            <a:r>
              <a:rPr lang="en-US" altLang="en-US" dirty="0">
                <a:ea typeface="MS PGothic" panose="020B0600070205080204" pitchFamily="34" charset="-128"/>
                <a:sym typeface="Symbol" panose="05050102010706020507" pitchFamily="18" charset="2"/>
              </a:rPr>
              <a:t>algorithm of PostgreSQL</a:t>
            </a:r>
          </a:p>
          <a:p>
            <a:pPr lvl="1"/>
            <a:r>
              <a:rPr lang="en-US" altLang="en-US" dirty="0">
                <a:ea typeface="MS PGothic" panose="020B0600070205080204" pitchFamily="34" charset="-128"/>
                <a:sym typeface="Symbol" panose="05050102010706020507" pitchFamily="18" charset="2"/>
              </a:rPr>
              <a:t>Bridges gap between secondary index scan and linear file scan when number of matching records is not known before execution</a:t>
            </a:r>
          </a:p>
          <a:p>
            <a:pPr lvl="1"/>
            <a:r>
              <a:rPr lang="en-US" altLang="en-US" dirty="0">
                <a:ea typeface="MS PGothic" panose="020B0600070205080204" pitchFamily="34" charset="-128"/>
                <a:sym typeface="Symbol" panose="05050102010706020507" pitchFamily="18" charset="2"/>
              </a:rPr>
              <a:t>Bitmap with 1 bit per page in relation</a:t>
            </a:r>
          </a:p>
          <a:p>
            <a:pPr lvl="1"/>
            <a:r>
              <a:rPr lang="en-US" altLang="en-US" dirty="0">
                <a:ea typeface="MS PGothic" panose="020B0600070205080204" pitchFamily="34" charset="-128"/>
                <a:sym typeface="Symbol" panose="05050102010706020507" pitchFamily="18" charset="2"/>
              </a:rPr>
              <a:t>Steps:</a:t>
            </a:r>
          </a:p>
          <a:p>
            <a:pPr lvl="2"/>
            <a:r>
              <a:rPr lang="en-US" altLang="en-US" dirty="0">
                <a:ea typeface="MS PGothic" panose="020B0600070205080204" pitchFamily="34" charset="-128"/>
                <a:sym typeface="Symbol" panose="05050102010706020507" pitchFamily="18" charset="2"/>
              </a:rPr>
              <a:t>Index scan used to find record ids, and set bit of corresponding page in bitmap</a:t>
            </a:r>
          </a:p>
          <a:p>
            <a:pPr lvl="2"/>
            <a:r>
              <a:rPr lang="en-US" altLang="en-US" dirty="0">
                <a:ea typeface="MS PGothic" panose="020B0600070205080204" pitchFamily="34" charset="-128"/>
                <a:sym typeface="Symbol" panose="05050102010706020507" pitchFamily="18" charset="2"/>
              </a:rPr>
              <a:t>Linear file scan fetching only pages with bit set to 1</a:t>
            </a:r>
          </a:p>
          <a:p>
            <a:pPr lvl="1"/>
            <a:r>
              <a:rPr lang="en-US" altLang="en-US" dirty="0">
                <a:ea typeface="MS PGothic" panose="020B0600070205080204" pitchFamily="34" charset="-128"/>
                <a:sym typeface="Symbol" panose="05050102010706020507" pitchFamily="18" charset="2"/>
              </a:rPr>
              <a:t>Performance</a:t>
            </a:r>
          </a:p>
          <a:p>
            <a:pPr lvl="2"/>
            <a:r>
              <a:rPr lang="en-US" altLang="en-US" dirty="0">
                <a:ea typeface="MS PGothic" panose="020B0600070205080204" pitchFamily="34" charset="-128"/>
                <a:sym typeface="Symbol" panose="05050102010706020507" pitchFamily="18" charset="2"/>
              </a:rPr>
              <a:t>Similar to index scan when only a few bits are set</a:t>
            </a:r>
          </a:p>
          <a:p>
            <a:pPr lvl="2"/>
            <a:r>
              <a:rPr lang="en-US" altLang="en-US" dirty="0">
                <a:ea typeface="MS PGothic" panose="020B0600070205080204" pitchFamily="34" charset="-128"/>
                <a:sym typeface="Symbol" panose="05050102010706020507" pitchFamily="18" charset="2"/>
              </a:rPr>
              <a:t>Similar to linear file scan when most bits are set</a:t>
            </a:r>
          </a:p>
          <a:p>
            <a:pPr lvl="2"/>
            <a:r>
              <a:rPr lang="en-US" altLang="en-US" dirty="0">
                <a:ea typeface="MS PGothic" panose="020B0600070205080204" pitchFamily="34" charset="-128"/>
                <a:sym typeface="Symbol" panose="05050102010706020507" pitchFamily="18" charset="2"/>
              </a:rPr>
              <a:t>Never behaves very badly compared to best alternative</a:t>
            </a:r>
          </a:p>
        </p:txBody>
      </p:sp>
    </p:spTree>
    <p:extLst>
      <p:ext uri="{BB962C8B-B14F-4D97-AF65-F5344CB8AC3E}">
        <p14:creationId xmlns:p14="http://schemas.microsoft.com/office/powerpoint/2010/main" val="38950749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5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5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5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5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5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5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5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5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5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5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0515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3586" name="Rectangle 2">
            <a:extLst>
              <a:ext uri="{FF2B5EF4-FFF2-40B4-BE49-F238E27FC236}">
                <a16:creationId xmlns:a16="http://schemas.microsoft.com/office/drawing/2014/main" id="{30ADAA97-BAE6-4F68-846B-69138BFF140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>
                <a:effectLst>
                  <a:outerShdw blurRad="38100" dist="38100" dir="2700000" algn="tl">
                    <a:srgbClr val="C0C0C0"/>
                  </a:outerShdw>
                </a:effectLst>
                <a:ea typeface="MS PGothic" panose="020B0600070205080204" pitchFamily="34" charset="-128"/>
              </a:rPr>
              <a:t>Sorting</a:t>
            </a:r>
          </a:p>
        </p:txBody>
      </p:sp>
      <p:sp>
        <p:nvSpPr>
          <p:cNvPr id="35843" name="Rectangle 3">
            <a:extLst>
              <a:ext uri="{FF2B5EF4-FFF2-40B4-BE49-F238E27FC236}">
                <a16:creationId xmlns:a16="http://schemas.microsoft.com/office/drawing/2014/main" id="{363E5989-E98B-420C-AFB3-5AD92AE20EC1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861135" y="1234849"/>
            <a:ext cx="7501630" cy="2085867"/>
          </a:xfrm>
        </p:spPr>
        <p:txBody>
          <a:bodyPr/>
          <a:lstStyle/>
          <a:p>
            <a:r>
              <a:rPr lang="en-US" altLang="en-US" dirty="0">
                <a:ea typeface="MS PGothic" panose="020B0600070205080204" pitchFamily="34" charset="-128"/>
              </a:rPr>
              <a:t>We may build an index on the relation, and then use the index to read the relation in sorted order.  May lead to one disk block access for each tuple.</a:t>
            </a:r>
          </a:p>
          <a:p>
            <a:r>
              <a:rPr lang="en-US" altLang="en-US" dirty="0">
                <a:ea typeface="MS PGothic" panose="020B0600070205080204" pitchFamily="34" charset="-128"/>
              </a:rPr>
              <a:t>For relations that fit in memory, techniques like quicksort can be used.  </a:t>
            </a:r>
          </a:p>
          <a:p>
            <a:pPr lvl="1"/>
            <a:r>
              <a:rPr lang="en-US" altLang="en-US" dirty="0">
                <a:ea typeface="MS PGothic" panose="020B0600070205080204" pitchFamily="34" charset="-128"/>
              </a:rPr>
              <a:t>For relations that don</a:t>
            </a:r>
            <a:r>
              <a:rPr lang="ja-JP" altLang="en-US" dirty="0">
                <a:ea typeface="MS PGothic" panose="020B0600070205080204" pitchFamily="34" charset="-128"/>
              </a:rPr>
              <a:t>’</a:t>
            </a:r>
            <a:r>
              <a:rPr lang="en-US" altLang="ja-JP" dirty="0">
                <a:ea typeface="MS PGothic" panose="020B0600070205080204" pitchFamily="34" charset="-128"/>
              </a:rPr>
              <a:t>t fit in memory, </a:t>
            </a:r>
            <a:r>
              <a:rPr lang="en-US" altLang="ja-JP" b="1" dirty="0">
                <a:ea typeface="MS PGothic" panose="020B0600070205080204" pitchFamily="34" charset="-128"/>
              </a:rPr>
              <a:t>external sort-merge </a:t>
            </a:r>
            <a:r>
              <a:rPr lang="en-US" altLang="ja-JP" dirty="0">
                <a:ea typeface="MS PGothic" panose="020B0600070205080204" pitchFamily="34" charset="-128"/>
              </a:rPr>
              <a:t>is a good choice. </a:t>
            </a:r>
            <a:endParaRPr lang="en-US" altLang="en-US" dirty="0">
              <a:ea typeface="MS PGothic" panose="020B0600070205080204" pitchFamily="34" charset="-128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5634" name="Rectangle 2">
            <a:extLst>
              <a:ext uri="{FF2B5EF4-FFF2-40B4-BE49-F238E27FC236}">
                <a16:creationId xmlns:a16="http://schemas.microsoft.com/office/drawing/2014/main" id="{2E05F04B-6D1D-4332-BF78-7954D146D0F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97288" y="272720"/>
            <a:ext cx="7812088" cy="457200"/>
          </a:xfrm>
        </p:spPr>
        <p:txBody>
          <a:bodyPr/>
          <a:lstStyle/>
          <a:p>
            <a:pPr>
              <a:defRPr/>
            </a:pPr>
            <a:r>
              <a:rPr lang="en-US" altLang="en-US" sz="2800" dirty="0">
                <a:effectLst>
                  <a:outerShdw blurRad="38100" dist="38100" dir="2700000" algn="tl">
                    <a:srgbClr val="C0C0C0"/>
                  </a:outerShdw>
                </a:effectLst>
                <a:ea typeface="MS PGothic" panose="020B0600070205080204" pitchFamily="34" charset="-128"/>
              </a:rPr>
              <a:t>Example: External Sorting Using Sort-Merge</a:t>
            </a:r>
          </a:p>
        </p:txBody>
      </p:sp>
      <p:pic>
        <p:nvPicPr>
          <p:cNvPr id="37891" name="Picture 8">
            <a:extLst>
              <a:ext uri="{FF2B5EF4-FFF2-40B4-BE49-F238E27FC236}">
                <a16:creationId xmlns:a16="http://schemas.microsoft.com/office/drawing/2014/main" id="{721DF48C-363E-4408-8053-3C04462AC19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54439" y="1285591"/>
            <a:ext cx="4292349" cy="48546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4610" name="Rectangle 2">
            <a:extLst>
              <a:ext uri="{FF2B5EF4-FFF2-40B4-BE49-F238E27FC236}">
                <a16:creationId xmlns:a16="http://schemas.microsoft.com/office/drawing/2014/main" id="{FF0E6F30-3341-416A-97A7-D2C72A5D0E7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>
                <a:effectLst>
                  <a:outerShdw blurRad="38100" dist="38100" dir="2700000" algn="tl">
                    <a:srgbClr val="C0C0C0"/>
                  </a:outerShdw>
                </a:effectLst>
                <a:ea typeface="MS PGothic" panose="020B0600070205080204" pitchFamily="34" charset="-128"/>
              </a:rPr>
              <a:t>External Sort-Merge</a:t>
            </a:r>
          </a:p>
        </p:txBody>
      </p:sp>
      <p:sp>
        <p:nvSpPr>
          <p:cNvPr id="39939" name="Rectangle 3">
            <a:extLst>
              <a:ext uri="{FF2B5EF4-FFF2-40B4-BE49-F238E27FC236}">
                <a16:creationId xmlns:a16="http://schemas.microsoft.com/office/drawing/2014/main" id="{3F6CCD75-942C-439D-82FA-FF88628B29A2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905526" y="1530227"/>
            <a:ext cx="6951215" cy="2404099"/>
          </a:xfrm>
        </p:spPr>
        <p:txBody>
          <a:bodyPr/>
          <a:lstStyle/>
          <a:p>
            <a:pPr marL="0" indent="0">
              <a:buNone/>
            </a:pPr>
            <a:r>
              <a:rPr lang="en-US" altLang="en-US" dirty="0">
                <a:ea typeface="MS PGothic" panose="020B0600070205080204" pitchFamily="34" charset="-128"/>
              </a:rPr>
              <a:t>1.  </a:t>
            </a:r>
            <a:r>
              <a:rPr lang="en-US" altLang="en-US" b="1" dirty="0">
                <a:ea typeface="MS PGothic" panose="020B0600070205080204" pitchFamily="34" charset="-128"/>
              </a:rPr>
              <a:t>Create sorted</a:t>
            </a:r>
            <a:r>
              <a:rPr lang="en-US" altLang="en-US" dirty="0">
                <a:ea typeface="MS PGothic" panose="020B0600070205080204" pitchFamily="34" charset="-128"/>
              </a:rPr>
              <a:t> </a:t>
            </a:r>
            <a:r>
              <a:rPr lang="en-US" altLang="en-US" b="1" dirty="0">
                <a:solidFill>
                  <a:srgbClr val="002060"/>
                </a:solidFill>
                <a:ea typeface="MS PGothic" panose="020B0600070205080204" pitchFamily="34" charset="-128"/>
              </a:rPr>
              <a:t>runs</a:t>
            </a:r>
            <a:r>
              <a:rPr lang="en-US" altLang="en-US" dirty="0">
                <a:ea typeface="MS PGothic" panose="020B0600070205080204" pitchFamily="34" charset="-128"/>
              </a:rPr>
              <a:t>.  Let </a:t>
            </a:r>
            <a:r>
              <a:rPr lang="en-US" altLang="en-US" i="1" dirty="0" err="1">
                <a:ea typeface="MS PGothic" panose="020B0600070205080204" pitchFamily="34" charset="-128"/>
              </a:rPr>
              <a:t>i</a:t>
            </a:r>
            <a:r>
              <a:rPr lang="en-US" altLang="en-US" dirty="0">
                <a:ea typeface="MS PGothic" panose="020B0600070205080204" pitchFamily="34" charset="-128"/>
              </a:rPr>
              <a:t> be 0 initially. </a:t>
            </a:r>
            <a:br>
              <a:rPr lang="en-US" altLang="en-US" dirty="0">
                <a:ea typeface="MS PGothic" panose="020B0600070205080204" pitchFamily="34" charset="-128"/>
              </a:rPr>
            </a:br>
            <a:r>
              <a:rPr lang="en-US" altLang="en-US" dirty="0">
                <a:ea typeface="MS PGothic" panose="020B0600070205080204" pitchFamily="34" charset="-128"/>
              </a:rPr>
              <a:t>     Repeatedly do the following till the end of the relation:</a:t>
            </a:r>
            <a:br>
              <a:rPr lang="en-US" altLang="en-US" dirty="0">
                <a:ea typeface="MS PGothic" panose="020B0600070205080204" pitchFamily="34" charset="-128"/>
              </a:rPr>
            </a:br>
            <a:r>
              <a:rPr lang="en-US" altLang="en-US" dirty="0">
                <a:ea typeface="MS PGothic" panose="020B0600070205080204" pitchFamily="34" charset="-128"/>
              </a:rPr>
              <a:t>     (a)  Read </a:t>
            </a:r>
            <a:r>
              <a:rPr lang="en-US" altLang="en-US" i="1" dirty="0">
                <a:ea typeface="MS PGothic" panose="020B0600070205080204" pitchFamily="34" charset="-128"/>
              </a:rPr>
              <a:t>M</a:t>
            </a:r>
            <a:r>
              <a:rPr lang="en-US" altLang="en-US" dirty="0">
                <a:ea typeface="MS PGothic" panose="020B0600070205080204" pitchFamily="34" charset="-128"/>
              </a:rPr>
              <a:t> blocks of relation into memory</a:t>
            </a:r>
            <a:br>
              <a:rPr lang="en-US" altLang="en-US" dirty="0">
                <a:ea typeface="MS PGothic" panose="020B0600070205080204" pitchFamily="34" charset="-128"/>
              </a:rPr>
            </a:br>
            <a:r>
              <a:rPr lang="en-US" altLang="en-US" dirty="0">
                <a:ea typeface="MS PGothic" panose="020B0600070205080204" pitchFamily="34" charset="-128"/>
              </a:rPr>
              <a:t>     (b)  Sort the in-memory blocks</a:t>
            </a:r>
            <a:br>
              <a:rPr lang="en-US" altLang="en-US" dirty="0">
                <a:ea typeface="MS PGothic" panose="020B0600070205080204" pitchFamily="34" charset="-128"/>
              </a:rPr>
            </a:br>
            <a:r>
              <a:rPr lang="en-US" altLang="en-US" dirty="0">
                <a:ea typeface="MS PGothic" panose="020B0600070205080204" pitchFamily="34" charset="-128"/>
              </a:rPr>
              <a:t>     (c)  Write sorted data to run </a:t>
            </a:r>
            <a:r>
              <a:rPr lang="en-US" altLang="en-US" i="1" dirty="0">
                <a:ea typeface="MS PGothic" panose="020B0600070205080204" pitchFamily="34" charset="-128"/>
              </a:rPr>
              <a:t>R</a:t>
            </a:r>
            <a:r>
              <a:rPr lang="en-US" altLang="en-US" i="1" baseline="-25000" dirty="0">
                <a:ea typeface="MS PGothic" panose="020B0600070205080204" pitchFamily="34" charset="-128"/>
              </a:rPr>
              <a:t>i</a:t>
            </a:r>
            <a:r>
              <a:rPr lang="en-US" altLang="en-US" dirty="0">
                <a:ea typeface="MS PGothic" panose="020B0600070205080204" pitchFamily="34" charset="-128"/>
              </a:rPr>
              <a:t>; increment </a:t>
            </a:r>
            <a:r>
              <a:rPr lang="en-US" altLang="en-US" i="1" dirty="0" err="1">
                <a:ea typeface="MS PGothic" panose="020B0600070205080204" pitchFamily="34" charset="-128"/>
              </a:rPr>
              <a:t>i</a:t>
            </a:r>
            <a:r>
              <a:rPr lang="en-US" altLang="en-US" i="1" dirty="0">
                <a:ea typeface="MS PGothic" panose="020B0600070205080204" pitchFamily="34" charset="-128"/>
              </a:rPr>
              <a:t>.</a:t>
            </a:r>
            <a:br>
              <a:rPr lang="en-US" altLang="en-US" i="1" dirty="0">
                <a:ea typeface="MS PGothic" panose="020B0600070205080204" pitchFamily="34" charset="-128"/>
              </a:rPr>
            </a:br>
            <a:r>
              <a:rPr lang="en-US" altLang="en-US" sz="800" i="1" dirty="0">
                <a:ea typeface="MS PGothic" panose="020B0600070205080204" pitchFamily="34" charset="-128"/>
              </a:rPr>
              <a:t> </a:t>
            </a:r>
          </a:p>
          <a:p>
            <a:pPr marL="0" indent="0">
              <a:buNone/>
            </a:pPr>
            <a:r>
              <a:rPr lang="en-US" altLang="en-US" dirty="0">
                <a:ea typeface="MS PGothic" panose="020B0600070205080204" pitchFamily="34" charset="-128"/>
              </a:rPr>
              <a:t>Let the final value of</a:t>
            </a:r>
            <a:r>
              <a:rPr lang="en-US" altLang="en-US" i="1" dirty="0">
                <a:ea typeface="MS PGothic" panose="020B0600070205080204" pitchFamily="34" charset="-128"/>
              </a:rPr>
              <a:t> </a:t>
            </a:r>
            <a:r>
              <a:rPr lang="en-US" altLang="en-US" i="1" dirty="0" err="1">
                <a:ea typeface="MS PGothic" panose="020B0600070205080204" pitchFamily="34" charset="-128"/>
              </a:rPr>
              <a:t>i</a:t>
            </a:r>
            <a:r>
              <a:rPr lang="en-US" altLang="en-US" i="1" dirty="0">
                <a:ea typeface="MS PGothic" panose="020B0600070205080204" pitchFamily="34" charset="-128"/>
              </a:rPr>
              <a:t> </a:t>
            </a:r>
            <a:r>
              <a:rPr lang="en-US" altLang="en-US" dirty="0">
                <a:ea typeface="MS PGothic" panose="020B0600070205080204" pitchFamily="34" charset="-128"/>
              </a:rPr>
              <a:t>be </a:t>
            </a:r>
            <a:r>
              <a:rPr lang="en-US" altLang="en-US" i="1" dirty="0">
                <a:ea typeface="MS PGothic" panose="020B0600070205080204" pitchFamily="34" charset="-128"/>
              </a:rPr>
              <a:t>N</a:t>
            </a:r>
          </a:p>
          <a:p>
            <a:pPr marL="0" indent="0">
              <a:buNone/>
            </a:pPr>
            <a:r>
              <a:rPr lang="en-US" altLang="en-US" dirty="0">
                <a:ea typeface="MS PGothic" panose="020B0600070205080204" pitchFamily="34" charset="-128"/>
              </a:rPr>
              <a:t>2.  </a:t>
            </a:r>
            <a:r>
              <a:rPr lang="en-US" altLang="en-US" i="1" dirty="0">
                <a:ea typeface="MS PGothic" panose="020B0600070205080204" pitchFamily="34" charset="-128"/>
              </a:rPr>
              <a:t>Merge the runs (next slide)…..</a:t>
            </a:r>
            <a:endParaRPr lang="en-US" altLang="en-US" dirty="0">
              <a:ea typeface="MS PGothic" panose="020B0600070205080204" pitchFamily="34" charset="-128"/>
            </a:endParaRPr>
          </a:p>
        </p:txBody>
      </p:sp>
      <p:sp>
        <p:nvSpPr>
          <p:cNvPr id="39940" name="Text Box 4">
            <a:extLst>
              <a:ext uri="{FF2B5EF4-FFF2-40B4-BE49-F238E27FC236}">
                <a16:creationId xmlns:a16="http://schemas.microsoft.com/office/drawing/2014/main" id="{19586A7C-CFE1-4107-AB21-0043BE6F01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43380" y="1124655"/>
            <a:ext cx="5459766" cy="3539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35000"/>
              </a:spcBef>
              <a:buClr>
                <a:schemeClr val="tx2"/>
              </a:buClr>
              <a:buSzPct val="90000"/>
              <a:buFont typeface="Monotype Sorts" pitchFamily="-65" charset="2"/>
              <a:buChar char="n"/>
              <a:defRPr kumimoji="1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35000"/>
              </a:spcBef>
              <a:buClr>
                <a:schemeClr val="folHlink"/>
              </a:buClr>
              <a:buSzPct val="80000"/>
              <a:buFont typeface="Monotype Sorts" pitchFamily="-65" charset="2"/>
              <a:buChar char="l"/>
              <a:defRPr kumimoji="1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5000"/>
              </a:spcBef>
              <a:buClr>
                <a:srgbClr val="33CC33"/>
              </a:buClr>
              <a:buSzPct val="75000"/>
              <a:buFont typeface="Webdings" panose="05030102010509060703" pitchFamily="18" charset="2"/>
              <a:buChar char="4"/>
              <a:defRPr kumimoji="1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5000"/>
              </a:spcBef>
              <a:buClr>
                <a:schemeClr val="hlink"/>
              </a:buClr>
              <a:buFont typeface="Times New Roman" panose="02020603050405020304" pitchFamily="18" charset="0"/>
              <a:buChar char="–"/>
              <a:defRPr kumimoji="1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5000"/>
              </a:spcBef>
              <a:buClr>
                <a:schemeClr val="tx2"/>
              </a:buClr>
              <a:buSzPct val="75000"/>
              <a:buChar char="»"/>
              <a:defRPr kumimoji="1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75000"/>
              <a:buChar char="»"/>
              <a:defRPr kumimoji="1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75000"/>
              <a:buChar char="»"/>
              <a:defRPr kumimoji="1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75000"/>
              <a:buChar char="»"/>
              <a:defRPr kumimoji="1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75000"/>
              <a:buChar char="»"/>
              <a:defRPr kumimoji="1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kumimoji="0" lang="en-US" altLang="en-US" sz="1700" dirty="0"/>
              <a:t> Let </a:t>
            </a:r>
            <a:r>
              <a:rPr kumimoji="0" lang="en-US" altLang="en-US" sz="1700" i="1" dirty="0"/>
              <a:t>M</a:t>
            </a:r>
            <a:r>
              <a:rPr kumimoji="0" lang="en-US" altLang="en-US" sz="1700" dirty="0"/>
              <a:t> denote memory size (in pages).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>
            <a:extLst>
              <a:ext uri="{FF2B5EF4-FFF2-40B4-BE49-F238E27FC236}">
                <a16:creationId xmlns:a16="http://schemas.microsoft.com/office/drawing/2014/main" id="{B83E7B48-50DD-40B1-82EB-DB0F7EE991D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>
                <a:effectLst>
                  <a:outerShdw blurRad="38100" dist="38100" dir="2700000" algn="tl">
                    <a:srgbClr val="C0C0C0"/>
                  </a:outerShdw>
                </a:effectLst>
                <a:ea typeface="MS PGothic" panose="020B0600070205080204" pitchFamily="34" charset="-128"/>
              </a:rPr>
              <a:t>Chapter 15:  Query Processing</a:t>
            </a:r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B04C8AB1-093B-4BD3-B57D-1117443AEF6C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839374" y="1174689"/>
            <a:ext cx="7509376" cy="3096524"/>
          </a:xfrm>
        </p:spPr>
        <p:txBody>
          <a:bodyPr/>
          <a:lstStyle/>
          <a:p>
            <a:r>
              <a:rPr lang="en-US" altLang="en-US" dirty="0">
                <a:ea typeface="MS PGothic" panose="020B0600070205080204" pitchFamily="34" charset="-128"/>
              </a:rPr>
              <a:t>Overview </a:t>
            </a:r>
          </a:p>
          <a:p>
            <a:r>
              <a:rPr lang="en-US" altLang="en-US" dirty="0">
                <a:ea typeface="MS PGothic" panose="020B0600070205080204" pitchFamily="34" charset="-128"/>
              </a:rPr>
              <a:t>Measures of Query Cost</a:t>
            </a:r>
          </a:p>
          <a:p>
            <a:r>
              <a:rPr lang="en-US" altLang="en-US" dirty="0">
                <a:ea typeface="MS PGothic" panose="020B0600070205080204" pitchFamily="34" charset="-128"/>
              </a:rPr>
              <a:t>Selection Operation  </a:t>
            </a:r>
          </a:p>
          <a:p>
            <a:r>
              <a:rPr lang="en-US" altLang="en-US" dirty="0">
                <a:ea typeface="MS PGothic" panose="020B0600070205080204" pitchFamily="34" charset="-128"/>
              </a:rPr>
              <a:t>Sorting </a:t>
            </a:r>
          </a:p>
          <a:p>
            <a:r>
              <a:rPr lang="en-US" altLang="en-US" dirty="0">
                <a:ea typeface="MS PGothic" panose="020B0600070205080204" pitchFamily="34" charset="-128"/>
              </a:rPr>
              <a:t>Join Operation </a:t>
            </a:r>
          </a:p>
          <a:p>
            <a:r>
              <a:rPr lang="en-US" altLang="en-US" dirty="0">
                <a:ea typeface="MS PGothic" panose="020B0600070205080204" pitchFamily="34" charset="-128"/>
              </a:rPr>
              <a:t>Other Operations</a:t>
            </a:r>
          </a:p>
          <a:p>
            <a:r>
              <a:rPr lang="en-US" altLang="en-US" dirty="0">
                <a:ea typeface="MS PGothic" panose="020B0600070205080204" pitchFamily="34" charset="-128"/>
              </a:rPr>
              <a:t>Evaluation of Expressions</a:t>
            </a:r>
          </a:p>
        </p:txBody>
      </p:sp>
    </p:spTree>
  </p:cSld>
  <p:clrMapOvr>
    <a:masterClrMapping/>
  </p:clrMapOvr>
  <p:transition advTm="5014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1650" name="Rectangle 2">
            <a:extLst>
              <a:ext uri="{FF2B5EF4-FFF2-40B4-BE49-F238E27FC236}">
                <a16:creationId xmlns:a16="http://schemas.microsoft.com/office/drawing/2014/main" id="{B455E99A-6E33-4D71-AC5E-6946BAEB2C4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>
                <a:effectLst>
                  <a:outerShdw blurRad="38100" dist="38100" dir="2700000" algn="tl">
                    <a:srgbClr val="C0C0C0"/>
                  </a:outerShdw>
                </a:effectLst>
                <a:ea typeface="MS PGothic" panose="020B0600070205080204" pitchFamily="34" charset="-128"/>
              </a:rPr>
              <a:t>External Sort-Merge (Cont.)</a:t>
            </a:r>
          </a:p>
        </p:txBody>
      </p:sp>
      <p:sp>
        <p:nvSpPr>
          <p:cNvPr id="41987" name="Rectangle 3">
            <a:extLst>
              <a:ext uri="{FF2B5EF4-FFF2-40B4-BE49-F238E27FC236}">
                <a16:creationId xmlns:a16="http://schemas.microsoft.com/office/drawing/2014/main" id="{D55E9DD6-1995-4144-A54F-C000727D8C8B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861134" y="1168380"/>
            <a:ext cx="7483876" cy="3945043"/>
          </a:xfrm>
        </p:spPr>
        <p:txBody>
          <a:bodyPr/>
          <a:lstStyle/>
          <a:p>
            <a:pPr marL="0" indent="0">
              <a:buNone/>
            </a:pPr>
            <a:r>
              <a:rPr lang="en-US" altLang="en-US" b="1" dirty="0">
                <a:solidFill>
                  <a:srgbClr val="002060"/>
                </a:solidFill>
                <a:ea typeface="MS PGothic" panose="020B0600070205080204" pitchFamily="34" charset="-128"/>
              </a:rPr>
              <a:t>2.    </a:t>
            </a:r>
            <a:r>
              <a:rPr lang="en-US" altLang="en-US" b="1" dirty="0">
                <a:ea typeface="MS PGothic" panose="020B0600070205080204" pitchFamily="34" charset="-128"/>
              </a:rPr>
              <a:t>Merge the runs (N-way merge)</a:t>
            </a:r>
            <a:r>
              <a:rPr lang="en-US" altLang="en-US" dirty="0">
                <a:ea typeface="MS PGothic" panose="020B0600070205080204" pitchFamily="34" charset="-128"/>
              </a:rPr>
              <a:t>. We assume (for now) that </a:t>
            </a:r>
            <a:r>
              <a:rPr lang="en-US" altLang="en-US" i="1" dirty="0">
                <a:ea typeface="MS PGothic" panose="020B0600070205080204" pitchFamily="34" charset="-128"/>
              </a:rPr>
              <a:t>N</a:t>
            </a:r>
            <a:r>
              <a:rPr lang="en-US" altLang="en-US" dirty="0">
                <a:ea typeface="MS PGothic" panose="020B0600070205080204" pitchFamily="34" charset="-128"/>
              </a:rPr>
              <a:t> &lt; </a:t>
            </a:r>
            <a:r>
              <a:rPr lang="en-US" altLang="en-US" i="1" dirty="0">
                <a:ea typeface="MS PGothic" panose="020B0600070205080204" pitchFamily="34" charset="-128"/>
              </a:rPr>
              <a:t>M</a:t>
            </a:r>
            <a:r>
              <a:rPr lang="en-US" altLang="en-US" dirty="0">
                <a:ea typeface="MS PGothic" panose="020B0600070205080204" pitchFamily="34" charset="-128"/>
              </a:rPr>
              <a:t>. </a:t>
            </a:r>
          </a:p>
          <a:p>
            <a:pPr marL="457200" lvl="1" indent="0">
              <a:buNone/>
            </a:pPr>
            <a:r>
              <a:rPr lang="en-US" altLang="en-US" b="1" dirty="0">
                <a:solidFill>
                  <a:srgbClr val="FF9900"/>
                </a:solidFill>
                <a:ea typeface="MS PGothic" panose="020B0600070205080204" pitchFamily="34" charset="-128"/>
              </a:rPr>
              <a:t>1.</a:t>
            </a:r>
            <a:r>
              <a:rPr lang="en-US" altLang="en-US" dirty="0">
                <a:ea typeface="MS PGothic" panose="020B0600070205080204" pitchFamily="34" charset="-128"/>
              </a:rPr>
              <a:t>	Use </a:t>
            </a:r>
            <a:r>
              <a:rPr lang="en-US" altLang="en-US" i="1" dirty="0">
                <a:ea typeface="MS PGothic" panose="020B0600070205080204" pitchFamily="34" charset="-128"/>
              </a:rPr>
              <a:t>N</a:t>
            </a:r>
            <a:r>
              <a:rPr lang="en-US" altLang="en-US" dirty="0">
                <a:ea typeface="MS PGothic" panose="020B0600070205080204" pitchFamily="34" charset="-128"/>
              </a:rPr>
              <a:t> blocks of memory to buffer input runs, and 1 block to buffer 	output. Read the first block of each run into its buffer page</a:t>
            </a:r>
          </a:p>
          <a:p>
            <a:pPr marL="457200" lvl="1" indent="0">
              <a:buNone/>
            </a:pPr>
            <a:r>
              <a:rPr lang="en-US" altLang="en-US" b="1" dirty="0">
                <a:solidFill>
                  <a:srgbClr val="FF9900"/>
                </a:solidFill>
                <a:ea typeface="MS PGothic" panose="020B0600070205080204" pitchFamily="34" charset="-128"/>
              </a:rPr>
              <a:t>2.    </a:t>
            </a:r>
            <a:r>
              <a:rPr lang="en-US" altLang="en-US" b="1" dirty="0">
                <a:ea typeface="MS PGothic" panose="020B0600070205080204" pitchFamily="34" charset="-128"/>
              </a:rPr>
              <a:t>repeat</a:t>
            </a:r>
          </a:p>
          <a:p>
            <a:pPr marL="1200150" lvl="2" indent="-342900">
              <a:buFont typeface="Monotype Sorts" pitchFamily="-65" charset="2"/>
              <a:buAutoNum type="arabicPeriod"/>
            </a:pPr>
            <a:r>
              <a:rPr lang="en-US" altLang="en-US" dirty="0">
                <a:ea typeface="MS PGothic" panose="020B0600070205080204" pitchFamily="34" charset="-128"/>
              </a:rPr>
              <a:t>Select the first record (in sort order) among all buffer pages</a:t>
            </a:r>
          </a:p>
          <a:p>
            <a:pPr marL="1200150" lvl="2" indent="-342900">
              <a:buFont typeface="Monotype Sorts" pitchFamily="-65" charset="2"/>
              <a:buAutoNum type="arabicPeriod"/>
            </a:pPr>
            <a:r>
              <a:rPr lang="en-US" altLang="en-US" dirty="0">
                <a:ea typeface="MS PGothic" panose="020B0600070205080204" pitchFamily="34" charset="-128"/>
              </a:rPr>
              <a:t>Write the record to the output buffer.  If the output buffer is full write it to disk.</a:t>
            </a:r>
          </a:p>
          <a:p>
            <a:pPr marL="1200150" lvl="2" indent="-342900">
              <a:buFont typeface="Monotype Sorts" pitchFamily="-65" charset="2"/>
              <a:buAutoNum type="arabicPeriod"/>
            </a:pPr>
            <a:r>
              <a:rPr lang="en-US" altLang="en-US" dirty="0">
                <a:ea typeface="MS PGothic" panose="020B0600070205080204" pitchFamily="34" charset="-128"/>
              </a:rPr>
              <a:t>Delete the record from its input buffer page.</a:t>
            </a:r>
            <a:br>
              <a:rPr lang="en-US" altLang="en-US" dirty="0">
                <a:ea typeface="MS PGothic" panose="020B0600070205080204" pitchFamily="34" charset="-128"/>
              </a:rPr>
            </a:br>
            <a:r>
              <a:rPr lang="en-US" altLang="en-US" b="1" dirty="0">
                <a:ea typeface="MS PGothic" panose="020B0600070205080204" pitchFamily="34" charset="-128"/>
              </a:rPr>
              <a:t>If</a:t>
            </a:r>
            <a:r>
              <a:rPr lang="en-US" altLang="en-US" dirty="0">
                <a:ea typeface="MS PGothic" panose="020B0600070205080204" pitchFamily="34" charset="-128"/>
              </a:rPr>
              <a:t> the buffer page becomes empty </a:t>
            </a:r>
            <a:r>
              <a:rPr lang="en-US" altLang="en-US" b="1" dirty="0">
                <a:ea typeface="MS PGothic" panose="020B0600070205080204" pitchFamily="34" charset="-128"/>
              </a:rPr>
              <a:t>then</a:t>
            </a:r>
            <a:br>
              <a:rPr lang="en-US" altLang="en-US" b="1" dirty="0">
                <a:ea typeface="MS PGothic" panose="020B0600070205080204" pitchFamily="34" charset="-128"/>
              </a:rPr>
            </a:br>
            <a:r>
              <a:rPr lang="en-US" altLang="en-US" dirty="0">
                <a:ea typeface="MS PGothic" panose="020B0600070205080204" pitchFamily="34" charset="-128"/>
              </a:rPr>
              <a:t>   read the next block (if any) of the run into the buffer. </a:t>
            </a:r>
          </a:p>
          <a:p>
            <a:pPr marL="457200" lvl="1" indent="0">
              <a:buNone/>
            </a:pPr>
            <a:r>
              <a:rPr lang="en-US" altLang="en-US" b="1" dirty="0">
                <a:solidFill>
                  <a:srgbClr val="FF9900"/>
                </a:solidFill>
                <a:ea typeface="MS PGothic" panose="020B0600070205080204" pitchFamily="34" charset="-128"/>
              </a:rPr>
              <a:t>3.</a:t>
            </a:r>
            <a:r>
              <a:rPr lang="en-US" altLang="en-US" b="1" dirty="0">
                <a:ea typeface="MS PGothic" panose="020B0600070205080204" pitchFamily="34" charset="-128"/>
              </a:rPr>
              <a:t>    until</a:t>
            </a:r>
            <a:r>
              <a:rPr lang="en-US" altLang="en-US" dirty="0">
                <a:ea typeface="MS PGothic" panose="020B0600070205080204" pitchFamily="34" charset="-128"/>
              </a:rPr>
              <a:t> all input buffer pages are empty:</a:t>
            </a:r>
          </a:p>
        </p:txBody>
      </p:sp>
    </p:spTree>
    <p:extLst>
      <p:ext uri="{BB962C8B-B14F-4D97-AF65-F5344CB8AC3E}">
        <p14:creationId xmlns:p14="http://schemas.microsoft.com/office/powerpoint/2010/main" val="15207345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6658" name="Rectangle 2">
            <a:extLst>
              <a:ext uri="{FF2B5EF4-FFF2-40B4-BE49-F238E27FC236}">
                <a16:creationId xmlns:a16="http://schemas.microsoft.com/office/drawing/2014/main" id="{7F8477BF-A00E-4926-BD0B-683BCBA00AA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>
                <a:effectLst>
                  <a:outerShdw blurRad="38100" dist="38100" dir="2700000" algn="tl">
                    <a:srgbClr val="C0C0C0"/>
                  </a:outerShdw>
                </a:effectLst>
                <a:ea typeface="MS PGothic" panose="020B0600070205080204" pitchFamily="34" charset="-128"/>
              </a:rPr>
              <a:t>External Sort-Merge (Cont.)</a:t>
            </a:r>
          </a:p>
        </p:txBody>
      </p:sp>
      <p:sp>
        <p:nvSpPr>
          <p:cNvPr id="44035" name="Rectangle 3">
            <a:extLst>
              <a:ext uri="{FF2B5EF4-FFF2-40B4-BE49-F238E27FC236}">
                <a16:creationId xmlns:a16="http://schemas.microsoft.com/office/drawing/2014/main" id="{08BC4BBE-E990-4F52-8483-E23470A741FA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843379" y="1162657"/>
            <a:ext cx="7482474" cy="2735577"/>
          </a:xfrm>
        </p:spPr>
        <p:txBody>
          <a:bodyPr/>
          <a:lstStyle/>
          <a:p>
            <a:pPr>
              <a:tabLst>
                <a:tab pos="2120900" algn="l"/>
              </a:tabLst>
            </a:pPr>
            <a:r>
              <a:rPr lang="en-US" altLang="en-US" dirty="0">
                <a:ea typeface="MS PGothic" panose="020B0600070205080204" pitchFamily="34" charset="-128"/>
              </a:rPr>
              <a:t>If </a:t>
            </a:r>
            <a:r>
              <a:rPr lang="en-US" altLang="en-US" i="1" dirty="0">
                <a:ea typeface="MS PGothic" panose="020B0600070205080204" pitchFamily="34" charset="-128"/>
              </a:rPr>
              <a:t>N</a:t>
            </a:r>
            <a:r>
              <a:rPr lang="en-US" altLang="en-US" dirty="0">
                <a:ea typeface="MS PGothic" panose="020B0600070205080204" pitchFamily="34" charset="-128"/>
              </a:rPr>
              <a:t> </a:t>
            </a:r>
            <a:r>
              <a:rPr lang="en-US" altLang="en-US" dirty="0">
                <a:ea typeface="MS PGothic" panose="020B0600070205080204" pitchFamily="34" charset="-128"/>
                <a:sym typeface="Symbol" panose="05050102010706020507" pitchFamily="18" charset="2"/>
              </a:rPr>
              <a:t> </a:t>
            </a:r>
            <a:r>
              <a:rPr lang="en-US" altLang="en-US" i="1" dirty="0">
                <a:ea typeface="MS PGothic" panose="020B0600070205080204" pitchFamily="34" charset="-128"/>
                <a:sym typeface="Symbol" panose="05050102010706020507" pitchFamily="18" charset="2"/>
              </a:rPr>
              <a:t>M</a:t>
            </a:r>
            <a:r>
              <a:rPr lang="en-US" altLang="en-US" dirty="0">
                <a:ea typeface="MS PGothic" panose="020B0600070205080204" pitchFamily="34" charset="-128"/>
                <a:sym typeface="Symbol" panose="05050102010706020507" pitchFamily="18" charset="2"/>
              </a:rPr>
              <a:t>, several merge </a:t>
            </a:r>
            <a:r>
              <a:rPr lang="en-US" altLang="en-US" i="1" dirty="0">
                <a:ea typeface="MS PGothic" panose="020B0600070205080204" pitchFamily="34" charset="-128"/>
                <a:sym typeface="Symbol" panose="05050102010706020507" pitchFamily="18" charset="2"/>
              </a:rPr>
              <a:t>passes</a:t>
            </a:r>
            <a:r>
              <a:rPr lang="en-US" altLang="en-US" dirty="0">
                <a:ea typeface="MS PGothic" panose="020B0600070205080204" pitchFamily="34" charset="-128"/>
                <a:sym typeface="Symbol" panose="05050102010706020507" pitchFamily="18" charset="2"/>
              </a:rPr>
              <a:t> are required.</a:t>
            </a:r>
          </a:p>
          <a:p>
            <a:pPr lvl="1">
              <a:tabLst>
                <a:tab pos="2120900" algn="l"/>
              </a:tabLst>
            </a:pPr>
            <a:r>
              <a:rPr lang="en-US" altLang="en-US" dirty="0">
                <a:ea typeface="MS PGothic" panose="020B0600070205080204" pitchFamily="34" charset="-128"/>
              </a:rPr>
              <a:t>In each pass, contiguous groups of </a:t>
            </a:r>
            <a:r>
              <a:rPr lang="en-US" altLang="en-US" i="1" dirty="0">
                <a:ea typeface="MS PGothic" panose="020B0600070205080204" pitchFamily="34" charset="-128"/>
              </a:rPr>
              <a:t>M </a:t>
            </a:r>
            <a:r>
              <a:rPr lang="en-US" altLang="en-US" dirty="0">
                <a:ea typeface="MS PGothic" panose="020B0600070205080204" pitchFamily="34" charset="-128"/>
              </a:rPr>
              <a:t>- 1 runs are merged. </a:t>
            </a:r>
          </a:p>
          <a:p>
            <a:pPr lvl="1">
              <a:tabLst>
                <a:tab pos="2120900" algn="l"/>
              </a:tabLst>
            </a:pPr>
            <a:r>
              <a:rPr lang="en-US" altLang="en-US" dirty="0">
                <a:ea typeface="MS PGothic" panose="020B0600070205080204" pitchFamily="34" charset="-128"/>
              </a:rPr>
              <a:t>A pass reduces the number of runs by a factor of </a:t>
            </a:r>
            <a:r>
              <a:rPr lang="en-US" altLang="en-US" i="1" dirty="0">
                <a:ea typeface="MS PGothic" panose="020B0600070205080204" pitchFamily="34" charset="-128"/>
              </a:rPr>
              <a:t>M</a:t>
            </a:r>
            <a:r>
              <a:rPr lang="en-US" altLang="en-US" dirty="0">
                <a:ea typeface="MS PGothic" panose="020B0600070205080204" pitchFamily="34" charset="-128"/>
              </a:rPr>
              <a:t> -1, and creates runs longer by the same factor. </a:t>
            </a:r>
          </a:p>
          <a:p>
            <a:pPr lvl="2">
              <a:tabLst>
                <a:tab pos="2120900" algn="l"/>
              </a:tabLst>
            </a:pPr>
            <a:r>
              <a:rPr lang="en-US" altLang="en-US" dirty="0">
                <a:ea typeface="MS PGothic" panose="020B0600070205080204" pitchFamily="34" charset="-128"/>
              </a:rPr>
              <a:t>E.g.  If M=11, and there are 90 runs, one pass reduces the number of runs to 9, each 10 times the size of the initial runs</a:t>
            </a:r>
          </a:p>
          <a:p>
            <a:pPr lvl="1">
              <a:tabLst>
                <a:tab pos="2120900" algn="l"/>
              </a:tabLst>
            </a:pPr>
            <a:r>
              <a:rPr lang="en-US" altLang="en-US" dirty="0">
                <a:ea typeface="MS PGothic" panose="020B0600070205080204" pitchFamily="34" charset="-128"/>
              </a:rPr>
              <a:t>Repeated passes are performed till all runs have been merged into one.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4242" name="Rectangle 1026">
            <a:extLst>
              <a:ext uri="{FF2B5EF4-FFF2-40B4-BE49-F238E27FC236}">
                <a16:creationId xmlns:a16="http://schemas.microsoft.com/office/drawing/2014/main" id="{DFC73E65-9AFD-4ECD-9AF3-77E9B19EF80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>
                <a:effectLst>
                  <a:outerShdw blurRad="38100" dist="38100" dir="2700000" algn="tl">
                    <a:srgbClr val="C0C0C0"/>
                  </a:outerShdw>
                </a:effectLst>
                <a:ea typeface="MS PGothic" panose="020B0600070205080204" pitchFamily="34" charset="-128"/>
              </a:rPr>
              <a:t>External Merge Sort (Cont.)</a:t>
            </a:r>
          </a:p>
        </p:txBody>
      </p:sp>
      <p:sp>
        <p:nvSpPr>
          <p:cNvPr id="46083" name="Rectangle 1027">
            <a:extLst>
              <a:ext uri="{FF2B5EF4-FFF2-40B4-BE49-F238E27FC236}">
                <a16:creationId xmlns:a16="http://schemas.microsoft.com/office/drawing/2014/main" id="{DE302D56-8B04-422C-8D1F-3315935AFB94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861135" y="1150625"/>
            <a:ext cx="7510508" cy="4215459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dirty="0">
                <a:ea typeface="MS PGothic" panose="020B0600070205080204" pitchFamily="34" charset="-128"/>
              </a:rPr>
              <a:t>Cost analysis:</a:t>
            </a:r>
          </a:p>
          <a:p>
            <a:pPr lvl="1">
              <a:lnSpc>
                <a:spcPct val="90000"/>
              </a:lnSpc>
            </a:pPr>
            <a:r>
              <a:rPr lang="en-US" altLang="en-US" dirty="0">
                <a:ea typeface="MS PGothic" panose="020B0600070205080204" pitchFamily="34" charset="-128"/>
              </a:rPr>
              <a:t>1  block per run leads to too many seeks during merge</a:t>
            </a:r>
          </a:p>
          <a:p>
            <a:pPr lvl="2">
              <a:lnSpc>
                <a:spcPct val="90000"/>
              </a:lnSpc>
            </a:pPr>
            <a:r>
              <a:rPr lang="en-US" altLang="en-US" dirty="0">
                <a:ea typeface="MS PGothic" panose="020B0600070205080204" pitchFamily="34" charset="-128"/>
              </a:rPr>
              <a:t>Instead use </a:t>
            </a:r>
            <a:r>
              <a:rPr lang="en-US" altLang="en-US" i="1" dirty="0">
                <a:ea typeface="MS PGothic" panose="020B0600070205080204" pitchFamily="34" charset="-128"/>
              </a:rPr>
              <a:t>b</a:t>
            </a:r>
            <a:r>
              <a:rPr lang="en-US" altLang="en-US" i="1" baseline="-25000" dirty="0">
                <a:ea typeface="MS PGothic" panose="020B0600070205080204" pitchFamily="34" charset="-128"/>
              </a:rPr>
              <a:t>b</a:t>
            </a:r>
            <a:r>
              <a:rPr lang="en-US" altLang="en-US" dirty="0">
                <a:ea typeface="MS PGothic" panose="020B0600070205080204" pitchFamily="34" charset="-128"/>
              </a:rPr>
              <a:t> buffer blocks per run</a:t>
            </a:r>
            <a:endParaRPr lang="en-US" altLang="en-US" baseline="-25000" dirty="0">
              <a:ea typeface="MS PGothic" panose="020B0600070205080204" pitchFamily="34" charset="-128"/>
            </a:endParaRPr>
          </a:p>
          <a:p>
            <a:pPr lvl="3">
              <a:lnSpc>
                <a:spcPct val="90000"/>
              </a:lnSpc>
              <a:buFont typeface="Times New Roman" panose="02020603050405020304" pitchFamily="18" charset="0"/>
              <a:buNone/>
            </a:pPr>
            <a:r>
              <a:rPr lang="en-US" altLang="en-US" dirty="0">
                <a:ea typeface="MS PGothic" panose="020B0600070205080204" pitchFamily="34" charset="-128"/>
                <a:sym typeface="Wingdings" panose="05000000000000000000" pitchFamily="2" charset="2"/>
              </a:rPr>
              <a:t> </a:t>
            </a:r>
            <a:r>
              <a:rPr lang="en-US" altLang="en-US" dirty="0">
                <a:ea typeface="MS PGothic" panose="020B0600070205080204" pitchFamily="34" charset="-128"/>
                <a:sym typeface="Symbol" panose="05050102010706020507" pitchFamily="18" charset="2"/>
              </a:rPr>
              <a:t>read/write </a:t>
            </a:r>
            <a:r>
              <a:rPr lang="en-US" altLang="en-US" i="1" dirty="0">
                <a:ea typeface="MS PGothic" panose="020B0600070205080204" pitchFamily="34" charset="-128"/>
                <a:sym typeface="Symbol" panose="05050102010706020507" pitchFamily="18" charset="2"/>
              </a:rPr>
              <a:t>b</a:t>
            </a:r>
            <a:r>
              <a:rPr lang="en-US" altLang="en-US" i="1" baseline="-25000" dirty="0">
                <a:ea typeface="MS PGothic" panose="020B0600070205080204" pitchFamily="34" charset="-128"/>
                <a:sym typeface="Symbol" panose="05050102010706020507" pitchFamily="18" charset="2"/>
              </a:rPr>
              <a:t>b</a:t>
            </a:r>
            <a:r>
              <a:rPr lang="en-US" altLang="en-US" dirty="0">
                <a:ea typeface="MS PGothic" panose="020B0600070205080204" pitchFamily="34" charset="-128"/>
                <a:sym typeface="Symbol" panose="05050102010706020507" pitchFamily="18" charset="2"/>
              </a:rPr>
              <a:t> blocks at a time</a:t>
            </a:r>
          </a:p>
          <a:p>
            <a:pPr lvl="2">
              <a:lnSpc>
                <a:spcPct val="90000"/>
              </a:lnSpc>
            </a:pPr>
            <a:r>
              <a:rPr lang="en-US" altLang="en-US" dirty="0">
                <a:ea typeface="MS PGothic" panose="020B0600070205080204" pitchFamily="34" charset="-128"/>
              </a:rPr>
              <a:t>Can merge </a:t>
            </a:r>
            <a:r>
              <a:rPr lang="en-US" altLang="en-US" dirty="0">
                <a:ea typeface="MS PGothic" panose="020B0600070205080204" pitchFamily="34" charset="-128"/>
                <a:sym typeface="Symbol" panose="05050102010706020507" pitchFamily="18" charset="2"/>
              </a:rPr>
              <a:t></a:t>
            </a:r>
            <a:r>
              <a:rPr lang="en-US" altLang="en-US" i="1" dirty="0">
                <a:ea typeface="MS PGothic" panose="020B0600070205080204" pitchFamily="34" charset="-128"/>
                <a:sym typeface="Symbol" panose="05050102010706020507" pitchFamily="18" charset="2"/>
              </a:rPr>
              <a:t>M/b</a:t>
            </a:r>
            <a:r>
              <a:rPr lang="en-US" altLang="en-US" i="1" baseline="-25000" dirty="0">
                <a:ea typeface="MS PGothic" panose="020B0600070205080204" pitchFamily="34" charset="-128"/>
                <a:sym typeface="Symbol" panose="05050102010706020507" pitchFamily="18" charset="2"/>
              </a:rPr>
              <a:t>b</a:t>
            </a:r>
            <a:r>
              <a:rPr lang="en-US" altLang="en-US" dirty="0">
                <a:ea typeface="MS PGothic" panose="020B0600070205080204" pitchFamily="34" charset="-128"/>
                <a:sym typeface="Symbol" panose="05050102010706020507" pitchFamily="18" charset="2"/>
              </a:rPr>
              <a:t>–1 runs in one pass</a:t>
            </a:r>
            <a:endParaRPr lang="en-US" altLang="en-US" dirty="0">
              <a:ea typeface="MS PGothic" panose="020B0600070205080204" pitchFamily="34" charset="-128"/>
            </a:endParaRPr>
          </a:p>
          <a:p>
            <a:pPr lvl="1">
              <a:lnSpc>
                <a:spcPct val="90000"/>
              </a:lnSpc>
            </a:pPr>
            <a:r>
              <a:rPr lang="en-US" altLang="en-US" dirty="0">
                <a:ea typeface="MS PGothic" panose="020B0600070205080204" pitchFamily="34" charset="-128"/>
              </a:rPr>
              <a:t>Total number of merge passes required: </a:t>
            </a:r>
            <a:r>
              <a:rPr lang="en-US" altLang="en-US" dirty="0">
                <a:ea typeface="MS PGothic" panose="020B0600070205080204" pitchFamily="34" charset="-128"/>
                <a:sym typeface="Symbol" panose="05050102010706020507" pitchFamily="18" charset="2"/>
              </a:rPr>
              <a:t>log </a:t>
            </a:r>
            <a:r>
              <a:rPr lang="en-US" altLang="en-US" baseline="-25000" dirty="0">
                <a:ea typeface="MS PGothic" panose="020B0600070205080204" pitchFamily="34" charset="-128"/>
                <a:sym typeface="Symbol" panose="05050102010706020507" pitchFamily="18" charset="2"/>
              </a:rPr>
              <a:t></a:t>
            </a:r>
            <a:r>
              <a:rPr lang="en-US" altLang="en-US" i="1" baseline="-25000" dirty="0">
                <a:ea typeface="MS PGothic" panose="020B0600070205080204" pitchFamily="34" charset="-128"/>
                <a:sym typeface="Symbol" panose="05050102010706020507" pitchFamily="18" charset="2"/>
              </a:rPr>
              <a:t>M/bb</a:t>
            </a:r>
            <a:r>
              <a:rPr lang="en-US" altLang="en-US" baseline="-25000" dirty="0">
                <a:ea typeface="MS PGothic" panose="020B0600070205080204" pitchFamily="34" charset="-128"/>
                <a:sym typeface="Symbol" panose="05050102010706020507" pitchFamily="18" charset="2"/>
              </a:rPr>
              <a:t>–1</a:t>
            </a:r>
            <a:r>
              <a:rPr lang="en-US" altLang="en-US" dirty="0">
                <a:ea typeface="MS PGothic" panose="020B0600070205080204" pitchFamily="34" charset="-128"/>
                <a:sym typeface="Symbol" panose="05050102010706020507" pitchFamily="18" charset="2"/>
              </a:rPr>
              <a:t>(</a:t>
            </a:r>
            <a:r>
              <a:rPr lang="en-US" altLang="en-US" i="1" dirty="0" err="1">
                <a:ea typeface="MS PGothic" panose="020B0600070205080204" pitchFamily="34" charset="-128"/>
                <a:sym typeface="Symbol" panose="05050102010706020507" pitchFamily="18" charset="2"/>
              </a:rPr>
              <a:t>b</a:t>
            </a:r>
            <a:r>
              <a:rPr lang="en-US" altLang="en-US" i="1" baseline="-25000" dirty="0" err="1">
                <a:ea typeface="MS PGothic" panose="020B0600070205080204" pitchFamily="34" charset="-128"/>
                <a:sym typeface="Symbol" panose="05050102010706020507" pitchFamily="18" charset="2"/>
              </a:rPr>
              <a:t>r</a:t>
            </a:r>
            <a:r>
              <a:rPr lang="en-US" altLang="en-US" i="1" dirty="0">
                <a:ea typeface="MS PGothic" panose="020B0600070205080204" pitchFamily="34" charset="-128"/>
                <a:sym typeface="Symbol" panose="05050102010706020507" pitchFamily="18" charset="2"/>
              </a:rPr>
              <a:t>/M)</a:t>
            </a:r>
            <a:r>
              <a:rPr lang="en-US" altLang="en-US" dirty="0">
                <a:ea typeface="MS PGothic" panose="020B0600070205080204" pitchFamily="34" charset="-128"/>
                <a:sym typeface="Symbol" panose="05050102010706020507" pitchFamily="18" charset="2"/>
              </a:rPr>
              <a:t>.</a:t>
            </a:r>
          </a:p>
          <a:p>
            <a:pPr lvl="1">
              <a:lnSpc>
                <a:spcPct val="90000"/>
              </a:lnSpc>
            </a:pPr>
            <a:r>
              <a:rPr lang="en-US" altLang="en-US" dirty="0">
                <a:ea typeface="MS PGothic" panose="020B0600070205080204" pitchFamily="34" charset="-128"/>
              </a:rPr>
              <a:t>Block transfers for initial run creation as well as in each pass is 2</a:t>
            </a:r>
            <a:r>
              <a:rPr lang="en-US" altLang="en-US" i="1" dirty="0">
                <a:ea typeface="MS PGothic" panose="020B0600070205080204" pitchFamily="34" charset="-128"/>
              </a:rPr>
              <a:t>b</a:t>
            </a:r>
            <a:r>
              <a:rPr lang="en-US" altLang="en-US" i="1" baseline="-25000" dirty="0">
                <a:ea typeface="MS PGothic" panose="020B0600070205080204" pitchFamily="34" charset="-128"/>
              </a:rPr>
              <a:t>r</a:t>
            </a:r>
            <a:endParaRPr lang="en-US" altLang="en-US" dirty="0">
              <a:ea typeface="MS PGothic" panose="020B0600070205080204" pitchFamily="34" charset="-128"/>
            </a:endParaRPr>
          </a:p>
          <a:p>
            <a:pPr lvl="2">
              <a:lnSpc>
                <a:spcPct val="90000"/>
              </a:lnSpc>
            </a:pPr>
            <a:r>
              <a:rPr lang="en-US" altLang="en-US" dirty="0">
                <a:ea typeface="MS PGothic" panose="020B0600070205080204" pitchFamily="34" charset="-128"/>
              </a:rPr>
              <a:t>for final pass, we don</a:t>
            </a:r>
            <a:r>
              <a:rPr lang="ja-JP" altLang="en-US" dirty="0">
                <a:ea typeface="MS PGothic" panose="020B0600070205080204" pitchFamily="34" charset="-128"/>
              </a:rPr>
              <a:t>’</a:t>
            </a:r>
            <a:r>
              <a:rPr lang="en-US" altLang="ja-JP" dirty="0">
                <a:ea typeface="MS PGothic" panose="020B0600070205080204" pitchFamily="34" charset="-128"/>
              </a:rPr>
              <a:t>t count write cost </a:t>
            </a:r>
          </a:p>
          <a:p>
            <a:pPr lvl="3">
              <a:lnSpc>
                <a:spcPct val="90000"/>
              </a:lnSpc>
            </a:pPr>
            <a:r>
              <a:rPr lang="en-US" altLang="en-US" dirty="0">
                <a:ea typeface="MS PGothic" panose="020B0600070205080204" pitchFamily="34" charset="-128"/>
              </a:rPr>
              <a:t>we ignore final write cost for all operations since the output of an operation may be sent to the parent operation without being written to disk</a:t>
            </a:r>
          </a:p>
          <a:p>
            <a:pPr lvl="2">
              <a:lnSpc>
                <a:spcPct val="90000"/>
              </a:lnSpc>
            </a:pPr>
            <a:r>
              <a:rPr lang="en-US" altLang="en-US" dirty="0">
                <a:ea typeface="MS PGothic" panose="020B0600070205080204" pitchFamily="34" charset="-128"/>
              </a:rPr>
              <a:t>Thus total number of block transfers for external sorting:</a:t>
            </a:r>
            <a:br>
              <a:rPr lang="en-US" altLang="en-US" dirty="0">
                <a:ea typeface="MS PGothic" panose="020B0600070205080204" pitchFamily="34" charset="-128"/>
              </a:rPr>
            </a:br>
            <a:r>
              <a:rPr lang="en-US" altLang="en-US" dirty="0">
                <a:ea typeface="MS PGothic" panose="020B0600070205080204" pitchFamily="34" charset="-128"/>
              </a:rPr>
              <a:t>		</a:t>
            </a:r>
            <a:r>
              <a:rPr lang="en-US" altLang="en-US" i="1" dirty="0" err="1">
                <a:ea typeface="MS PGothic" panose="020B0600070205080204" pitchFamily="34" charset="-128"/>
              </a:rPr>
              <a:t>b</a:t>
            </a:r>
            <a:r>
              <a:rPr lang="en-US" altLang="en-US" i="1" baseline="-25000" dirty="0" err="1">
                <a:ea typeface="MS PGothic" panose="020B0600070205080204" pitchFamily="34" charset="-128"/>
              </a:rPr>
              <a:t>r</a:t>
            </a:r>
            <a:r>
              <a:rPr lang="en-US" altLang="en-US" i="1" baseline="-25000" dirty="0">
                <a:ea typeface="MS PGothic" panose="020B0600070205080204" pitchFamily="34" charset="-128"/>
              </a:rPr>
              <a:t> </a:t>
            </a:r>
            <a:r>
              <a:rPr lang="en-US" altLang="en-US" i="1" dirty="0">
                <a:ea typeface="MS PGothic" panose="020B0600070205080204" pitchFamily="34" charset="-128"/>
              </a:rPr>
              <a:t>( 2 </a:t>
            </a:r>
            <a:r>
              <a:rPr lang="en-US" altLang="en-US" dirty="0">
                <a:ea typeface="MS PGothic" panose="020B0600070205080204" pitchFamily="34" charset="-128"/>
                <a:sym typeface="Symbol" panose="05050102010706020507" pitchFamily="18" charset="2"/>
              </a:rPr>
              <a:t>log</a:t>
            </a:r>
            <a:r>
              <a:rPr lang="en-US" altLang="en-US" i="1" baseline="-25000" dirty="0">
                <a:ea typeface="MS PGothic" panose="020B0600070205080204" pitchFamily="34" charset="-128"/>
                <a:sym typeface="Symbol" panose="05050102010706020507" pitchFamily="18" charset="2"/>
              </a:rPr>
              <a:t> </a:t>
            </a:r>
            <a:r>
              <a:rPr lang="en-US" altLang="en-US" baseline="-25000" dirty="0">
                <a:ea typeface="MS PGothic" panose="020B0600070205080204" pitchFamily="34" charset="-128"/>
                <a:sym typeface="Symbol" panose="05050102010706020507" pitchFamily="18" charset="2"/>
              </a:rPr>
              <a:t></a:t>
            </a:r>
            <a:r>
              <a:rPr lang="en-US" altLang="en-US" i="1" baseline="-25000" dirty="0">
                <a:ea typeface="MS PGothic" panose="020B0600070205080204" pitchFamily="34" charset="-128"/>
                <a:sym typeface="Symbol" panose="05050102010706020507" pitchFamily="18" charset="2"/>
              </a:rPr>
              <a:t>M/bb</a:t>
            </a:r>
            <a:r>
              <a:rPr lang="en-US" altLang="en-US" baseline="-25000" dirty="0">
                <a:ea typeface="MS PGothic" panose="020B0600070205080204" pitchFamily="34" charset="-128"/>
                <a:sym typeface="Symbol" panose="05050102010706020507" pitchFamily="18" charset="2"/>
              </a:rPr>
              <a:t>–1 </a:t>
            </a:r>
            <a:r>
              <a:rPr lang="en-US" altLang="en-US" dirty="0">
                <a:ea typeface="MS PGothic" panose="020B0600070205080204" pitchFamily="34" charset="-128"/>
                <a:sym typeface="Symbol" panose="05050102010706020507" pitchFamily="18" charset="2"/>
              </a:rPr>
              <a:t>(</a:t>
            </a:r>
            <a:r>
              <a:rPr lang="en-US" altLang="en-US" i="1" dirty="0" err="1">
                <a:ea typeface="MS PGothic" panose="020B0600070205080204" pitchFamily="34" charset="-128"/>
                <a:sym typeface="Symbol" panose="05050102010706020507" pitchFamily="18" charset="2"/>
              </a:rPr>
              <a:t>b</a:t>
            </a:r>
            <a:r>
              <a:rPr lang="en-US" altLang="en-US" i="1" baseline="-25000" dirty="0" err="1">
                <a:ea typeface="MS PGothic" panose="020B0600070205080204" pitchFamily="34" charset="-128"/>
                <a:sym typeface="Symbol" panose="05050102010706020507" pitchFamily="18" charset="2"/>
              </a:rPr>
              <a:t>r</a:t>
            </a:r>
            <a:r>
              <a:rPr lang="en-US" altLang="en-US" i="1" baseline="-25000" dirty="0">
                <a:ea typeface="MS PGothic" panose="020B0600070205080204" pitchFamily="34" charset="-128"/>
                <a:sym typeface="Symbol" panose="05050102010706020507" pitchFamily="18" charset="2"/>
              </a:rPr>
              <a:t> </a:t>
            </a:r>
            <a:r>
              <a:rPr lang="en-US" altLang="en-US" i="1" dirty="0">
                <a:ea typeface="MS PGothic" panose="020B0600070205080204" pitchFamily="34" charset="-128"/>
                <a:sym typeface="Symbol" panose="05050102010706020507" pitchFamily="18" charset="2"/>
              </a:rPr>
              <a:t>/ M)</a:t>
            </a:r>
            <a:r>
              <a:rPr lang="en-US" altLang="en-US" dirty="0">
                <a:ea typeface="MS PGothic" panose="020B0600070205080204" pitchFamily="34" charset="-128"/>
                <a:sym typeface="Symbol" panose="05050102010706020507" pitchFamily="18" charset="2"/>
              </a:rPr>
              <a:t> + 1) 	</a:t>
            </a:r>
          </a:p>
          <a:p>
            <a:pPr lvl="1">
              <a:lnSpc>
                <a:spcPct val="90000"/>
              </a:lnSpc>
            </a:pPr>
            <a:r>
              <a:rPr lang="en-US" altLang="en-US" dirty="0">
                <a:ea typeface="MS PGothic" panose="020B0600070205080204" pitchFamily="34" charset="-128"/>
                <a:sym typeface="Symbol" panose="05050102010706020507" pitchFamily="18" charset="2"/>
              </a:rPr>
              <a:t>Seeks: next slide</a:t>
            </a:r>
          </a:p>
          <a:p>
            <a:pPr>
              <a:lnSpc>
                <a:spcPct val="90000"/>
              </a:lnSpc>
            </a:pPr>
            <a:endParaRPr lang="en-US" altLang="en-US" dirty="0">
              <a:ea typeface="MS PGothic" panose="020B0600070205080204" pitchFamily="34" charset="-128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2674" name="Rectangle 2">
            <a:extLst>
              <a:ext uri="{FF2B5EF4-FFF2-40B4-BE49-F238E27FC236}">
                <a16:creationId xmlns:a16="http://schemas.microsoft.com/office/drawing/2014/main" id="{37F47688-C60A-4B93-A080-91044678DA5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>
                <a:effectLst>
                  <a:outerShdw blurRad="38100" dist="38100" dir="2700000" algn="tl">
                    <a:srgbClr val="C0C0C0"/>
                  </a:outerShdw>
                </a:effectLst>
                <a:ea typeface="MS PGothic" panose="020B0600070205080204" pitchFamily="34" charset="-128"/>
              </a:rPr>
              <a:t>External Merge Sort (Cont.)</a:t>
            </a:r>
          </a:p>
        </p:txBody>
      </p:sp>
      <p:sp>
        <p:nvSpPr>
          <p:cNvPr id="48131" name="Rectangle 3">
            <a:extLst>
              <a:ext uri="{FF2B5EF4-FFF2-40B4-BE49-F238E27FC236}">
                <a16:creationId xmlns:a16="http://schemas.microsoft.com/office/drawing/2014/main" id="{00ABE10F-E8EA-413F-AB31-270B5A8638C8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861134" y="1162657"/>
            <a:ext cx="7103771" cy="3168711"/>
          </a:xfrm>
        </p:spPr>
        <p:txBody>
          <a:bodyPr/>
          <a:lstStyle/>
          <a:p>
            <a:r>
              <a:rPr lang="en-US" altLang="en-US" dirty="0">
                <a:ea typeface="MS PGothic" panose="020B0600070205080204" pitchFamily="34" charset="-128"/>
              </a:rPr>
              <a:t>Cost of seeks</a:t>
            </a:r>
          </a:p>
          <a:p>
            <a:pPr lvl="1"/>
            <a:r>
              <a:rPr lang="en-US" altLang="en-US" dirty="0">
                <a:ea typeface="MS PGothic" panose="020B0600070205080204" pitchFamily="34" charset="-128"/>
              </a:rPr>
              <a:t>During run generation: one seek to read each run and one seek to write each run</a:t>
            </a:r>
          </a:p>
          <a:p>
            <a:pPr lvl="2"/>
            <a:r>
              <a:rPr lang="en-US" altLang="en-US" i="1" dirty="0">
                <a:ea typeface="MS PGothic" panose="020B0600070205080204" pitchFamily="34" charset="-128"/>
              </a:rPr>
              <a:t> 2 </a:t>
            </a:r>
            <a:r>
              <a:rPr lang="en-US" altLang="en-US" dirty="0">
                <a:ea typeface="MS PGothic" panose="020B0600070205080204" pitchFamily="34" charset="-128"/>
                <a:sym typeface="Symbol" panose="05050102010706020507" pitchFamily="18" charset="2"/>
              </a:rPr>
              <a:t></a:t>
            </a:r>
            <a:r>
              <a:rPr lang="en-US" altLang="en-US" i="1" dirty="0" err="1">
                <a:ea typeface="MS PGothic" panose="020B0600070205080204" pitchFamily="34" charset="-128"/>
                <a:sym typeface="Symbol" panose="05050102010706020507" pitchFamily="18" charset="2"/>
              </a:rPr>
              <a:t>b</a:t>
            </a:r>
            <a:r>
              <a:rPr lang="en-US" altLang="en-US" i="1" baseline="-25000" dirty="0" err="1">
                <a:ea typeface="MS PGothic" panose="020B0600070205080204" pitchFamily="34" charset="-128"/>
                <a:sym typeface="Symbol" panose="05050102010706020507" pitchFamily="18" charset="2"/>
              </a:rPr>
              <a:t>r</a:t>
            </a:r>
            <a:r>
              <a:rPr lang="en-US" altLang="en-US" i="1" baseline="-25000" dirty="0">
                <a:ea typeface="MS PGothic" panose="020B0600070205080204" pitchFamily="34" charset="-128"/>
                <a:sym typeface="Symbol" panose="05050102010706020507" pitchFamily="18" charset="2"/>
              </a:rPr>
              <a:t> </a:t>
            </a:r>
            <a:r>
              <a:rPr lang="en-US" altLang="en-US" i="1" dirty="0">
                <a:ea typeface="MS PGothic" panose="020B0600070205080204" pitchFamily="34" charset="-128"/>
                <a:sym typeface="Symbol" panose="05050102010706020507" pitchFamily="18" charset="2"/>
              </a:rPr>
              <a:t>/ M</a:t>
            </a:r>
            <a:r>
              <a:rPr lang="en-US" altLang="en-US" dirty="0">
                <a:ea typeface="MS PGothic" panose="020B0600070205080204" pitchFamily="34" charset="-128"/>
                <a:sym typeface="Symbol" panose="05050102010706020507" pitchFamily="18" charset="2"/>
              </a:rPr>
              <a:t></a:t>
            </a:r>
          </a:p>
          <a:p>
            <a:pPr lvl="1"/>
            <a:r>
              <a:rPr lang="en-US" altLang="en-US" dirty="0">
                <a:ea typeface="MS PGothic" panose="020B0600070205080204" pitchFamily="34" charset="-128"/>
                <a:sym typeface="Symbol" panose="05050102010706020507" pitchFamily="18" charset="2"/>
              </a:rPr>
              <a:t>During the merge phase</a:t>
            </a:r>
          </a:p>
          <a:p>
            <a:pPr lvl="2"/>
            <a:r>
              <a:rPr lang="en-US" altLang="en-US" dirty="0">
                <a:ea typeface="MS PGothic" panose="020B0600070205080204" pitchFamily="34" charset="-128"/>
                <a:sym typeface="Symbol" panose="05050102010706020507" pitchFamily="18" charset="2"/>
              </a:rPr>
              <a:t>Need </a:t>
            </a:r>
            <a:r>
              <a:rPr lang="en-US" altLang="en-US" i="1" dirty="0">
                <a:ea typeface="MS PGothic" panose="020B0600070205080204" pitchFamily="34" charset="-128"/>
              </a:rPr>
              <a:t>2 </a:t>
            </a:r>
            <a:r>
              <a:rPr lang="en-US" altLang="en-US" dirty="0">
                <a:ea typeface="MS PGothic" panose="020B0600070205080204" pitchFamily="34" charset="-128"/>
                <a:sym typeface="Symbol" panose="05050102010706020507" pitchFamily="18" charset="2"/>
              </a:rPr>
              <a:t></a:t>
            </a:r>
            <a:r>
              <a:rPr lang="en-US" altLang="en-US" i="1" dirty="0" err="1">
                <a:ea typeface="MS PGothic" panose="020B0600070205080204" pitchFamily="34" charset="-128"/>
                <a:sym typeface="Symbol" panose="05050102010706020507" pitchFamily="18" charset="2"/>
              </a:rPr>
              <a:t>b</a:t>
            </a:r>
            <a:r>
              <a:rPr lang="en-US" altLang="en-US" i="1" baseline="-25000" dirty="0" err="1">
                <a:ea typeface="MS PGothic" panose="020B0600070205080204" pitchFamily="34" charset="-128"/>
                <a:sym typeface="Symbol" panose="05050102010706020507" pitchFamily="18" charset="2"/>
              </a:rPr>
              <a:t>r</a:t>
            </a:r>
            <a:r>
              <a:rPr lang="en-US" altLang="en-US" i="1" baseline="-25000" dirty="0">
                <a:ea typeface="MS PGothic" panose="020B0600070205080204" pitchFamily="34" charset="-128"/>
                <a:sym typeface="Symbol" panose="05050102010706020507" pitchFamily="18" charset="2"/>
              </a:rPr>
              <a:t> </a:t>
            </a:r>
            <a:r>
              <a:rPr lang="en-US" altLang="en-US" i="1" dirty="0">
                <a:ea typeface="MS PGothic" panose="020B0600070205080204" pitchFamily="34" charset="-128"/>
                <a:sym typeface="Symbol" panose="05050102010706020507" pitchFamily="18" charset="2"/>
              </a:rPr>
              <a:t>/ b</a:t>
            </a:r>
            <a:r>
              <a:rPr lang="en-US" altLang="en-US" i="1" baseline="-25000" dirty="0">
                <a:ea typeface="MS PGothic" panose="020B0600070205080204" pitchFamily="34" charset="-128"/>
                <a:sym typeface="Symbol" panose="05050102010706020507" pitchFamily="18" charset="2"/>
              </a:rPr>
              <a:t>b</a:t>
            </a:r>
            <a:r>
              <a:rPr lang="en-US" altLang="en-US" dirty="0">
                <a:ea typeface="MS PGothic" panose="020B0600070205080204" pitchFamily="34" charset="-128"/>
                <a:sym typeface="Symbol" panose="05050102010706020507" pitchFamily="18" charset="2"/>
              </a:rPr>
              <a:t> seeks for each merge pass </a:t>
            </a:r>
          </a:p>
          <a:p>
            <a:pPr lvl="3"/>
            <a:r>
              <a:rPr lang="en-US" altLang="en-US" dirty="0">
                <a:ea typeface="MS PGothic" panose="020B0600070205080204" pitchFamily="34" charset="-128"/>
                <a:sym typeface="Symbol" panose="05050102010706020507" pitchFamily="18" charset="2"/>
              </a:rPr>
              <a:t>except the final one which does not require a write</a:t>
            </a:r>
          </a:p>
          <a:p>
            <a:pPr lvl="2"/>
            <a:r>
              <a:rPr lang="en-US" altLang="en-US" dirty="0">
                <a:ea typeface="MS PGothic" panose="020B0600070205080204" pitchFamily="34" charset="-128"/>
                <a:sym typeface="Symbol" panose="05050102010706020507" pitchFamily="18" charset="2"/>
              </a:rPr>
              <a:t>Total number of seeks:</a:t>
            </a:r>
            <a:br>
              <a:rPr lang="en-US" altLang="en-US" dirty="0">
                <a:ea typeface="MS PGothic" panose="020B0600070205080204" pitchFamily="34" charset="-128"/>
                <a:sym typeface="Symbol" panose="05050102010706020507" pitchFamily="18" charset="2"/>
              </a:rPr>
            </a:br>
            <a:r>
              <a:rPr lang="en-US" altLang="en-US" dirty="0">
                <a:ea typeface="MS PGothic" panose="020B0600070205080204" pitchFamily="34" charset="-128"/>
                <a:sym typeface="Symbol" panose="05050102010706020507" pitchFamily="18" charset="2"/>
              </a:rPr>
              <a:t>    </a:t>
            </a:r>
            <a:r>
              <a:rPr lang="en-US" altLang="en-US" i="1" dirty="0">
                <a:ea typeface="MS PGothic" panose="020B0600070205080204" pitchFamily="34" charset="-128"/>
              </a:rPr>
              <a:t>2 </a:t>
            </a:r>
            <a:r>
              <a:rPr lang="en-US" altLang="en-US" dirty="0">
                <a:ea typeface="MS PGothic" panose="020B0600070205080204" pitchFamily="34" charset="-128"/>
                <a:sym typeface="Symbol" panose="05050102010706020507" pitchFamily="18" charset="2"/>
              </a:rPr>
              <a:t></a:t>
            </a:r>
            <a:r>
              <a:rPr lang="en-US" altLang="en-US" i="1" dirty="0" err="1">
                <a:ea typeface="MS PGothic" panose="020B0600070205080204" pitchFamily="34" charset="-128"/>
                <a:sym typeface="Symbol" panose="05050102010706020507" pitchFamily="18" charset="2"/>
              </a:rPr>
              <a:t>b</a:t>
            </a:r>
            <a:r>
              <a:rPr lang="en-US" altLang="en-US" i="1" baseline="-25000" dirty="0" err="1">
                <a:ea typeface="MS PGothic" panose="020B0600070205080204" pitchFamily="34" charset="-128"/>
                <a:sym typeface="Symbol" panose="05050102010706020507" pitchFamily="18" charset="2"/>
              </a:rPr>
              <a:t>r</a:t>
            </a:r>
            <a:r>
              <a:rPr lang="en-US" altLang="en-US" i="1" baseline="-25000" dirty="0">
                <a:ea typeface="MS PGothic" panose="020B0600070205080204" pitchFamily="34" charset="-128"/>
                <a:sym typeface="Symbol" panose="05050102010706020507" pitchFamily="18" charset="2"/>
              </a:rPr>
              <a:t> </a:t>
            </a:r>
            <a:r>
              <a:rPr lang="en-US" altLang="en-US" i="1" dirty="0">
                <a:ea typeface="MS PGothic" panose="020B0600070205080204" pitchFamily="34" charset="-128"/>
                <a:sym typeface="Symbol" panose="05050102010706020507" pitchFamily="18" charset="2"/>
              </a:rPr>
              <a:t>/ M</a:t>
            </a:r>
            <a:r>
              <a:rPr lang="en-US" altLang="en-US" dirty="0">
                <a:ea typeface="MS PGothic" panose="020B0600070205080204" pitchFamily="34" charset="-128"/>
                <a:sym typeface="Symbol" panose="05050102010706020507" pitchFamily="18" charset="2"/>
              </a:rPr>
              <a:t> + </a:t>
            </a:r>
            <a:r>
              <a:rPr lang="en-US" altLang="en-US" i="1" dirty="0" err="1">
                <a:ea typeface="MS PGothic" panose="020B0600070205080204" pitchFamily="34" charset="-128"/>
                <a:sym typeface="Symbol" panose="05050102010706020507" pitchFamily="18" charset="2"/>
              </a:rPr>
              <a:t>b</a:t>
            </a:r>
            <a:r>
              <a:rPr lang="en-US" altLang="en-US" i="1" baseline="-25000" dirty="0" err="1">
                <a:ea typeface="MS PGothic" panose="020B0600070205080204" pitchFamily="34" charset="-128"/>
                <a:sym typeface="Symbol" panose="05050102010706020507" pitchFamily="18" charset="2"/>
              </a:rPr>
              <a:t>r</a:t>
            </a:r>
            <a:r>
              <a:rPr lang="en-US" altLang="en-US" i="1" baseline="-25000" dirty="0">
                <a:ea typeface="MS PGothic" panose="020B0600070205080204" pitchFamily="34" charset="-128"/>
                <a:sym typeface="Symbol" panose="05050102010706020507" pitchFamily="18" charset="2"/>
              </a:rPr>
              <a:t> </a:t>
            </a:r>
            <a:r>
              <a:rPr lang="en-US" altLang="en-US" i="1" dirty="0">
                <a:ea typeface="MS PGothic" panose="020B0600070205080204" pitchFamily="34" charset="-128"/>
                <a:sym typeface="Symbol" panose="05050102010706020507" pitchFamily="18" charset="2"/>
              </a:rPr>
              <a:t>/ b</a:t>
            </a:r>
            <a:r>
              <a:rPr lang="en-US" altLang="en-US" i="1" baseline="-25000" dirty="0">
                <a:ea typeface="MS PGothic" panose="020B0600070205080204" pitchFamily="34" charset="-128"/>
                <a:sym typeface="Symbol" panose="05050102010706020507" pitchFamily="18" charset="2"/>
              </a:rPr>
              <a:t>b</a:t>
            </a:r>
            <a:r>
              <a:rPr lang="en-US" altLang="en-US" dirty="0">
                <a:ea typeface="MS PGothic" panose="020B0600070205080204" pitchFamily="34" charset="-128"/>
                <a:sym typeface="Symbol" panose="05050102010706020507" pitchFamily="18" charset="2"/>
              </a:rPr>
              <a:t> (</a:t>
            </a:r>
            <a:r>
              <a:rPr lang="en-US" altLang="en-US" i="1" dirty="0">
                <a:ea typeface="MS PGothic" panose="020B0600070205080204" pitchFamily="34" charset="-128"/>
              </a:rPr>
              <a:t>2 </a:t>
            </a:r>
            <a:r>
              <a:rPr lang="en-US" altLang="en-US" dirty="0">
                <a:ea typeface="MS PGothic" panose="020B0600070205080204" pitchFamily="34" charset="-128"/>
                <a:sym typeface="Symbol" panose="05050102010706020507" pitchFamily="18" charset="2"/>
              </a:rPr>
              <a:t></a:t>
            </a:r>
            <a:r>
              <a:rPr lang="en-US" altLang="en-US" dirty="0" err="1">
                <a:ea typeface="MS PGothic" panose="020B0600070205080204" pitchFamily="34" charset="-128"/>
                <a:sym typeface="Symbol" panose="05050102010706020507" pitchFamily="18" charset="2"/>
              </a:rPr>
              <a:t>log</a:t>
            </a:r>
            <a:r>
              <a:rPr lang="en-US" altLang="en-US" baseline="-25000" dirty="0" err="1">
                <a:ea typeface="MS PGothic" panose="020B0600070205080204" pitchFamily="34" charset="-128"/>
                <a:sym typeface="Symbol" panose="05050102010706020507" pitchFamily="18" charset="2"/>
              </a:rPr>
              <a:t></a:t>
            </a:r>
            <a:r>
              <a:rPr lang="en-US" altLang="en-US" i="1" baseline="-25000" dirty="0" err="1">
                <a:ea typeface="MS PGothic" panose="020B0600070205080204" pitchFamily="34" charset="-128"/>
                <a:sym typeface="Symbol" panose="05050102010706020507" pitchFamily="18" charset="2"/>
              </a:rPr>
              <a:t>M</a:t>
            </a:r>
            <a:r>
              <a:rPr lang="en-US" altLang="en-US" i="1" baseline="-25000" dirty="0">
                <a:ea typeface="MS PGothic" panose="020B0600070205080204" pitchFamily="34" charset="-128"/>
                <a:sym typeface="Symbol" panose="05050102010706020507" pitchFamily="18" charset="2"/>
              </a:rPr>
              <a:t>/bb</a:t>
            </a:r>
            <a:r>
              <a:rPr lang="en-US" altLang="en-US" baseline="-25000" dirty="0">
                <a:ea typeface="MS PGothic" panose="020B0600070205080204" pitchFamily="34" charset="-128"/>
                <a:sym typeface="Symbol" panose="05050102010706020507" pitchFamily="18" charset="2"/>
              </a:rPr>
              <a:t>–1</a:t>
            </a:r>
            <a:r>
              <a:rPr lang="en-US" altLang="en-US" dirty="0">
                <a:ea typeface="MS PGothic" panose="020B0600070205080204" pitchFamily="34" charset="-128"/>
                <a:sym typeface="Symbol" panose="05050102010706020507" pitchFamily="18" charset="2"/>
              </a:rPr>
              <a:t>(</a:t>
            </a:r>
            <a:r>
              <a:rPr lang="en-US" altLang="en-US" i="1" dirty="0" err="1">
                <a:ea typeface="MS PGothic" panose="020B0600070205080204" pitchFamily="34" charset="-128"/>
                <a:sym typeface="Symbol" panose="05050102010706020507" pitchFamily="18" charset="2"/>
              </a:rPr>
              <a:t>b</a:t>
            </a:r>
            <a:r>
              <a:rPr lang="en-US" altLang="en-US" i="1" baseline="-25000" dirty="0" err="1">
                <a:ea typeface="MS PGothic" panose="020B0600070205080204" pitchFamily="34" charset="-128"/>
                <a:sym typeface="Symbol" panose="05050102010706020507" pitchFamily="18" charset="2"/>
              </a:rPr>
              <a:t>r</a:t>
            </a:r>
            <a:r>
              <a:rPr lang="en-US" altLang="en-US" i="1" baseline="-25000" dirty="0">
                <a:ea typeface="MS PGothic" panose="020B0600070205080204" pitchFamily="34" charset="-128"/>
                <a:sym typeface="Symbol" panose="05050102010706020507" pitchFamily="18" charset="2"/>
              </a:rPr>
              <a:t> </a:t>
            </a:r>
            <a:r>
              <a:rPr lang="en-US" altLang="en-US" i="1" dirty="0">
                <a:ea typeface="MS PGothic" panose="020B0600070205080204" pitchFamily="34" charset="-128"/>
                <a:sym typeface="Symbol" panose="05050102010706020507" pitchFamily="18" charset="2"/>
              </a:rPr>
              <a:t>/ M)</a:t>
            </a:r>
            <a:r>
              <a:rPr lang="en-US" altLang="en-US" dirty="0">
                <a:ea typeface="MS PGothic" panose="020B0600070205080204" pitchFamily="34" charset="-128"/>
                <a:sym typeface="Symbol" panose="05050102010706020507" pitchFamily="18" charset="2"/>
              </a:rPr>
              <a:t> -1)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82" name="Rectangle 2">
            <a:extLst>
              <a:ext uri="{FF2B5EF4-FFF2-40B4-BE49-F238E27FC236}">
                <a16:creationId xmlns:a16="http://schemas.microsoft.com/office/drawing/2014/main" id="{879B8AA5-A0A8-4838-ADA1-686E9F72FFC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>
                <a:effectLst>
                  <a:outerShdw blurRad="38100" dist="38100" dir="2700000" algn="tl">
                    <a:srgbClr val="C0C0C0"/>
                  </a:outerShdw>
                </a:effectLst>
                <a:ea typeface="MS PGothic" panose="020B0600070205080204" pitchFamily="34" charset="-128"/>
              </a:rPr>
              <a:t>Join Operation</a:t>
            </a:r>
          </a:p>
        </p:txBody>
      </p:sp>
      <p:sp>
        <p:nvSpPr>
          <p:cNvPr id="50179" name="Rectangle 3">
            <a:extLst>
              <a:ext uri="{FF2B5EF4-FFF2-40B4-BE49-F238E27FC236}">
                <a16:creationId xmlns:a16="http://schemas.microsoft.com/office/drawing/2014/main" id="{229C29A8-5587-4BF6-ABF6-F0C97C489FAE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861135" y="1153195"/>
            <a:ext cx="7542632" cy="3770292"/>
          </a:xfrm>
        </p:spPr>
        <p:txBody>
          <a:bodyPr/>
          <a:lstStyle/>
          <a:p>
            <a:r>
              <a:rPr lang="en-US" altLang="en-US" dirty="0">
                <a:ea typeface="MS PGothic" panose="020B0600070205080204" pitchFamily="34" charset="-128"/>
              </a:rPr>
              <a:t>Several different algorithms to implement joins</a:t>
            </a:r>
          </a:p>
          <a:p>
            <a:pPr lvl="1"/>
            <a:r>
              <a:rPr lang="en-US" altLang="en-US" dirty="0">
                <a:ea typeface="MS PGothic" panose="020B0600070205080204" pitchFamily="34" charset="-128"/>
              </a:rPr>
              <a:t>Nested-loop join</a:t>
            </a:r>
          </a:p>
          <a:p>
            <a:pPr lvl="1"/>
            <a:r>
              <a:rPr lang="en-US" altLang="en-US" dirty="0">
                <a:ea typeface="MS PGothic" panose="020B0600070205080204" pitchFamily="34" charset="-128"/>
              </a:rPr>
              <a:t>Block nested-loop join</a:t>
            </a:r>
          </a:p>
          <a:p>
            <a:pPr lvl="1"/>
            <a:r>
              <a:rPr lang="en-US" altLang="en-US" dirty="0">
                <a:ea typeface="MS PGothic" panose="020B0600070205080204" pitchFamily="34" charset="-128"/>
              </a:rPr>
              <a:t>Indexed nested-loop join</a:t>
            </a:r>
          </a:p>
          <a:p>
            <a:pPr lvl="1"/>
            <a:r>
              <a:rPr lang="en-US" altLang="en-US" dirty="0">
                <a:ea typeface="MS PGothic" panose="020B0600070205080204" pitchFamily="34" charset="-128"/>
              </a:rPr>
              <a:t>Merge-join</a:t>
            </a:r>
          </a:p>
          <a:p>
            <a:pPr lvl="1"/>
            <a:r>
              <a:rPr lang="en-US" altLang="en-US" dirty="0">
                <a:ea typeface="MS PGothic" panose="020B0600070205080204" pitchFamily="34" charset="-128"/>
              </a:rPr>
              <a:t>Hash-join</a:t>
            </a:r>
          </a:p>
          <a:p>
            <a:r>
              <a:rPr lang="en-US" altLang="en-US" dirty="0">
                <a:ea typeface="MS PGothic" panose="020B0600070205080204" pitchFamily="34" charset="-128"/>
              </a:rPr>
              <a:t>Choice based on cost estimate</a:t>
            </a:r>
          </a:p>
          <a:p>
            <a:r>
              <a:rPr lang="en-US" altLang="en-US" dirty="0">
                <a:ea typeface="MS PGothic" panose="020B0600070205080204" pitchFamily="34" charset="-128"/>
              </a:rPr>
              <a:t>Examples use the following information</a:t>
            </a:r>
          </a:p>
          <a:p>
            <a:pPr lvl="1"/>
            <a:r>
              <a:rPr lang="en-US" altLang="en-US" dirty="0">
                <a:ea typeface="MS PGothic" panose="020B0600070205080204" pitchFamily="34" charset="-128"/>
              </a:rPr>
              <a:t>Number of records of </a:t>
            </a:r>
            <a:r>
              <a:rPr lang="en-US" altLang="en-US" i="1" dirty="0">
                <a:ea typeface="MS PGothic" panose="020B0600070205080204" pitchFamily="34" charset="-128"/>
              </a:rPr>
              <a:t>student</a:t>
            </a:r>
            <a:r>
              <a:rPr lang="en-US" altLang="en-US" dirty="0">
                <a:ea typeface="MS PGothic" panose="020B0600070205080204" pitchFamily="34" charset="-128"/>
              </a:rPr>
              <a:t>:  5,000     </a:t>
            </a:r>
            <a:r>
              <a:rPr lang="en-US" altLang="en-US" i="1" dirty="0">
                <a:ea typeface="MS PGothic" panose="020B0600070205080204" pitchFamily="34" charset="-128"/>
              </a:rPr>
              <a:t>takes</a:t>
            </a:r>
            <a:r>
              <a:rPr lang="en-US" altLang="en-US" dirty="0">
                <a:ea typeface="MS PGothic" panose="020B0600070205080204" pitchFamily="34" charset="-128"/>
              </a:rPr>
              <a:t>: 10,000</a:t>
            </a:r>
          </a:p>
          <a:p>
            <a:pPr lvl="1"/>
            <a:r>
              <a:rPr lang="en-US" altLang="en-US" dirty="0">
                <a:ea typeface="MS PGothic" panose="020B0600070205080204" pitchFamily="34" charset="-128"/>
              </a:rPr>
              <a:t>Number of blocks of   </a:t>
            </a:r>
            <a:r>
              <a:rPr lang="en-US" altLang="en-US" i="1" dirty="0">
                <a:ea typeface="MS PGothic" panose="020B0600070205080204" pitchFamily="34" charset="-128"/>
              </a:rPr>
              <a:t>student</a:t>
            </a:r>
            <a:r>
              <a:rPr lang="en-US" altLang="en-US" dirty="0">
                <a:ea typeface="MS PGothic" panose="020B0600070205080204" pitchFamily="34" charset="-128"/>
              </a:rPr>
              <a:t>:     100     </a:t>
            </a:r>
            <a:r>
              <a:rPr lang="en-US" altLang="en-US" i="1" dirty="0">
                <a:ea typeface="MS PGothic" panose="020B0600070205080204" pitchFamily="34" charset="-128"/>
              </a:rPr>
              <a:t>takes</a:t>
            </a:r>
            <a:r>
              <a:rPr lang="en-US" altLang="en-US" dirty="0">
                <a:ea typeface="MS PGothic" panose="020B0600070205080204" pitchFamily="34" charset="-128"/>
              </a:rPr>
              <a:t>:      400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2802" name="Rectangle 1026">
            <a:extLst>
              <a:ext uri="{FF2B5EF4-FFF2-40B4-BE49-F238E27FC236}">
                <a16:creationId xmlns:a16="http://schemas.microsoft.com/office/drawing/2014/main" id="{91286922-3E05-43EB-BC96-525D4D8EE69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>
                <a:effectLst>
                  <a:outerShdw blurRad="38100" dist="38100" dir="2700000" algn="tl">
                    <a:srgbClr val="C0C0C0"/>
                  </a:outerShdw>
                </a:effectLst>
                <a:ea typeface="MS PGothic" panose="020B0600070205080204" pitchFamily="34" charset="-128"/>
              </a:rPr>
              <a:t>Nested-Loop Join</a:t>
            </a:r>
          </a:p>
        </p:txBody>
      </p:sp>
      <p:sp>
        <p:nvSpPr>
          <p:cNvPr id="52227" name="Rectangle 1027">
            <a:extLst>
              <a:ext uri="{FF2B5EF4-FFF2-40B4-BE49-F238E27FC236}">
                <a16:creationId xmlns:a16="http://schemas.microsoft.com/office/drawing/2014/main" id="{D21FCF93-DB51-4923-B080-101A70BED1CC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861134" y="1154944"/>
            <a:ext cx="7729413" cy="3216838"/>
          </a:xfrm>
        </p:spPr>
        <p:txBody>
          <a:bodyPr/>
          <a:lstStyle/>
          <a:p>
            <a:pPr>
              <a:tabLst>
                <a:tab pos="461963" algn="l"/>
                <a:tab pos="850900" algn="l"/>
              </a:tabLst>
            </a:pPr>
            <a:r>
              <a:rPr lang="en-US" altLang="en-US" dirty="0">
                <a:ea typeface="MS PGothic" panose="020B0600070205080204" pitchFamily="34" charset="-128"/>
              </a:rPr>
              <a:t>To compute the theta join        </a:t>
            </a:r>
            <a:r>
              <a:rPr lang="en-US" altLang="en-US" i="1" dirty="0">
                <a:ea typeface="MS PGothic" panose="020B0600070205080204" pitchFamily="34" charset="-128"/>
              </a:rPr>
              <a:t>r</a:t>
            </a:r>
            <a:r>
              <a:rPr lang="en-US" altLang="en-US" dirty="0">
                <a:ea typeface="MS PGothic" panose="020B0600070205080204" pitchFamily="34" charset="-128"/>
              </a:rPr>
              <a:t> </a:t>
            </a:r>
            <a:r>
              <a:rPr lang="en-IN" altLang="en-US" dirty="0">
                <a:ea typeface="MS PGothic" panose="020B0600070205080204" pitchFamily="34" charset="-128"/>
              </a:rPr>
              <a:t>⨝</a:t>
            </a:r>
            <a:r>
              <a:rPr lang="en-US" altLang="en-US" i="1" dirty="0">
                <a:ea typeface="MS PGothic" panose="020B0600070205080204" pitchFamily="34" charset="-128"/>
              </a:rPr>
              <a:t> </a:t>
            </a:r>
            <a:r>
              <a:rPr lang="en-US" altLang="en-US" baseline="-25000" dirty="0">
                <a:ea typeface="MS PGothic" panose="020B0600070205080204" pitchFamily="34" charset="-128"/>
                <a:sym typeface="Symbol" panose="05050102010706020507" pitchFamily="18" charset="2"/>
              </a:rPr>
              <a:t></a:t>
            </a:r>
            <a:r>
              <a:rPr lang="en-US" altLang="en-US" dirty="0">
                <a:ea typeface="MS PGothic" panose="020B0600070205080204" pitchFamily="34" charset="-128"/>
                <a:sym typeface="Symbol" panose="05050102010706020507" pitchFamily="18" charset="2"/>
              </a:rPr>
              <a:t> </a:t>
            </a:r>
            <a:r>
              <a:rPr lang="en-US" altLang="en-US" i="1" dirty="0">
                <a:ea typeface="MS PGothic" panose="020B0600070205080204" pitchFamily="34" charset="-128"/>
                <a:sym typeface="Symbol" panose="05050102010706020507" pitchFamily="18" charset="2"/>
              </a:rPr>
              <a:t>s</a:t>
            </a:r>
            <a:br>
              <a:rPr lang="en-US" altLang="en-US" dirty="0">
                <a:ea typeface="MS PGothic" panose="020B0600070205080204" pitchFamily="34" charset="-128"/>
                <a:sym typeface="Symbol" panose="05050102010706020507" pitchFamily="18" charset="2"/>
              </a:rPr>
            </a:br>
            <a:r>
              <a:rPr lang="en-US" altLang="en-US" dirty="0">
                <a:ea typeface="MS PGothic" panose="020B0600070205080204" pitchFamily="34" charset="-128"/>
                <a:sym typeface="Symbol" panose="05050102010706020507" pitchFamily="18" charset="2"/>
              </a:rPr>
              <a:t>      </a:t>
            </a:r>
            <a:r>
              <a:rPr lang="en-US" altLang="en-US" b="1" dirty="0">
                <a:ea typeface="MS PGothic" panose="020B0600070205080204" pitchFamily="34" charset="-128"/>
                <a:sym typeface="Symbol" panose="05050102010706020507" pitchFamily="18" charset="2"/>
              </a:rPr>
              <a:t>for each</a:t>
            </a:r>
            <a:r>
              <a:rPr lang="en-US" altLang="en-US" dirty="0">
                <a:ea typeface="MS PGothic" panose="020B0600070205080204" pitchFamily="34" charset="-128"/>
                <a:sym typeface="Symbol" panose="05050102010706020507" pitchFamily="18" charset="2"/>
              </a:rPr>
              <a:t> tuple </a:t>
            </a:r>
            <a:r>
              <a:rPr lang="en-US" altLang="en-US" i="1" dirty="0" err="1">
                <a:ea typeface="MS PGothic" panose="020B0600070205080204" pitchFamily="34" charset="-128"/>
                <a:sym typeface="Symbol" panose="05050102010706020507" pitchFamily="18" charset="2"/>
              </a:rPr>
              <a:t>t</a:t>
            </a:r>
            <a:r>
              <a:rPr lang="en-US" altLang="en-US" i="1" baseline="-25000" dirty="0" err="1">
                <a:ea typeface="MS PGothic" panose="020B0600070205080204" pitchFamily="34" charset="-128"/>
                <a:sym typeface="Symbol" panose="05050102010706020507" pitchFamily="18" charset="2"/>
              </a:rPr>
              <a:t>r</a:t>
            </a:r>
            <a:r>
              <a:rPr lang="en-US" altLang="en-US" b="1" dirty="0">
                <a:ea typeface="MS PGothic" panose="020B0600070205080204" pitchFamily="34" charset="-128"/>
                <a:sym typeface="Symbol" panose="05050102010706020507" pitchFamily="18" charset="2"/>
              </a:rPr>
              <a:t> in </a:t>
            </a:r>
            <a:r>
              <a:rPr lang="en-US" altLang="en-US" i="1" dirty="0">
                <a:ea typeface="MS PGothic" panose="020B0600070205080204" pitchFamily="34" charset="-128"/>
                <a:sym typeface="Symbol" panose="05050102010706020507" pitchFamily="18" charset="2"/>
              </a:rPr>
              <a:t>r</a:t>
            </a:r>
            <a:r>
              <a:rPr lang="en-US" altLang="en-US" b="1" dirty="0">
                <a:ea typeface="MS PGothic" panose="020B0600070205080204" pitchFamily="34" charset="-128"/>
                <a:sym typeface="Symbol" panose="05050102010706020507" pitchFamily="18" charset="2"/>
              </a:rPr>
              <a:t> do begin</a:t>
            </a:r>
            <a:br>
              <a:rPr lang="en-US" altLang="en-US" b="1" dirty="0">
                <a:ea typeface="MS PGothic" panose="020B0600070205080204" pitchFamily="34" charset="-128"/>
                <a:sym typeface="Symbol" panose="05050102010706020507" pitchFamily="18" charset="2"/>
              </a:rPr>
            </a:br>
            <a:r>
              <a:rPr lang="en-US" altLang="en-US" b="1" dirty="0">
                <a:ea typeface="MS PGothic" panose="020B0600070205080204" pitchFamily="34" charset="-128"/>
                <a:sym typeface="Symbol" panose="05050102010706020507" pitchFamily="18" charset="2"/>
              </a:rPr>
              <a:t>	        for each tuple </a:t>
            </a:r>
            <a:r>
              <a:rPr lang="en-US" altLang="en-US" i="1" dirty="0" err="1">
                <a:ea typeface="MS PGothic" panose="020B0600070205080204" pitchFamily="34" charset="-128"/>
                <a:sym typeface="Symbol" panose="05050102010706020507" pitchFamily="18" charset="2"/>
              </a:rPr>
              <a:t>t</a:t>
            </a:r>
            <a:r>
              <a:rPr lang="en-US" altLang="en-US" i="1" baseline="-25000" dirty="0" err="1">
                <a:ea typeface="MS PGothic" panose="020B0600070205080204" pitchFamily="34" charset="-128"/>
                <a:sym typeface="Symbol" panose="05050102010706020507" pitchFamily="18" charset="2"/>
              </a:rPr>
              <a:t>s</a:t>
            </a:r>
            <a:r>
              <a:rPr lang="en-US" altLang="en-US" i="1" dirty="0">
                <a:ea typeface="MS PGothic" panose="020B0600070205080204" pitchFamily="34" charset="-128"/>
                <a:sym typeface="Symbol" panose="05050102010706020507" pitchFamily="18" charset="2"/>
              </a:rPr>
              <a:t> </a:t>
            </a:r>
            <a:r>
              <a:rPr lang="en-US" altLang="en-US" b="1" dirty="0">
                <a:ea typeface="MS PGothic" panose="020B0600070205080204" pitchFamily="34" charset="-128"/>
                <a:sym typeface="Symbol" panose="05050102010706020507" pitchFamily="18" charset="2"/>
              </a:rPr>
              <a:t> in </a:t>
            </a:r>
            <a:r>
              <a:rPr lang="en-US" altLang="en-US" i="1" dirty="0">
                <a:ea typeface="MS PGothic" panose="020B0600070205080204" pitchFamily="34" charset="-128"/>
                <a:sym typeface="Symbol" panose="05050102010706020507" pitchFamily="18" charset="2"/>
              </a:rPr>
              <a:t>s</a:t>
            </a:r>
            <a:r>
              <a:rPr lang="en-US" altLang="en-US" b="1" dirty="0">
                <a:ea typeface="MS PGothic" panose="020B0600070205080204" pitchFamily="34" charset="-128"/>
                <a:sym typeface="Symbol" panose="05050102010706020507" pitchFamily="18" charset="2"/>
              </a:rPr>
              <a:t> do begin</a:t>
            </a:r>
            <a:br>
              <a:rPr lang="en-US" altLang="en-US" b="1" dirty="0">
                <a:ea typeface="MS PGothic" panose="020B0600070205080204" pitchFamily="34" charset="-128"/>
                <a:sym typeface="Symbol" panose="05050102010706020507" pitchFamily="18" charset="2"/>
              </a:rPr>
            </a:br>
            <a:r>
              <a:rPr lang="en-US" altLang="en-US" b="1" dirty="0">
                <a:ea typeface="MS PGothic" panose="020B0600070205080204" pitchFamily="34" charset="-128"/>
                <a:sym typeface="Symbol" panose="05050102010706020507" pitchFamily="18" charset="2"/>
              </a:rPr>
              <a:t>		     </a:t>
            </a:r>
            <a:r>
              <a:rPr lang="en-US" altLang="en-US" dirty="0">
                <a:ea typeface="MS PGothic" panose="020B0600070205080204" pitchFamily="34" charset="-128"/>
                <a:sym typeface="Symbol" panose="05050102010706020507" pitchFamily="18" charset="2"/>
              </a:rPr>
              <a:t>test pair (</a:t>
            </a:r>
            <a:r>
              <a:rPr lang="en-US" altLang="en-US" i="1" dirty="0" err="1">
                <a:ea typeface="MS PGothic" panose="020B0600070205080204" pitchFamily="34" charset="-128"/>
                <a:sym typeface="Symbol" panose="05050102010706020507" pitchFamily="18" charset="2"/>
              </a:rPr>
              <a:t>t</a:t>
            </a:r>
            <a:r>
              <a:rPr lang="en-US" altLang="en-US" i="1" baseline="-25000" dirty="0" err="1">
                <a:ea typeface="MS PGothic" panose="020B0600070205080204" pitchFamily="34" charset="-128"/>
                <a:sym typeface="Symbol" panose="05050102010706020507" pitchFamily="18" charset="2"/>
              </a:rPr>
              <a:t>r</a:t>
            </a:r>
            <a:r>
              <a:rPr lang="en-US" altLang="en-US" i="1" dirty="0" err="1">
                <a:ea typeface="MS PGothic" panose="020B0600070205080204" pitchFamily="34" charset="-128"/>
                <a:sym typeface="Symbol" panose="05050102010706020507" pitchFamily="18" charset="2"/>
              </a:rPr>
              <a:t>,t</a:t>
            </a:r>
            <a:r>
              <a:rPr lang="en-US" altLang="en-US" i="1" baseline="-25000" dirty="0" err="1">
                <a:ea typeface="MS PGothic" panose="020B0600070205080204" pitchFamily="34" charset="-128"/>
                <a:sym typeface="Symbol" panose="05050102010706020507" pitchFamily="18" charset="2"/>
              </a:rPr>
              <a:t>s</a:t>
            </a:r>
            <a:r>
              <a:rPr lang="en-US" altLang="en-US" dirty="0">
                <a:ea typeface="MS PGothic" panose="020B0600070205080204" pitchFamily="34" charset="-128"/>
                <a:sym typeface="Symbol" panose="05050102010706020507" pitchFamily="18" charset="2"/>
              </a:rPr>
              <a:t>) to see if they satisfy the join condition </a:t>
            </a:r>
            <a:r>
              <a:rPr lang="en-US" altLang="en-US" i="1" dirty="0">
                <a:ea typeface="MS PGothic" panose="020B0600070205080204" pitchFamily="34" charset="-128"/>
                <a:sym typeface="Greek Symbols" pitchFamily="18" charset="2"/>
              </a:rPr>
              <a:t> </a:t>
            </a:r>
            <a:br>
              <a:rPr lang="en-US" altLang="en-US" dirty="0">
                <a:ea typeface="MS PGothic" panose="020B0600070205080204" pitchFamily="34" charset="-128"/>
                <a:sym typeface="Greek Symbols" pitchFamily="18" charset="2"/>
              </a:rPr>
            </a:br>
            <a:r>
              <a:rPr lang="en-US" altLang="en-US" dirty="0">
                <a:ea typeface="MS PGothic" panose="020B0600070205080204" pitchFamily="34" charset="-128"/>
                <a:sym typeface="Greek Symbols" pitchFamily="18" charset="2"/>
              </a:rPr>
              <a:t>		     if they do, add </a:t>
            </a:r>
            <a:r>
              <a:rPr lang="en-US" altLang="en-US" i="1" dirty="0" err="1">
                <a:ea typeface="MS PGothic" panose="020B0600070205080204" pitchFamily="34" charset="-128"/>
                <a:sym typeface="Greek Symbols" pitchFamily="18" charset="2"/>
              </a:rPr>
              <a:t>t</a:t>
            </a:r>
            <a:r>
              <a:rPr lang="en-US" altLang="en-US" i="1" baseline="-25000" dirty="0" err="1">
                <a:ea typeface="MS PGothic" panose="020B0600070205080204" pitchFamily="34" charset="-128"/>
                <a:sym typeface="Greek Symbols" pitchFamily="18" charset="2"/>
              </a:rPr>
              <a:t>r</a:t>
            </a:r>
            <a:r>
              <a:rPr lang="en-US" altLang="en-US" i="1" dirty="0">
                <a:ea typeface="MS PGothic" panose="020B0600070205080204" pitchFamily="34" charset="-128"/>
                <a:sym typeface="Greek Symbols" pitchFamily="18" charset="2"/>
              </a:rPr>
              <a:t> • </a:t>
            </a:r>
            <a:r>
              <a:rPr lang="en-US" altLang="en-US" i="1" dirty="0" err="1">
                <a:ea typeface="MS PGothic" panose="020B0600070205080204" pitchFamily="34" charset="-128"/>
                <a:sym typeface="Greek Symbols" pitchFamily="18" charset="2"/>
              </a:rPr>
              <a:t>t</a:t>
            </a:r>
            <a:r>
              <a:rPr lang="en-US" altLang="en-US" i="1" baseline="-25000" dirty="0" err="1">
                <a:ea typeface="MS PGothic" panose="020B0600070205080204" pitchFamily="34" charset="-128"/>
                <a:sym typeface="Greek Symbols" pitchFamily="18" charset="2"/>
              </a:rPr>
              <a:t>s</a:t>
            </a:r>
            <a:r>
              <a:rPr lang="en-US" altLang="en-US" dirty="0">
                <a:ea typeface="MS PGothic" panose="020B0600070205080204" pitchFamily="34" charset="-128"/>
                <a:sym typeface="Greek Symbols" pitchFamily="18" charset="2"/>
              </a:rPr>
              <a:t> to the result.</a:t>
            </a:r>
            <a:br>
              <a:rPr lang="en-US" altLang="en-US" dirty="0">
                <a:ea typeface="MS PGothic" panose="020B0600070205080204" pitchFamily="34" charset="-128"/>
                <a:sym typeface="Greek Symbols" pitchFamily="18" charset="2"/>
              </a:rPr>
            </a:br>
            <a:r>
              <a:rPr lang="en-US" altLang="en-US" dirty="0">
                <a:ea typeface="MS PGothic" panose="020B0600070205080204" pitchFamily="34" charset="-128"/>
                <a:sym typeface="Greek Symbols" pitchFamily="18" charset="2"/>
              </a:rPr>
              <a:t>	        </a:t>
            </a:r>
            <a:r>
              <a:rPr lang="en-US" altLang="en-US" b="1" dirty="0">
                <a:ea typeface="MS PGothic" panose="020B0600070205080204" pitchFamily="34" charset="-128"/>
                <a:sym typeface="Greek Symbols" pitchFamily="18" charset="2"/>
              </a:rPr>
              <a:t>end</a:t>
            </a:r>
            <a:br>
              <a:rPr lang="en-US" altLang="en-US" b="1" dirty="0">
                <a:ea typeface="MS PGothic" panose="020B0600070205080204" pitchFamily="34" charset="-128"/>
                <a:sym typeface="Greek Symbols" pitchFamily="18" charset="2"/>
              </a:rPr>
            </a:br>
            <a:r>
              <a:rPr lang="en-US" altLang="en-US" b="1" dirty="0">
                <a:ea typeface="MS PGothic" panose="020B0600070205080204" pitchFamily="34" charset="-128"/>
                <a:sym typeface="Greek Symbols" pitchFamily="18" charset="2"/>
              </a:rPr>
              <a:t>     </a:t>
            </a:r>
            <a:r>
              <a:rPr lang="en-US" altLang="en-US" b="1" dirty="0" err="1">
                <a:ea typeface="MS PGothic" panose="020B0600070205080204" pitchFamily="34" charset="-128"/>
                <a:sym typeface="Greek Symbols" pitchFamily="18" charset="2"/>
              </a:rPr>
              <a:t>end</a:t>
            </a:r>
            <a:endParaRPr lang="en-US" altLang="en-US" dirty="0">
              <a:ea typeface="MS PGothic" panose="020B0600070205080204" pitchFamily="34" charset="-128"/>
              <a:sym typeface="Greek Symbols" pitchFamily="18" charset="2"/>
            </a:endParaRPr>
          </a:p>
          <a:p>
            <a:pPr>
              <a:tabLst>
                <a:tab pos="461963" algn="l"/>
                <a:tab pos="850900" algn="l"/>
              </a:tabLst>
            </a:pPr>
            <a:r>
              <a:rPr lang="en-US" altLang="en-US" i="1" dirty="0">
                <a:ea typeface="MS PGothic" panose="020B0600070205080204" pitchFamily="34" charset="-128"/>
                <a:sym typeface="Greek Symbols" pitchFamily="18" charset="2"/>
              </a:rPr>
              <a:t>r</a:t>
            </a:r>
            <a:r>
              <a:rPr lang="en-US" altLang="en-US" dirty="0">
                <a:ea typeface="MS PGothic" panose="020B0600070205080204" pitchFamily="34" charset="-128"/>
                <a:sym typeface="Greek Symbols" pitchFamily="18" charset="2"/>
              </a:rPr>
              <a:t>  is called the </a:t>
            </a:r>
            <a:r>
              <a:rPr lang="en-US" altLang="en-US" b="1" dirty="0">
                <a:solidFill>
                  <a:srgbClr val="002060"/>
                </a:solidFill>
                <a:ea typeface="MS PGothic" panose="020B0600070205080204" pitchFamily="34" charset="-128"/>
                <a:sym typeface="Greek Symbols" pitchFamily="18" charset="2"/>
              </a:rPr>
              <a:t>outer</a:t>
            </a:r>
            <a:r>
              <a:rPr lang="en-US" altLang="en-US" dirty="0">
                <a:solidFill>
                  <a:srgbClr val="002060"/>
                </a:solidFill>
                <a:ea typeface="MS PGothic" panose="020B0600070205080204" pitchFamily="34" charset="-128"/>
                <a:sym typeface="Greek Symbols" pitchFamily="18" charset="2"/>
              </a:rPr>
              <a:t> </a:t>
            </a:r>
            <a:r>
              <a:rPr lang="en-US" altLang="en-US" b="1" dirty="0">
                <a:solidFill>
                  <a:srgbClr val="002060"/>
                </a:solidFill>
                <a:ea typeface="MS PGothic" panose="020B0600070205080204" pitchFamily="34" charset="-128"/>
                <a:sym typeface="Greek Symbols" pitchFamily="18" charset="2"/>
              </a:rPr>
              <a:t>relation</a:t>
            </a:r>
            <a:r>
              <a:rPr lang="en-US" altLang="en-US" dirty="0">
                <a:solidFill>
                  <a:srgbClr val="002060"/>
                </a:solidFill>
                <a:ea typeface="MS PGothic" panose="020B0600070205080204" pitchFamily="34" charset="-128"/>
                <a:sym typeface="Greek Symbols" pitchFamily="18" charset="2"/>
              </a:rPr>
              <a:t> </a:t>
            </a:r>
            <a:r>
              <a:rPr lang="en-US" altLang="en-US" dirty="0">
                <a:ea typeface="MS PGothic" panose="020B0600070205080204" pitchFamily="34" charset="-128"/>
                <a:sym typeface="Greek Symbols" pitchFamily="18" charset="2"/>
              </a:rPr>
              <a:t>and </a:t>
            </a:r>
            <a:r>
              <a:rPr lang="en-US" altLang="en-US" i="1" dirty="0">
                <a:ea typeface="MS PGothic" panose="020B0600070205080204" pitchFamily="34" charset="-128"/>
                <a:sym typeface="Greek Symbols" pitchFamily="18" charset="2"/>
              </a:rPr>
              <a:t>s</a:t>
            </a:r>
            <a:r>
              <a:rPr lang="en-US" altLang="en-US" dirty="0">
                <a:ea typeface="MS PGothic" panose="020B0600070205080204" pitchFamily="34" charset="-128"/>
                <a:sym typeface="Greek Symbols" pitchFamily="18" charset="2"/>
              </a:rPr>
              <a:t> the </a:t>
            </a:r>
            <a:r>
              <a:rPr lang="en-US" altLang="en-US" b="1" dirty="0">
                <a:solidFill>
                  <a:srgbClr val="002060"/>
                </a:solidFill>
                <a:ea typeface="MS PGothic" panose="020B0600070205080204" pitchFamily="34" charset="-128"/>
                <a:sym typeface="Greek Symbols" pitchFamily="18" charset="2"/>
              </a:rPr>
              <a:t>inner relation</a:t>
            </a:r>
            <a:r>
              <a:rPr lang="en-US" altLang="en-US" dirty="0">
                <a:solidFill>
                  <a:srgbClr val="002060"/>
                </a:solidFill>
                <a:ea typeface="MS PGothic" panose="020B0600070205080204" pitchFamily="34" charset="-128"/>
                <a:sym typeface="Greek Symbols" pitchFamily="18" charset="2"/>
              </a:rPr>
              <a:t> </a:t>
            </a:r>
            <a:r>
              <a:rPr lang="en-US" altLang="en-US" dirty="0">
                <a:ea typeface="MS PGothic" panose="020B0600070205080204" pitchFamily="34" charset="-128"/>
                <a:sym typeface="Greek Symbols" pitchFamily="18" charset="2"/>
              </a:rPr>
              <a:t>of the join.</a:t>
            </a:r>
          </a:p>
          <a:p>
            <a:pPr>
              <a:tabLst>
                <a:tab pos="461963" algn="l"/>
                <a:tab pos="850900" algn="l"/>
              </a:tabLst>
            </a:pPr>
            <a:r>
              <a:rPr lang="en-US" altLang="en-US" dirty="0">
                <a:ea typeface="MS PGothic" panose="020B0600070205080204" pitchFamily="34" charset="-128"/>
                <a:sym typeface="Greek Symbols" pitchFamily="18" charset="2"/>
              </a:rPr>
              <a:t>Requires no indices and can be used with any kind of join condition.</a:t>
            </a:r>
          </a:p>
          <a:p>
            <a:pPr>
              <a:tabLst>
                <a:tab pos="461963" algn="l"/>
                <a:tab pos="850900" algn="l"/>
              </a:tabLst>
            </a:pPr>
            <a:r>
              <a:rPr lang="en-US" altLang="en-US" dirty="0">
                <a:ea typeface="MS PGothic" panose="020B0600070205080204" pitchFamily="34" charset="-128"/>
                <a:sym typeface="Greek Symbols" pitchFamily="18" charset="2"/>
              </a:rPr>
              <a:t>Expensive since it examines every pair of tuples in the two relations. 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3826" name="Rectangle 2">
            <a:extLst>
              <a:ext uri="{FF2B5EF4-FFF2-40B4-BE49-F238E27FC236}">
                <a16:creationId xmlns:a16="http://schemas.microsoft.com/office/drawing/2014/main" id="{857CDEC3-6BD7-4F5B-9D23-EF0F2519ACC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>
                <a:effectLst>
                  <a:outerShdw blurRad="38100" dist="38100" dir="2700000" algn="tl">
                    <a:srgbClr val="C0C0C0"/>
                  </a:outerShdw>
                </a:effectLst>
                <a:ea typeface="MS PGothic" panose="020B0600070205080204" pitchFamily="34" charset="-128"/>
              </a:rPr>
              <a:t>Nested-Loop Join (Cont.)</a:t>
            </a:r>
          </a:p>
        </p:txBody>
      </p:sp>
      <p:sp>
        <p:nvSpPr>
          <p:cNvPr id="54275" name="Rectangle 3">
            <a:extLst>
              <a:ext uri="{FF2B5EF4-FFF2-40B4-BE49-F238E27FC236}">
                <a16:creationId xmlns:a16="http://schemas.microsoft.com/office/drawing/2014/main" id="{F91C2E64-0FB9-436E-9F23-CCE048FE2E75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857131" y="1165225"/>
            <a:ext cx="7567778" cy="5203825"/>
          </a:xfrm>
        </p:spPr>
        <p:txBody>
          <a:bodyPr/>
          <a:lstStyle/>
          <a:p>
            <a:r>
              <a:rPr lang="en-US" altLang="en-US" dirty="0">
                <a:ea typeface="MS PGothic" panose="020B0600070205080204" pitchFamily="34" charset="-128"/>
              </a:rPr>
              <a:t>In the worst case, if there is enough memory only to hold one block of each relation, the estimated cost is </a:t>
            </a:r>
            <a:br>
              <a:rPr lang="en-US" altLang="en-US" dirty="0">
                <a:ea typeface="MS PGothic" panose="020B0600070205080204" pitchFamily="34" charset="-128"/>
              </a:rPr>
            </a:br>
            <a:r>
              <a:rPr lang="en-US" altLang="en-US" dirty="0">
                <a:ea typeface="MS PGothic" panose="020B0600070205080204" pitchFamily="34" charset="-128"/>
              </a:rPr>
              <a:t>       </a:t>
            </a:r>
            <a:r>
              <a:rPr lang="en-US" altLang="en-US" sz="2000" i="1" dirty="0">
                <a:ea typeface="MS PGothic" panose="020B0600070205080204" pitchFamily="34" charset="-128"/>
              </a:rPr>
              <a:t>n</a:t>
            </a:r>
            <a:r>
              <a:rPr lang="en-US" altLang="en-US" sz="2000" i="1" baseline="-25000" dirty="0">
                <a:ea typeface="MS PGothic" panose="020B0600070205080204" pitchFamily="34" charset="-128"/>
              </a:rPr>
              <a:t>r</a:t>
            </a:r>
            <a:r>
              <a:rPr lang="en-US" altLang="en-US" sz="2000" i="1" dirty="0">
                <a:ea typeface="MS PGothic" panose="020B0600070205080204" pitchFamily="34" charset="-128"/>
              </a:rPr>
              <a:t> </a:t>
            </a:r>
            <a:r>
              <a:rPr lang="en-US" altLang="en-US" sz="2000" dirty="0">
                <a:ea typeface="MS PGothic" panose="020B0600070205080204" pitchFamily="34" charset="-128"/>
                <a:sym typeface="Symbol" panose="05050102010706020507" pitchFamily="18" charset="2"/>
              </a:rPr>
              <a:t> </a:t>
            </a:r>
            <a:r>
              <a:rPr lang="en-US" altLang="en-US" sz="2000" i="1" dirty="0">
                <a:ea typeface="MS PGothic" panose="020B0600070205080204" pitchFamily="34" charset="-128"/>
                <a:sym typeface="Symbol" panose="05050102010706020507" pitchFamily="18" charset="2"/>
              </a:rPr>
              <a:t>b</a:t>
            </a:r>
            <a:r>
              <a:rPr lang="en-US" altLang="en-US" sz="2000" i="1" baseline="-25000" dirty="0">
                <a:ea typeface="MS PGothic" panose="020B0600070205080204" pitchFamily="34" charset="-128"/>
                <a:sym typeface="Symbol" panose="05050102010706020507" pitchFamily="18" charset="2"/>
              </a:rPr>
              <a:t>s</a:t>
            </a:r>
            <a:r>
              <a:rPr lang="en-US" altLang="en-US" sz="2000" dirty="0">
                <a:ea typeface="MS PGothic" panose="020B0600070205080204" pitchFamily="34" charset="-128"/>
                <a:sym typeface="Symbol" panose="05050102010706020507" pitchFamily="18" charset="2"/>
              </a:rPr>
              <a:t> +</a:t>
            </a:r>
            <a:r>
              <a:rPr lang="en-US" altLang="en-US" sz="2000" i="1" dirty="0">
                <a:ea typeface="MS PGothic" panose="020B0600070205080204" pitchFamily="34" charset="-128"/>
                <a:sym typeface="Symbol" panose="05050102010706020507" pitchFamily="18" charset="2"/>
              </a:rPr>
              <a:t> </a:t>
            </a:r>
            <a:r>
              <a:rPr lang="en-US" altLang="en-US" sz="2000" i="1" dirty="0" err="1">
                <a:ea typeface="MS PGothic" panose="020B0600070205080204" pitchFamily="34" charset="-128"/>
                <a:sym typeface="Symbol" panose="05050102010706020507" pitchFamily="18" charset="2"/>
              </a:rPr>
              <a:t>b</a:t>
            </a:r>
            <a:r>
              <a:rPr lang="en-US" altLang="en-US" sz="2000" i="1" baseline="-25000" dirty="0" err="1">
                <a:ea typeface="MS PGothic" panose="020B0600070205080204" pitchFamily="34" charset="-128"/>
                <a:sym typeface="Symbol" panose="05050102010706020507" pitchFamily="18" charset="2"/>
              </a:rPr>
              <a:t>r</a:t>
            </a:r>
            <a:r>
              <a:rPr lang="en-US" altLang="en-US" sz="2000" dirty="0">
                <a:ea typeface="MS PGothic" panose="020B0600070205080204" pitchFamily="34" charset="-128"/>
                <a:sym typeface="Symbol" panose="05050102010706020507" pitchFamily="18" charset="2"/>
              </a:rPr>
              <a:t>   </a:t>
            </a:r>
            <a:r>
              <a:rPr lang="en-US" altLang="en-US" dirty="0">
                <a:ea typeface="MS PGothic" panose="020B0600070205080204" pitchFamily="34" charset="-128"/>
                <a:sym typeface="Symbol" panose="05050102010706020507" pitchFamily="18" charset="2"/>
              </a:rPr>
              <a:t>block transfers, plus  </a:t>
            </a:r>
            <a:r>
              <a:rPr lang="en-US" altLang="en-US" sz="2000" i="1" dirty="0" err="1">
                <a:ea typeface="MS PGothic" panose="020B0600070205080204" pitchFamily="34" charset="-128"/>
              </a:rPr>
              <a:t>n</a:t>
            </a:r>
            <a:r>
              <a:rPr lang="en-US" altLang="en-US" sz="2000" i="1" baseline="-25000" dirty="0" err="1">
                <a:ea typeface="MS PGothic" panose="020B0600070205080204" pitchFamily="34" charset="-128"/>
              </a:rPr>
              <a:t>r</a:t>
            </a:r>
            <a:r>
              <a:rPr lang="en-US" altLang="en-US" sz="2000" i="1" dirty="0">
                <a:ea typeface="MS PGothic" panose="020B0600070205080204" pitchFamily="34" charset="-128"/>
              </a:rPr>
              <a:t> </a:t>
            </a:r>
            <a:r>
              <a:rPr lang="en-US" altLang="en-US" sz="2000" dirty="0">
                <a:ea typeface="MS PGothic" panose="020B0600070205080204" pitchFamily="34" charset="-128"/>
                <a:sym typeface="Symbol" panose="05050102010706020507" pitchFamily="18" charset="2"/>
              </a:rPr>
              <a:t>+</a:t>
            </a:r>
            <a:r>
              <a:rPr lang="en-US" altLang="en-US" sz="2000" i="1" dirty="0">
                <a:ea typeface="MS PGothic" panose="020B0600070205080204" pitchFamily="34" charset="-128"/>
                <a:sym typeface="Symbol" panose="05050102010706020507" pitchFamily="18" charset="2"/>
              </a:rPr>
              <a:t> </a:t>
            </a:r>
            <a:r>
              <a:rPr lang="en-US" altLang="en-US" sz="2000" i="1" dirty="0" err="1">
                <a:ea typeface="MS PGothic" panose="020B0600070205080204" pitchFamily="34" charset="-128"/>
                <a:sym typeface="Symbol" panose="05050102010706020507" pitchFamily="18" charset="2"/>
              </a:rPr>
              <a:t>b</a:t>
            </a:r>
            <a:r>
              <a:rPr lang="en-US" altLang="en-US" sz="2000" i="1" baseline="-25000" dirty="0" err="1">
                <a:ea typeface="MS PGothic" panose="020B0600070205080204" pitchFamily="34" charset="-128"/>
                <a:sym typeface="Symbol" panose="05050102010706020507" pitchFamily="18" charset="2"/>
              </a:rPr>
              <a:t>r</a:t>
            </a:r>
            <a:r>
              <a:rPr lang="en-US" altLang="en-US" sz="2000" dirty="0">
                <a:ea typeface="MS PGothic" panose="020B0600070205080204" pitchFamily="34" charset="-128"/>
                <a:sym typeface="Symbol" panose="05050102010706020507" pitchFamily="18" charset="2"/>
              </a:rPr>
              <a:t>  </a:t>
            </a:r>
            <a:r>
              <a:rPr lang="en-US" altLang="en-US" dirty="0">
                <a:ea typeface="MS PGothic" panose="020B0600070205080204" pitchFamily="34" charset="-128"/>
                <a:sym typeface="Symbol" panose="05050102010706020507" pitchFamily="18" charset="2"/>
              </a:rPr>
              <a:t>seeks</a:t>
            </a:r>
            <a:endParaRPr lang="en-US" altLang="en-US" sz="1600" dirty="0">
              <a:ea typeface="MS PGothic" panose="020B0600070205080204" pitchFamily="34" charset="-128"/>
              <a:sym typeface="Symbol" panose="05050102010706020507" pitchFamily="18" charset="2"/>
            </a:endParaRPr>
          </a:p>
          <a:p>
            <a:r>
              <a:rPr lang="en-US" altLang="en-US" dirty="0">
                <a:ea typeface="MS PGothic" panose="020B0600070205080204" pitchFamily="34" charset="-128"/>
                <a:sym typeface="Symbol" panose="05050102010706020507" pitchFamily="18" charset="2"/>
              </a:rPr>
              <a:t>If the smaller relation fits entirely in memory, use that as the inner relation.</a:t>
            </a:r>
          </a:p>
          <a:p>
            <a:pPr lvl="1"/>
            <a:r>
              <a:rPr lang="en-US" altLang="en-US" dirty="0">
                <a:ea typeface="MS PGothic" panose="020B0600070205080204" pitchFamily="34" charset="-128"/>
                <a:sym typeface="Symbol" panose="05050102010706020507" pitchFamily="18" charset="2"/>
              </a:rPr>
              <a:t> Reduces cost to </a:t>
            </a:r>
            <a:r>
              <a:rPr lang="en-US" altLang="en-US" i="1" dirty="0" err="1">
                <a:ea typeface="MS PGothic" panose="020B0600070205080204" pitchFamily="34" charset="-128"/>
                <a:sym typeface="Symbol" panose="05050102010706020507" pitchFamily="18" charset="2"/>
              </a:rPr>
              <a:t>b</a:t>
            </a:r>
            <a:r>
              <a:rPr lang="en-US" altLang="en-US" i="1" baseline="-25000" dirty="0" err="1">
                <a:ea typeface="MS PGothic" panose="020B0600070205080204" pitchFamily="34" charset="-128"/>
                <a:sym typeface="Symbol" panose="05050102010706020507" pitchFamily="18" charset="2"/>
              </a:rPr>
              <a:t>r</a:t>
            </a:r>
            <a:r>
              <a:rPr lang="en-US" altLang="en-US" i="1" dirty="0">
                <a:ea typeface="MS PGothic" panose="020B0600070205080204" pitchFamily="34" charset="-128"/>
                <a:sym typeface="Symbol" panose="05050102010706020507" pitchFamily="18" charset="2"/>
              </a:rPr>
              <a:t> </a:t>
            </a:r>
            <a:r>
              <a:rPr lang="en-US" altLang="en-US" dirty="0">
                <a:ea typeface="MS PGothic" panose="020B0600070205080204" pitchFamily="34" charset="-128"/>
                <a:sym typeface="Symbol" panose="05050102010706020507" pitchFamily="18" charset="2"/>
              </a:rPr>
              <a:t> + </a:t>
            </a:r>
            <a:r>
              <a:rPr lang="en-US" altLang="en-US" i="1" dirty="0">
                <a:ea typeface="MS PGothic" panose="020B0600070205080204" pitchFamily="34" charset="-128"/>
                <a:sym typeface="Symbol" panose="05050102010706020507" pitchFamily="18" charset="2"/>
              </a:rPr>
              <a:t>b</a:t>
            </a:r>
            <a:r>
              <a:rPr lang="en-US" altLang="en-US" i="1" baseline="-25000" dirty="0">
                <a:ea typeface="MS PGothic" panose="020B0600070205080204" pitchFamily="34" charset="-128"/>
                <a:sym typeface="Symbol" panose="05050102010706020507" pitchFamily="18" charset="2"/>
              </a:rPr>
              <a:t>s</a:t>
            </a:r>
            <a:r>
              <a:rPr lang="en-US" altLang="en-US" i="1" dirty="0">
                <a:ea typeface="MS PGothic" panose="020B0600070205080204" pitchFamily="34" charset="-128"/>
                <a:sym typeface="Symbol" panose="05050102010706020507" pitchFamily="18" charset="2"/>
              </a:rPr>
              <a:t> </a:t>
            </a:r>
            <a:r>
              <a:rPr lang="en-US" altLang="en-US" dirty="0">
                <a:ea typeface="MS PGothic" panose="020B0600070205080204" pitchFamily="34" charset="-128"/>
                <a:sym typeface="Symbol" panose="05050102010706020507" pitchFamily="18" charset="2"/>
              </a:rPr>
              <a:t>block transfers and 2 seeks</a:t>
            </a:r>
          </a:p>
          <a:p>
            <a:r>
              <a:rPr lang="en-US" altLang="en-US" dirty="0">
                <a:ea typeface="MS PGothic" panose="020B0600070205080204" pitchFamily="34" charset="-128"/>
                <a:sym typeface="Symbol" panose="05050102010706020507" pitchFamily="18" charset="2"/>
              </a:rPr>
              <a:t>Assuming worst case memory availability cost estimate is</a:t>
            </a:r>
          </a:p>
          <a:p>
            <a:pPr lvl="1"/>
            <a:r>
              <a:rPr lang="en-US" altLang="en-US" dirty="0">
                <a:ea typeface="MS PGothic" panose="020B0600070205080204" pitchFamily="34" charset="-128"/>
                <a:sym typeface="Symbol" panose="05050102010706020507" pitchFamily="18" charset="2"/>
              </a:rPr>
              <a:t>with </a:t>
            </a:r>
            <a:r>
              <a:rPr lang="en-US" altLang="en-US" i="1" dirty="0">
                <a:ea typeface="MS PGothic" panose="020B0600070205080204" pitchFamily="34" charset="-128"/>
                <a:sym typeface="Symbol" panose="05050102010706020507" pitchFamily="18" charset="2"/>
              </a:rPr>
              <a:t>student </a:t>
            </a:r>
            <a:r>
              <a:rPr lang="en-US" altLang="en-US" dirty="0">
                <a:ea typeface="MS PGothic" panose="020B0600070205080204" pitchFamily="34" charset="-128"/>
                <a:sym typeface="Symbol" panose="05050102010706020507" pitchFamily="18" charset="2"/>
              </a:rPr>
              <a:t>as outer relation:</a:t>
            </a:r>
          </a:p>
          <a:p>
            <a:pPr lvl="2"/>
            <a:r>
              <a:rPr lang="en-US" altLang="en-US" dirty="0">
                <a:ea typeface="MS PGothic" panose="020B0600070205080204" pitchFamily="34" charset="-128"/>
                <a:sym typeface="Symbol" panose="05050102010706020507" pitchFamily="18" charset="2"/>
              </a:rPr>
              <a:t>5000  400 + 100 = 2,000,100 block transfers,</a:t>
            </a:r>
          </a:p>
          <a:p>
            <a:pPr lvl="2"/>
            <a:r>
              <a:rPr lang="en-US" altLang="en-US" dirty="0">
                <a:ea typeface="MS PGothic" panose="020B0600070205080204" pitchFamily="34" charset="-128"/>
                <a:sym typeface="Symbol" panose="05050102010706020507" pitchFamily="18" charset="2"/>
              </a:rPr>
              <a:t>5000 + 100 = 5100 seeks </a:t>
            </a:r>
          </a:p>
          <a:p>
            <a:pPr lvl="1"/>
            <a:r>
              <a:rPr lang="en-US" altLang="en-US" dirty="0">
                <a:ea typeface="MS PGothic" panose="020B0600070205080204" pitchFamily="34" charset="-128"/>
                <a:sym typeface="Symbol" panose="05050102010706020507" pitchFamily="18" charset="2"/>
              </a:rPr>
              <a:t>with </a:t>
            </a:r>
            <a:r>
              <a:rPr lang="en-US" altLang="en-US" i="1" dirty="0">
                <a:ea typeface="MS PGothic" panose="020B0600070205080204" pitchFamily="34" charset="-128"/>
                <a:sym typeface="Symbol" panose="05050102010706020507" pitchFamily="18" charset="2"/>
              </a:rPr>
              <a:t>takes </a:t>
            </a:r>
            <a:r>
              <a:rPr lang="en-US" altLang="en-US" dirty="0">
                <a:ea typeface="MS PGothic" panose="020B0600070205080204" pitchFamily="34" charset="-128"/>
                <a:sym typeface="Symbol" panose="05050102010706020507" pitchFamily="18" charset="2"/>
              </a:rPr>
              <a:t> as the outer relation </a:t>
            </a:r>
          </a:p>
          <a:p>
            <a:pPr lvl="2"/>
            <a:r>
              <a:rPr lang="en-US" altLang="en-US" dirty="0">
                <a:ea typeface="MS PGothic" panose="020B0600070205080204" pitchFamily="34" charset="-128"/>
                <a:sym typeface="Symbol" panose="05050102010706020507" pitchFamily="18" charset="2"/>
              </a:rPr>
              <a:t>10000  100 + 400 = 1,000,400 block transfers and 10,400 seeks</a:t>
            </a:r>
          </a:p>
          <a:p>
            <a:r>
              <a:rPr lang="en-US" altLang="en-US" dirty="0">
                <a:ea typeface="MS PGothic" panose="020B0600070205080204" pitchFamily="34" charset="-128"/>
                <a:sym typeface="Symbol" panose="05050102010706020507" pitchFamily="18" charset="2"/>
              </a:rPr>
              <a:t>If smaller relation (</a:t>
            </a:r>
            <a:r>
              <a:rPr lang="en-US" altLang="en-US" i="1" dirty="0">
                <a:ea typeface="MS PGothic" panose="020B0600070205080204" pitchFamily="34" charset="-128"/>
                <a:sym typeface="Symbol" panose="05050102010706020507" pitchFamily="18" charset="2"/>
              </a:rPr>
              <a:t>student</a:t>
            </a:r>
            <a:r>
              <a:rPr lang="en-US" altLang="en-US" dirty="0">
                <a:ea typeface="MS PGothic" panose="020B0600070205080204" pitchFamily="34" charset="-128"/>
                <a:sym typeface="Symbol" panose="05050102010706020507" pitchFamily="18" charset="2"/>
              </a:rPr>
              <a:t>) fits entirely in memory, the cost estimate will be 500 block transfers.</a:t>
            </a:r>
          </a:p>
          <a:p>
            <a:r>
              <a:rPr lang="en-US" altLang="en-US" dirty="0">
                <a:ea typeface="MS PGothic" panose="020B0600070205080204" pitchFamily="34" charset="-128"/>
                <a:sym typeface="Symbol" panose="05050102010706020507" pitchFamily="18" charset="2"/>
              </a:rPr>
              <a:t>Block nested-loops algorithm (next slide) is preferable.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4850" name="Rectangle 2">
            <a:extLst>
              <a:ext uri="{FF2B5EF4-FFF2-40B4-BE49-F238E27FC236}">
                <a16:creationId xmlns:a16="http://schemas.microsoft.com/office/drawing/2014/main" id="{DE19C081-1E63-4543-8D37-D34F578D99B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>
                <a:effectLst>
                  <a:outerShdw blurRad="38100" dist="38100" dir="2700000" algn="tl">
                    <a:srgbClr val="C0C0C0"/>
                  </a:outerShdw>
                </a:effectLst>
                <a:ea typeface="MS PGothic" panose="020B0600070205080204" pitchFamily="34" charset="-128"/>
              </a:rPr>
              <a:t>Block Nested-Loop Join</a:t>
            </a:r>
          </a:p>
        </p:txBody>
      </p:sp>
      <p:sp>
        <p:nvSpPr>
          <p:cNvPr id="56323" name="Rectangle 3">
            <a:extLst>
              <a:ext uri="{FF2B5EF4-FFF2-40B4-BE49-F238E27FC236}">
                <a16:creationId xmlns:a16="http://schemas.microsoft.com/office/drawing/2014/main" id="{F271E85F-D50F-4FAC-81D5-291C4D3EA4BF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861134" y="1165811"/>
            <a:ext cx="6794104" cy="3192774"/>
          </a:xfrm>
        </p:spPr>
        <p:txBody>
          <a:bodyPr/>
          <a:lstStyle/>
          <a:p>
            <a:pPr>
              <a:tabLst>
                <a:tab pos="404813" algn="l"/>
                <a:tab pos="793750" algn="l"/>
                <a:tab pos="1198563" algn="l"/>
                <a:tab pos="1544638" algn="l"/>
                <a:tab pos="1890713" algn="l"/>
              </a:tabLst>
            </a:pPr>
            <a:r>
              <a:rPr lang="en-US" altLang="en-US" dirty="0">
                <a:ea typeface="MS PGothic" panose="020B0600070205080204" pitchFamily="34" charset="-128"/>
              </a:rPr>
              <a:t>Variant of nested-loop join in which every block of inner relation is paired with every block of outer relation.</a:t>
            </a:r>
          </a:p>
          <a:p>
            <a:pPr>
              <a:buFont typeface="Monotype Sorts" pitchFamily="-65" charset="2"/>
              <a:buNone/>
              <a:tabLst>
                <a:tab pos="404813" algn="l"/>
                <a:tab pos="793750" algn="l"/>
                <a:tab pos="1198563" algn="l"/>
                <a:tab pos="1544638" algn="l"/>
                <a:tab pos="1890713" algn="l"/>
              </a:tabLst>
            </a:pPr>
            <a:r>
              <a:rPr lang="en-US" altLang="en-US" dirty="0">
                <a:ea typeface="MS PGothic" panose="020B0600070205080204" pitchFamily="34" charset="-128"/>
              </a:rPr>
              <a:t>		</a:t>
            </a:r>
            <a:r>
              <a:rPr lang="en-US" altLang="en-US" b="1" dirty="0">
                <a:ea typeface="MS PGothic" panose="020B0600070205080204" pitchFamily="34" charset="-128"/>
              </a:rPr>
              <a:t>for each </a:t>
            </a:r>
            <a:r>
              <a:rPr lang="en-US" altLang="en-US" dirty="0">
                <a:ea typeface="MS PGothic" panose="020B0600070205080204" pitchFamily="34" charset="-128"/>
              </a:rPr>
              <a:t>block </a:t>
            </a:r>
            <a:r>
              <a:rPr lang="en-US" altLang="en-US" i="1" dirty="0">
                <a:ea typeface="MS PGothic" panose="020B0600070205080204" pitchFamily="34" charset="-128"/>
              </a:rPr>
              <a:t>B</a:t>
            </a:r>
            <a:r>
              <a:rPr lang="en-US" altLang="en-US" i="1" baseline="-25000" dirty="0">
                <a:ea typeface="MS PGothic" panose="020B0600070205080204" pitchFamily="34" charset="-128"/>
              </a:rPr>
              <a:t>r</a:t>
            </a:r>
            <a:r>
              <a:rPr lang="en-US" altLang="en-US" b="1" dirty="0">
                <a:ea typeface="MS PGothic" panose="020B0600070205080204" pitchFamily="34" charset="-128"/>
              </a:rPr>
              <a:t> of</a:t>
            </a:r>
            <a:r>
              <a:rPr lang="en-US" altLang="en-US" b="1" i="1" dirty="0">
                <a:ea typeface="MS PGothic" panose="020B0600070205080204" pitchFamily="34" charset="-128"/>
              </a:rPr>
              <a:t> </a:t>
            </a:r>
            <a:r>
              <a:rPr lang="en-US" altLang="en-US" i="1" dirty="0">
                <a:ea typeface="MS PGothic" panose="020B0600070205080204" pitchFamily="34" charset="-128"/>
              </a:rPr>
              <a:t>r</a:t>
            </a:r>
            <a:r>
              <a:rPr lang="en-US" altLang="en-US" b="1" dirty="0">
                <a:ea typeface="MS PGothic" panose="020B0600070205080204" pitchFamily="34" charset="-128"/>
              </a:rPr>
              <a:t> do begin</a:t>
            </a:r>
            <a:br>
              <a:rPr lang="en-US" altLang="en-US" b="1" dirty="0">
                <a:ea typeface="MS PGothic" panose="020B0600070205080204" pitchFamily="34" charset="-128"/>
              </a:rPr>
            </a:br>
            <a:r>
              <a:rPr lang="en-US" altLang="en-US" b="1" dirty="0">
                <a:ea typeface="MS PGothic" panose="020B0600070205080204" pitchFamily="34" charset="-128"/>
              </a:rPr>
              <a:t>		for each</a:t>
            </a:r>
            <a:r>
              <a:rPr lang="en-US" altLang="en-US" dirty="0">
                <a:ea typeface="MS PGothic" panose="020B0600070205080204" pitchFamily="34" charset="-128"/>
              </a:rPr>
              <a:t> block </a:t>
            </a:r>
            <a:r>
              <a:rPr lang="en-US" altLang="en-US" i="1" dirty="0" err="1">
                <a:ea typeface="MS PGothic" panose="020B0600070205080204" pitchFamily="34" charset="-128"/>
              </a:rPr>
              <a:t>B</a:t>
            </a:r>
            <a:r>
              <a:rPr lang="en-US" altLang="en-US" i="1" baseline="-25000" dirty="0" err="1">
                <a:ea typeface="MS PGothic" panose="020B0600070205080204" pitchFamily="34" charset="-128"/>
              </a:rPr>
              <a:t>s</a:t>
            </a:r>
            <a:r>
              <a:rPr lang="en-US" altLang="en-US" b="1" dirty="0">
                <a:ea typeface="MS PGothic" panose="020B0600070205080204" pitchFamily="34" charset="-128"/>
              </a:rPr>
              <a:t> of </a:t>
            </a:r>
            <a:r>
              <a:rPr lang="en-US" altLang="en-US" b="1" i="1" dirty="0">
                <a:ea typeface="MS PGothic" panose="020B0600070205080204" pitchFamily="34" charset="-128"/>
              </a:rPr>
              <a:t>s </a:t>
            </a:r>
            <a:r>
              <a:rPr lang="en-US" altLang="en-US" b="1" dirty="0">
                <a:ea typeface="MS PGothic" panose="020B0600070205080204" pitchFamily="34" charset="-128"/>
              </a:rPr>
              <a:t>do begin</a:t>
            </a:r>
            <a:br>
              <a:rPr lang="en-US" altLang="en-US" b="1" dirty="0">
                <a:ea typeface="MS PGothic" panose="020B0600070205080204" pitchFamily="34" charset="-128"/>
              </a:rPr>
            </a:br>
            <a:r>
              <a:rPr lang="en-US" altLang="en-US" b="1" dirty="0">
                <a:ea typeface="MS PGothic" panose="020B0600070205080204" pitchFamily="34" charset="-128"/>
              </a:rPr>
              <a:t>			for each</a:t>
            </a:r>
            <a:r>
              <a:rPr lang="en-US" altLang="en-US" dirty="0">
                <a:ea typeface="MS PGothic" panose="020B0600070205080204" pitchFamily="34" charset="-128"/>
              </a:rPr>
              <a:t> tuple </a:t>
            </a:r>
            <a:r>
              <a:rPr lang="en-US" altLang="en-US" i="1" dirty="0" err="1">
                <a:ea typeface="MS PGothic" panose="020B0600070205080204" pitchFamily="34" charset="-128"/>
              </a:rPr>
              <a:t>t</a:t>
            </a:r>
            <a:r>
              <a:rPr lang="en-US" altLang="en-US" i="1" baseline="-25000" dirty="0" err="1">
                <a:ea typeface="MS PGothic" panose="020B0600070205080204" pitchFamily="34" charset="-128"/>
              </a:rPr>
              <a:t>r</a:t>
            </a:r>
            <a:r>
              <a:rPr lang="en-US" altLang="en-US" i="1" dirty="0">
                <a:ea typeface="MS PGothic" panose="020B0600070205080204" pitchFamily="34" charset="-128"/>
              </a:rPr>
              <a:t> </a:t>
            </a:r>
            <a:r>
              <a:rPr lang="en-US" altLang="en-US" b="1" dirty="0">
                <a:ea typeface="MS PGothic" panose="020B0600070205080204" pitchFamily="34" charset="-128"/>
              </a:rPr>
              <a:t>in </a:t>
            </a:r>
            <a:r>
              <a:rPr lang="en-US" altLang="en-US" i="1" dirty="0">
                <a:ea typeface="MS PGothic" panose="020B0600070205080204" pitchFamily="34" charset="-128"/>
              </a:rPr>
              <a:t>B</a:t>
            </a:r>
            <a:r>
              <a:rPr lang="en-US" altLang="en-US" i="1" baseline="-25000" dirty="0">
                <a:ea typeface="MS PGothic" panose="020B0600070205080204" pitchFamily="34" charset="-128"/>
              </a:rPr>
              <a:t>r </a:t>
            </a:r>
            <a:r>
              <a:rPr lang="en-US" altLang="en-US" b="1" baseline="-25000" dirty="0">
                <a:ea typeface="MS PGothic" panose="020B0600070205080204" pitchFamily="34" charset="-128"/>
              </a:rPr>
              <a:t> </a:t>
            </a:r>
            <a:r>
              <a:rPr lang="en-US" altLang="en-US" b="1" dirty="0">
                <a:ea typeface="MS PGothic" panose="020B0600070205080204" pitchFamily="34" charset="-128"/>
              </a:rPr>
              <a:t>do begin</a:t>
            </a:r>
            <a:br>
              <a:rPr lang="en-US" altLang="en-US" b="1" dirty="0">
                <a:ea typeface="MS PGothic" panose="020B0600070205080204" pitchFamily="34" charset="-128"/>
              </a:rPr>
            </a:br>
            <a:r>
              <a:rPr lang="en-US" altLang="en-US" b="1" dirty="0">
                <a:ea typeface="MS PGothic" panose="020B0600070205080204" pitchFamily="34" charset="-128"/>
              </a:rPr>
              <a:t>				for each </a:t>
            </a:r>
            <a:r>
              <a:rPr lang="en-US" altLang="en-US" dirty="0">
                <a:ea typeface="MS PGothic" panose="020B0600070205080204" pitchFamily="34" charset="-128"/>
              </a:rPr>
              <a:t>tuple </a:t>
            </a:r>
            <a:r>
              <a:rPr lang="en-US" altLang="en-US" i="1" dirty="0" err="1">
                <a:ea typeface="MS PGothic" panose="020B0600070205080204" pitchFamily="34" charset="-128"/>
              </a:rPr>
              <a:t>t</a:t>
            </a:r>
            <a:r>
              <a:rPr lang="en-US" altLang="en-US" i="1" baseline="-25000" dirty="0" err="1">
                <a:ea typeface="MS PGothic" panose="020B0600070205080204" pitchFamily="34" charset="-128"/>
              </a:rPr>
              <a:t>s</a:t>
            </a:r>
            <a:r>
              <a:rPr lang="en-US" altLang="en-US" i="1" dirty="0">
                <a:ea typeface="MS PGothic" panose="020B0600070205080204" pitchFamily="34" charset="-128"/>
              </a:rPr>
              <a:t> </a:t>
            </a:r>
            <a:r>
              <a:rPr lang="en-US" altLang="en-US" b="1" dirty="0">
                <a:ea typeface="MS PGothic" panose="020B0600070205080204" pitchFamily="34" charset="-128"/>
              </a:rPr>
              <a:t>in </a:t>
            </a:r>
            <a:r>
              <a:rPr lang="en-US" altLang="en-US" i="1" dirty="0" err="1">
                <a:ea typeface="MS PGothic" panose="020B0600070205080204" pitchFamily="34" charset="-128"/>
              </a:rPr>
              <a:t>B</a:t>
            </a:r>
            <a:r>
              <a:rPr lang="en-US" altLang="en-US" i="1" baseline="-25000" dirty="0" err="1">
                <a:ea typeface="MS PGothic" panose="020B0600070205080204" pitchFamily="34" charset="-128"/>
              </a:rPr>
              <a:t>s</a:t>
            </a:r>
            <a:r>
              <a:rPr lang="en-US" altLang="en-US" i="1" dirty="0">
                <a:ea typeface="MS PGothic" panose="020B0600070205080204" pitchFamily="34" charset="-128"/>
              </a:rPr>
              <a:t> </a:t>
            </a:r>
            <a:r>
              <a:rPr lang="en-US" altLang="en-US" b="1" dirty="0">
                <a:ea typeface="MS PGothic" panose="020B0600070205080204" pitchFamily="34" charset="-128"/>
              </a:rPr>
              <a:t>do begin</a:t>
            </a:r>
            <a:br>
              <a:rPr lang="en-US" altLang="en-US" b="1" dirty="0">
                <a:ea typeface="MS PGothic" panose="020B0600070205080204" pitchFamily="34" charset="-128"/>
              </a:rPr>
            </a:br>
            <a:r>
              <a:rPr lang="en-US" altLang="en-US" b="1" dirty="0">
                <a:ea typeface="MS PGothic" panose="020B0600070205080204" pitchFamily="34" charset="-128"/>
              </a:rPr>
              <a:t>					</a:t>
            </a:r>
            <a:r>
              <a:rPr lang="en-US" altLang="en-US" dirty="0">
                <a:ea typeface="MS PGothic" panose="020B0600070205080204" pitchFamily="34" charset="-128"/>
              </a:rPr>
              <a:t>Check if (</a:t>
            </a:r>
            <a:r>
              <a:rPr lang="en-US" altLang="en-US" i="1" dirty="0" err="1">
                <a:ea typeface="MS PGothic" panose="020B0600070205080204" pitchFamily="34" charset="-128"/>
              </a:rPr>
              <a:t>t</a:t>
            </a:r>
            <a:r>
              <a:rPr lang="en-US" altLang="en-US" i="1" baseline="-25000" dirty="0" err="1">
                <a:ea typeface="MS PGothic" panose="020B0600070205080204" pitchFamily="34" charset="-128"/>
              </a:rPr>
              <a:t>r</a:t>
            </a:r>
            <a:r>
              <a:rPr lang="en-US" altLang="en-US" i="1" dirty="0" err="1">
                <a:ea typeface="MS PGothic" panose="020B0600070205080204" pitchFamily="34" charset="-128"/>
              </a:rPr>
              <a:t>,t</a:t>
            </a:r>
            <a:r>
              <a:rPr lang="en-US" altLang="en-US" i="1" baseline="-25000" dirty="0" err="1">
                <a:ea typeface="MS PGothic" panose="020B0600070205080204" pitchFamily="34" charset="-128"/>
              </a:rPr>
              <a:t>s</a:t>
            </a:r>
            <a:r>
              <a:rPr lang="en-US" altLang="en-US" i="1" dirty="0">
                <a:ea typeface="MS PGothic" panose="020B0600070205080204" pitchFamily="34" charset="-128"/>
              </a:rPr>
              <a:t>) </a:t>
            </a:r>
            <a:r>
              <a:rPr lang="en-US" altLang="en-US" dirty="0">
                <a:ea typeface="MS PGothic" panose="020B0600070205080204" pitchFamily="34" charset="-128"/>
              </a:rPr>
              <a:t>satisfy the join condition </a:t>
            </a:r>
            <a:br>
              <a:rPr lang="en-US" altLang="en-US" dirty="0">
                <a:ea typeface="MS PGothic" panose="020B0600070205080204" pitchFamily="34" charset="-128"/>
              </a:rPr>
            </a:br>
            <a:r>
              <a:rPr lang="en-US" altLang="en-US" dirty="0">
                <a:ea typeface="MS PGothic" panose="020B0600070205080204" pitchFamily="34" charset="-128"/>
              </a:rPr>
              <a:t>					if they do, add </a:t>
            </a:r>
            <a:r>
              <a:rPr lang="en-US" altLang="en-US" i="1" dirty="0" err="1">
                <a:ea typeface="MS PGothic" panose="020B0600070205080204" pitchFamily="34" charset="-128"/>
              </a:rPr>
              <a:t>t</a:t>
            </a:r>
            <a:r>
              <a:rPr lang="en-US" altLang="en-US" i="1" baseline="-25000" dirty="0" err="1">
                <a:ea typeface="MS PGothic" panose="020B0600070205080204" pitchFamily="34" charset="-128"/>
              </a:rPr>
              <a:t>r</a:t>
            </a:r>
            <a:r>
              <a:rPr lang="en-US" altLang="en-US" i="1" baseline="30000" dirty="0">
                <a:ea typeface="MS PGothic" panose="020B0600070205080204" pitchFamily="34" charset="-128"/>
              </a:rPr>
              <a:t> </a:t>
            </a:r>
            <a:r>
              <a:rPr lang="en-US" altLang="en-US" dirty="0">
                <a:ea typeface="MS PGothic" panose="020B0600070205080204" pitchFamily="34" charset="-128"/>
                <a:sym typeface="Symbol" panose="05050102010706020507" pitchFamily="18" charset="2"/>
              </a:rPr>
              <a:t>• </a:t>
            </a:r>
            <a:r>
              <a:rPr lang="en-US" altLang="en-US" i="1" dirty="0" err="1">
                <a:ea typeface="MS PGothic" panose="020B0600070205080204" pitchFamily="34" charset="-128"/>
                <a:sym typeface="Symbol" panose="05050102010706020507" pitchFamily="18" charset="2"/>
              </a:rPr>
              <a:t>t</a:t>
            </a:r>
            <a:r>
              <a:rPr lang="en-US" altLang="en-US" i="1" baseline="-25000" dirty="0" err="1">
                <a:ea typeface="MS PGothic" panose="020B0600070205080204" pitchFamily="34" charset="-128"/>
                <a:sym typeface="Symbol" panose="05050102010706020507" pitchFamily="18" charset="2"/>
              </a:rPr>
              <a:t>s</a:t>
            </a:r>
            <a:r>
              <a:rPr lang="en-US" altLang="en-US" i="1" dirty="0">
                <a:ea typeface="MS PGothic" panose="020B0600070205080204" pitchFamily="34" charset="-128"/>
                <a:sym typeface="Symbol" panose="05050102010706020507" pitchFamily="18" charset="2"/>
              </a:rPr>
              <a:t> </a:t>
            </a:r>
            <a:r>
              <a:rPr lang="en-US" altLang="en-US" dirty="0">
                <a:ea typeface="MS PGothic" panose="020B0600070205080204" pitchFamily="34" charset="-128"/>
                <a:sym typeface="Symbol" panose="05050102010706020507" pitchFamily="18" charset="2"/>
              </a:rPr>
              <a:t>to the result.</a:t>
            </a:r>
            <a:br>
              <a:rPr lang="en-US" altLang="en-US" dirty="0">
                <a:ea typeface="MS PGothic" panose="020B0600070205080204" pitchFamily="34" charset="-128"/>
                <a:sym typeface="Symbol" panose="05050102010706020507" pitchFamily="18" charset="2"/>
              </a:rPr>
            </a:br>
            <a:r>
              <a:rPr lang="en-US" altLang="en-US" dirty="0">
                <a:ea typeface="MS PGothic" panose="020B0600070205080204" pitchFamily="34" charset="-128"/>
                <a:sym typeface="Symbol" panose="05050102010706020507" pitchFamily="18" charset="2"/>
              </a:rPr>
              <a:t>				</a:t>
            </a:r>
            <a:r>
              <a:rPr lang="en-US" altLang="en-US" b="1" dirty="0">
                <a:ea typeface="MS PGothic" panose="020B0600070205080204" pitchFamily="34" charset="-128"/>
                <a:sym typeface="Symbol" panose="05050102010706020507" pitchFamily="18" charset="2"/>
              </a:rPr>
              <a:t>end</a:t>
            </a:r>
            <a:br>
              <a:rPr lang="en-US" altLang="en-US" b="1" dirty="0">
                <a:ea typeface="MS PGothic" panose="020B0600070205080204" pitchFamily="34" charset="-128"/>
                <a:sym typeface="Symbol" panose="05050102010706020507" pitchFamily="18" charset="2"/>
              </a:rPr>
            </a:br>
            <a:r>
              <a:rPr lang="en-US" altLang="en-US" b="1" dirty="0">
                <a:ea typeface="MS PGothic" panose="020B0600070205080204" pitchFamily="34" charset="-128"/>
                <a:sym typeface="Symbol" panose="05050102010706020507" pitchFamily="18" charset="2"/>
              </a:rPr>
              <a:t>			end</a:t>
            </a:r>
            <a:br>
              <a:rPr lang="en-US" altLang="en-US" b="1" dirty="0">
                <a:ea typeface="MS PGothic" panose="020B0600070205080204" pitchFamily="34" charset="-128"/>
                <a:sym typeface="Symbol" panose="05050102010706020507" pitchFamily="18" charset="2"/>
              </a:rPr>
            </a:br>
            <a:r>
              <a:rPr lang="en-US" altLang="en-US" b="1" dirty="0">
                <a:ea typeface="MS PGothic" panose="020B0600070205080204" pitchFamily="34" charset="-128"/>
                <a:sym typeface="Symbol" panose="05050102010706020507" pitchFamily="18" charset="2"/>
              </a:rPr>
              <a:t>		end</a:t>
            </a:r>
            <a:br>
              <a:rPr lang="en-US" altLang="en-US" b="1" dirty="0">
                <a:ea typeface="MS PGothic" panose="020B0600070205080204" pitchFamily="34" charset="-128"/>
                <a:sym typeface="Symbol" panose="05050102010706020507" pitchFamily="18" charset="2"/>
              </a:rPr>
            </a:br>
            <a:r>
              <a:rPr lang="en-US" altLang="en-US" b="1" dirty="0">
                <a:ea typeface="MS PGothic" panose="020B0600070205080204" pitchFamily="34" charset="-128"/>
                <a:sym typeface="Symbol" panose="05050102010706020507" pitchFamily="18" charset="2"/>
              </a:rPr>
              <a:t>	end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8946" name="Rectangle 2">
            <a:extLst>
              <a:ext uri="{FF2B5EF4-FFF2-40B4-BE49-F238E27FC236}">
                <a16:creationId xmlns:a16="http://schemas.microsoft.com/office/drawing/2014/main" id="{9D3A3C43-4D24-468B-AFB2-2FAEEE45523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>
                <a:effectLst>
                  <a:outerShdw blurRad="38100" dist="38100" dir="2700000" algn="tl">
                    <a:srgbClr val="C0C0C0"/>
                  </a:outerShdw>
                </a:effectLst>
                <a:ea typeface="MS PGothic" panose="020B0600070205080204" pitchFamily="34" charset="-128"/>
              </a:rPr>
              <a:t>Block Nested-Loop Join (Cont.)</a:t>
            </a:r>
          </a:p>
        </p:txBody>
      </p:sp>
      <p:sp>
        <p:nvSpPr>
          <p:cNvPr id="58371" name="Rectangle 3">
            <a:extLst>
              <a:ext uri="{FF2B5EF4-FFF2-40B4-BE49-F238E27FC236}">
                <a16:creationId xmlns:a16="http://schemas.microsoft.com/office/drawing/2014/main" id="{157E4264-3916-4528-9C49-6A074457E98A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852258" y="1164643"/>
            <a:ext cx="7491352" cy="4468124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dirty="0">
                <a:ea typeface="MS PGothic" panose="020B0600070205080204" pitchFamily="34" charset="-128"/>
              </a:rPr>
              <a:t>Worst case estimate:  </a:t>
            </a:r>
            <a:r>
              <a:rPr lang="en-US" altLang="en-US" i="1" dirty="0" err="1">
                <a:ea typeface="MS PGothic" panose="020B0600070205080204" pitchFamily="34" charset="-128"/>
              </a:rPr>
              <a:t>b</a:t>
            </a:r>
            <a:r>
              <a:rPr lang="en-US" altLang="en-US" i="1" baseline="-25000" dirty="0" err="1">
                <a:ea typeface="MS PGothic" panose="020B0600070205080204" pitchFamily="34" charset="-128"/>
              </a:rPr>
              <a:t>r</a:t>
            </a:r>
            <a:r>
              <a:rPr lang="en-US" altLang="en-US" i="1" dirty="0">
                <a:ea typeface="MS PGothic" panose="020B0600070205080204" pitchFamily="34" charset="-128"/>
              </a:rPr>
              <a:t> </a:t>
            </a:r>
            <a:r>
              <a:rPr lang="en-US" altLang="en-US" dirty="0">
                <a:ea typeface="MS PGothic" panose="020B0600070205080204" pitchFamily="34" charset="-128"/>
                <a:sym typeface="Symbol" panose="05050102010706020507" pitchFamily="18" charset="2"/>
              </a:rPr>
              <a:t></a:t>
            </a:r>
            <a:r>
              <a:rPr lang="en-US" altLang="en-US" i="1" dirty="0">
                <a:ea typeface="MS PGothic" panose="020B0600070205080204" pitchFamily="34" charset="-128"/>
                <a:sym typeface="Symbol" panose="05050102010706020507" pitchFamily="18" charset="2"/>
              </a:rPr>
              <a:t> </a:t>
            </a:r>
            <a:r>
              <a:rPr lang="en-US" altLang="en-US" i="1" dirty="0" err="1">
                <a:ea typeface="MS PGothic" panose="020B0600070205080204" pitchFamily="34" charset="-128"/>
                <a:sym typeface="Symbol" panose="05050102010706020507" pitchFamily="18" charset="2"/>
              </a:rPr>
              <a:t>b</a:t>
            </a:r>
            <a:r>
              <a:rPr lang="en-US" altLang="en-US" i="1" baseline="-25000" dirty="0" err="1">
                <a:ea typeface="MS PGothic" panose="020B0600070205080204" pitchFamily="34" charset="-128"/>
                <a:sym typeface="Symbol" panose="05050102010706020507" pitchFamily="18" charset="2"/>
              </a:rPr>
              <a:t>s</a:t>
            </a:r>
            <a:r>
              <a:rPr lang="en-US" altLang="en-US" i="1" dirty="0">
                <a:ea typeface="MS PGothic" panose="020B0600070205080204" pitchFamily="34" charset="-128"/>
                <a:sym typeface="Symbol" panose="05050102010706020507" pitchFamily="18" charset="2"/>
              </a:rPr>
              <a:t> + </a:t>
            </a:r>
            <a:r>
              <a:rPr lang="en-US" altLang="en-US" i="1" dirty="0" err="1">
                <a:ea typeface="MS PGothic" panose="020B0600070205080204" pitchFamily="34" charset="-128"/>
                <a:sym typeface="Symbol" panose="05050102010706020507" pitchFamily="18" charset="2"/>
              </a:rPr>
              <a:t>b</a:t>
            </a:r>
            <a:r>
              <a:rPr lang="en-US" altLang="en-US" i="1" baseline="-25000" dirty="0" err="1">
                <a:ea typeface="MS PGothic" panose="020B0600070205080204" pitchFamily="34" charset="-128"/>
                <a:sym typeface="Symbol" panose="05050102010706020507" pitchFamily="18" charset="2"/>
              </a:rPr>
              <a:t>r</a:t>
            </a:r>
            <a:r>
              <a:rPr lang="en-US" altLang="en-US" i="1" dirty="0">
                <a:ea typeface="MS PGothic" panose="020B0600070205080204" pitchFamily="34" charset="-128"/>
                <a:sym typeface="Symbol" panose="05050102010706020507" pitchFamily="18" charset="2"/>
              </a:rPr>
              <a:t> </a:t>
            </a:r>
            <a:r>
              <a:rPr lang="en-US" altLang="en-US" dirty="0">
                <a:ea typeface="MS PGothic" panose="020B0600070205080204" pitchFamily="34" charset="-128"/>
                <a:sym typeface="Symbol" panose="05050102010706020507" pitchFamily="18" charset="2"/>
              </a:rPr>
              <a:t> block transfers + 2 * </a:t>
            </a:r>
            <a:r>
              <a:rPr lang="en-US" altLang="en-US" i="1" dirty="0" err="1">
                <a:ea typeface="MS PGothic" panose="020B0600070205080204" pitchFamily="34" charset="-128"/>
                <a:sym typeface="Symbol" panose="05050102010706020507" pitchFamily="18" charset="2"/>
              </a:rPr>
              <a:t>b</a:t>
            </a:r>
            <a:r>
              <a:rPr lang="en-US" altLang="en-US" i="1" baseline="-25000" dirty="0" err="1">
                <a:ea typeface="MS PGothic" panose="020B0600070205080204" pitchFamily="34" charset="-128"/>
                <a:sym typeface="Symbol" panose="05050102010706020507" pitchFamily="18" charset="2"/>
              </a:rPr>
              <a:t>r</a:t>
            </a:r>
            <a:r>
              <a:rPr lang="en-US" altLang="en-US" i="1" baseline="-25000" dirty="0">
                <a:ea typeface="MS PGothic" panose="020B0600070205080204" pitchFamily="34" charset="-128"/>
                <a:sym typeface="Symbol" panose="05050102010706020507" pitchFamily="18" charset="2"/>
              </a:rPr>
              <a:t> </a:t>
            </a:r>
            <a:r>
              <a:rPr lang="en-US" altLang="en-US" dirty="0">
                <a:ea typeface="MS PGothic" panose="020B0600070205080204" pitchFamily="34" charset="-128"/>
                <a:sym typeface="Symbol" panose="05050102010706020507" pitchFamily="18" charset="2"/>
              </a:rPr>
              <a:t> </a:t>
            </a:r>
            <a:r>
              <a:rPr lang="en-US" altLang="en-US" dirty="0">
                <a:ea typeface="MS PGothic" panose="020B0600070205080204" pitchFamily="34" charset="-128"/>
              </a:rPr>
              <a:t>seeks</a:t>
            </a:r>
            <a:endParaRPr lang="en-US" altLang="en-US" dirty="0">
              <a:ea typeface="MS PGothic" panose="020B0600070205080204" pitchFamily="34" charset="-128"/>
              <a:sym typeface="Symbol" panose="05050102010706020507" pitchFamily="18" charset="2"/>
            </a:endParaRPr>
          </a:p>
          <a:p>
            <a:pPr lvl="1">
              <a:lnSpc>
                <a:spcPct val="90000"/>
              </a:lnSpc>
            </a:pPr>
            <a:r>
              <a:rPr lang="en-US" altLang="en-US" dirty="0">
                <a:ea typeface="MS PGothic" panose="020B0600070205080204" pitchFamily="34" charset="-128"/>
              </a:rPr>
              <a:t>Each block in the inner relation </a:t>
            </a:r>
            <a:r>
              <a:rPr lang="en-US" altLang="en-US" i="1" dirty="0">
                <a:ea typeface="MS PGothic" panose="020B0600070205080204" pitchFamily="34" charset="-128"/>
              </a:rPr>
              <a:t>s</a:t>
            </a:r>
            <a:r>
              <a:rPr lang="en-US" altLang="en-US" dirty="0">
                <a:ea typeface="MS PGothic" panose="020B0600070205080204" pitchFamily="34" charset="-128"/>
              </a:rPr>
              <a:t> is read once for each </a:t>
            </a:r>
            <a:r>
              <a:rPr lang="en-US" altLang="en-US" i="1" dirty="0">
                <a:ea typeface="MS PGothic" panose="020B0600070205080204" pitchFamily="34" charset="-128"/>
              </a:rPr>
              <a:t>block</a:t>
            </a:r>
            <a:r>
              <a:rPr lang="en-US" altLang="en-US" dirty="0">
                <a:ea typeface="MS PGothic" panose="020B0600070205080204" pitchFamily="34" charset="-128"/>
              </a:rPr>
              <a:t> in the outer relation</a:t>
            </a:r>
            <a:endParaRPr lang="en-US" altLang="en-US" dirty="0">
              <a:ea typeface="MS PGothic" panose="020B0600070205080204" pitchFamily="34" charset="-128"/>
              <a:sym typeface="Symbol" panose="05050102010706020507" pitchFamily="18" charset="2"/>
            </a:endParaRPr>
          </a:p>
          <a:p>
            <a:pPr>
              <a:lnSpc>
                <a:spcPct val="90000"/>
              </a:lnSpc>
            </a:pPr>
            <a:r>
              <a:rPr lang="en-US" altLang="en-US" dirty="0">
                <a:ea typeface="MS PGothic" panose="020B0600070205080204" pitchFamily="34" charset="-128"/>
                <a:sym typeface="Symbol" panose="05050102010706020507" pitchFamily="18" charset="2"/>
              </a:rPr>
              <a:t>Best case: </a:t>
            </a:r>
            <a:r>
              <a:rPr lang="en-US" altLang="en-US" i="1" dirty="0" err="1">
                <a:ea typeface="MS PGothic" panose="020B0600070205080204" pitchFamily="34" charset="-128"/>
                <a:sym typeface="Symbol" panose="05050102010706020507" pitchFamily="18" charset="2"/>
              </a:rPr>
              <a:t>b</a:t>
            </a:r>
            <a:r>
              <a:rPr lang="en-US" altLang="en-US" i="1" baseline="-25000" dirty="0" err="1">
                <a:ea typeface="MS PGothic" panose="020B0600070205080204" pitchFamily="34" charset="-128"/>
                <a:sym typeface="Symbol" panose="05050102010706020507" pitchFamily="18" charset="2"/>
              </a:rPr>
              <a:t>r</a:t>
            </a:r>
            <a:r>
              <a:rPr lang="en-US" altLang="en-US" i="1" dirty="0">
                <a:ea typeface="MS PGothic" panose="020B0600070205080204" pitchFamily="34" charset="-128"/>
                <a:sym typeface="Symbol" panose="05050102010706020507" pitchFamily="18" charset="2"/>
              </a:rPr>
              <a:t> </a:t>
            </a:r>
            <a:r>
              <a:rPr lang="en-US" altLang="en-US" dirty="0">
                <a:ea typeface="MS PGothic" panose="020B0600070205080204" pitchFamily="34" charset="-128"/>
                <a:sym typeface="Symbol" panose="05050102010706020507" pitchFamily="18" charset="2"/>
              </a:rPr>
              <a:t>+</a:t>
            </a:r>
            <a:r>
              <a:rPr lang="en-US" altLang="en-US" i="1" dirty="0">
                <a:ea typeface="MS PGothic" panose="020B0600070205080204" pitchFamily="34" charset="-128"/>
                <a:sym typeface="Symbol" panose="05050102010706020507" pitchFamily="18" charset="2"/>
              </a:rPr>
              <a:t> </a:t>
            </a:r>
            <a:r>
              <a:rPr lang="en-US" altLang="en-US" i="1" dirty="0" err="1">
                <a:ea typeface="MS PGothic" panose="020B0600070205080204" pitchFamily="34" charset="-128"/>
                <a:sym typeface="Symbol" panose="05050102010706020507" pitchFamily="18" charset="2"/>
              </a:rPr>
              <a:t>b</a:t>
            </a:r>
            <a:r>
              <a:rPr lang="en-US" altLang="en-US" i="1" baseline="-25000" dirty="0" err="1">
                <a:ea typeface="MS PGothic" panose="020B0600070205080204" pitchFamily="34" charset="-128"/>
                <a:sym typeface="Symbol" panose="05050102010706020507" pitchFamily="18" charset="2"/>
              </a:rPr>
              <a:t>s</a:t>
            </a:r>
            <a:r>
              <a:rPr lang="en-US" altLang="en-US" i="1" dirty="0">
                <a:ea typeface="MS PGothic" panose="020B0600070205080204" pitchFamily="34" charset="-128"/>
                <a:sym typeface="Symbol" panose="05050102010706020507" pitchFamily="18" charset="2"/>
              </a:rPr>
              <a:t> </a:t>
            </a:r>
            <a:r>
              <a:rPr lang="en-US" altLang="en-US" dirty="0">
                <a:ea typeface="MS PGothic" panose="020B0600070205080204" pitchFamily="34" charset="-128"/>
                <a:sym typeface="Symbol" panose="05050102010706020507" pitchFamily="18" charset="2"/>
              </a:rPr>
              <a:t>block transfers + 2 seeks.</a:t>
            </a:r>
          </a:p>
          <a:p>
            <a:pPr>
              <a:lnSpc>
                <a:spcPct val="90000"/>
              </a:lnSpc>
            </a:pPr>
            <a:r>
              <a:rPr lang="en-US" altLang="en-US" dirty="0">
                <a:ea typeface="MS PGothic" panose="020B0600070205080204" pitchFamily="34" charset="-128"/>
                <a:sym typeface="Symbol" panose="05050102010706020507" pitchFamily="18" charset="2"/>
              </a:rPr>
              <a:t>Improvements to nested loop and block nested loop algorithms:</a:t>
            </a:r>
          </a:p>
          <a:p>
            <a:pPr lvl="1">
              <a:lnSpc>
                <a:spcPct val="90000"/>
              </a:lnSpc>
            </a:pPr>
            <a:r>
              <a:rPr lang="en-US" altLang="en-US" dirty="0">
                <a:ea typeface="MS PGothic" panose="020B0600070205080204" pitchFamily="34" charset="-128"/>
              </a:rPr>
              <a:t>In block nested-loop, use </a:t>
            </a:r>
            <a:r>
              <a:rPr lang="en-US" altLang="en-US" i="1" dirty="0">
                <a:ea typeface="MS PGothic" panose="020B0600070205080204" pitchFamily="34" charset="-128"/>
              </a:rPr>
              <a:t>M — </a:t>
            </a:r>
            <a:r>
              <a:rPr lang="en-US" altLang="en-US" dirty="0">
                <a:ea typeface="MS PGothic" panose="020B0600070205080204" pitchFamily="34" charset="-128"/>
              </a:rPr>
              <a:t>2 disk blocks as blocking unit for outer relations, where </a:t>
            </a:r>
            <a:r>
              <a:rPr lang="en-US" altLang="en-US" i="1" dirty="0">
                <a:ea typeface="MS PGothic" panose="020B0600070205080204" pitchFamily="34" charset="-128"/>
              </a:rPr>
              <a:t>M</a:t>
            </a:r>
            <a:r>
              <a:rPr lang="en-US" altLang="en-US" dirty="0">
                <a:ea typeface="MS PGothic" panose="020B0600070205080204" pitchFamily="34" charset="-128"/>
              </a:rPr>
              <a:t> = memory size in blocks; use remaining two blocks to buffer inner relation and output</a:t>
            </a:r>
          </a:p>
          <a:p>
            <a:pPr lvl="2">
              <a:lnSpc>
                <a:spcPct val="90000"/>
              </a:lnSpc>
            </a:pPr>
            <a:r>
              <a:rPr lang="en-US" altLang="en-US" dirty="0">
                <a:ea typeface="MS PGothic" panose="020B0600070205080204" pitchFamily="34" charset="-128"/>
              </a:rPr>
              <a:t>  Cost =   </a:t>
            </a:r>
            <a:r>
              <a:rPr lang="en-US" altLang="en-US" dirty="0">
                <a:ea typeface="MS PGothic" panose="020B0600070205080204" pitchFamily="34" charset="-128"/>
                <a:sym typeface="Symbol" panose="05050102010706020507" pitchFamily="18" charset="2"/>
              </a:rPr>
              <a:t></a:t>
            </a:r>
            <a:r>
              <a:rPr lang="en-US" altLang="en-US" i="1" dirty="0" err="1">
                <a:ea typeface="MS PGothic" panose="020B0600070205080204" pitchFamily="34" charset="-128"/>
                <a:sym typeface="Symbol" panose="05050102010706020507" pitchFamily="18" charset="2"/>
              </a:rPr>
              <a:t>b</a:t>
            </a:r>
            <a:r>
              <a:rPr lang="en-US" altLang="en-US" i="1" baseline="-25000" dirty="0" err="1">
                <a:ea typeface="MS PGothic" panose="020B0600070205080204" pitchFamily="34" charset="-128"/>
                <a:sym typeface="Symbol" panose="05050102010706020507" pitchFamily="18" charset="2"/>
              </a:rPr>
              <a:t>r</a:t>
            </a:r>
            <a:r>
              <a:rPr lang="en-US" altLang="en-US" i="1" baseline="-25000" dirty="0">
                <a:ea typeface="MS PGothic" panose="020B0600070205080204" pitchFamily="34" charset="-128"/>
                <a:sym typeface="Symbol" panose="05050102010706020507" pitchFamily="18" charset="2"/>
              </a:rPr>
              <a:t>  </a:t>
            </a:r>
            <a:r>
              <a:rPr lang="en-US" altLang="en-US" i="1" dirty="0">
                <a:ea typeface="MS PGothic" panose="020B0600070205080204" pitchFamily="34" charset="-128"/>
                <a:sym typeface="Symbol" panose="05050102010706020507" pitchFamily="18" charset="2"/>
              </a:rPr>
              <a:t>/ (M-2)</a:t>
            </a:r>
            <a:r>
              <a:rPr lang="en-US" altLang="en-US" dirty="0">
                <a:ea typeface="MS PGothic" panose="020B0600070205080204" pitchFamily="34" charset="-128"/>
                <a:sym typeface="Symbol" panose="05050102010706020507" pitchFamily="18" charset="2"/>
              </a:rPr>
              <a:t> </a:t>
            </a:r>
            <a:r>
              <a:rPr lang="en-US" altLang="en-US" i="1" dirty="0">
                <a:ea typeface="MS PGothic" panose="020B0600070205080204" pitchFamily="34" charset="-128"/>
                <a:sym typeface="Symbol" panose="05050102010706020507" pitchFamily="18" charset="2"/>
              </a:rPr>
              <a:t> </a:t>
            </a:r>
            <a:r>
              <a:rPr lang="en-US" altLang="en-US" i="1" dirty="0" err="1">
                <a:ea typeface="MS PGothic" panose="020B0600070205080204" pitchFamily="34" charset="-128"/>
                <a:sym typeface="Symbol" panose="05050102010706020507" pitchFamily="18" charset="2"/>
              </a:rPr>
              <a:t>b</a:t>
            </a:r>
            <a:r>
              <a:rPr lang="en-US" altLang="en-US" i="1" baseline="-25000" dirty="0" err="1">
                <a:ea typeface="MS PGothic" panose="020B0600070205080204" pitchFamily="34" charset="-128"/>
                <a:sym typeface="Symbol" panose="05050102010706020507" pitchFamily="18" charset="2"/>
              </a:rPr>
              <a:t>s</a:t>
            </a:r>
            <a:r>
              <a:rPr lang="en-US" altLang="en-US" i="1" dirty="0">
                <a:ea typeface="MS PGothic" panose="020B0600070205080204" pitchFamily="34" charset="-128"/>
                <a:sym typeface="Symbol" panose="05050102010706020507" pitchFamily="18" charset="2"/>
              </a:rPr>
              <a:t> + </a:t>
            </a:r>
            <a:r>
              <a:rPr lang="en-US" altLang="en-US" i="1" dirty="0" err="1">
                <a:ea typeface="MS PGothic" panose="020B0600070205080204" pitchFamily="34" charset="-128"/>
                <a:sym typeface="Symbol" panose="05050102010706020507" pitchFamily="18" charset="2"/>
              </a:rPr>
              <a:t>b</a:t>
            </a:r>
            <a:r>
              <a:rPr lang="en-US" altLang="en-US" i="1" baseline="-25000" dirty="0" err="1">
                <a:ea typeface="MS PGothic" panose="020B0600070205080204" pitchFamily="34" charset="-128"/>
                <a:sym typeface="Symbol" panose="05050102010706020507" pitchFamily="18" charset="2"/>
              </a:rPr>
              <a:t>r</a:t>
            </a:r>
            <a:r>
              <a:rPr lang="en-US" altLang="en-US" i="1" dirty="0">
                <a:ea typeface="MS PGothic" panose="020B0600070205080204" pitchFamily="34" charset="-128"/>
                <a:sym typeface="Symbol" panose="05050102010706020507" pitchFamily="18" charset="2"/>
              </a:rPr>
              <a:t> </a:t>
            </a:r>
            <a:r>
              <a:rPr lang="en-US" altLang="en-US" dirty="0">
                <a:ea typeface="MS PGothic" panose="020B0600070205080204" pitchFamily="34" charset="-128"/>
                <a:sym typeface="Symbol" panose="05050102010706020507" pitchFamily="18" charset="2"/>
              </a:rPr>
              <a:t>block transfers</a:t>
            </a:r>
            <a:r>
              <a:rPr lang="en-US" altLang="en-US" i="1" dirty="0">
                <a:ea typeface="MS PGothic" panose="020B0600070205080204" pitchFamily="34" charset="-128"/>
                <a:sym typeface="Symbol" panose="05050102010706020507" pitchFamily="18" charset="2"/>
              </a:rPr>
              <a:t> +</a:t>
            </a:r>
            <a:br>
              <a:rPr lang="en-US" altLang="en-US" i="1" dirty="0">
                <a:ea typeface="MS PGothic" panose="020B0600070205080204" pitchFamily="34" charset="-128"/>
                <a:sym typeface="Symbol" panose="05050102010706020507" pitchFamily="18" charset="2"/>
              </a:rPr>
            </a:br>
            <a:r>
              <a:rPr lang="en-US" altLang="en-US" i="1" dirty="0">
                <a:ea typeface="MS PGothic" panose="020B0600070205080204" pitchFamily="34" charset="-128"/>
                <a:sym typeface="Symbol" panose="05050102010706020507" pitchFamily="18" charset="2"/>
              </a:rPr>
              <a:t>               2 </a:t>
            </a:r>
            <a:r>
              <a:rPr lang="en-US" altLang="en-US" dirty="0">
                <a:ea typeface="MS PGothic" panose="020B0600070205080204" pitchFamily="34" charset="-128"/>
                <a:sym typeface="Symbol" panose="05050102010706020507" pitchFamily="18" charset="2"/>
              </a:rPr>
              <a:t></a:t>
            </a:r>
            <a:r>
              <a:rPr lang="en-US" altLang="en-US" i="1" dirty="0" err="1">
                <a:ea typeface="MS PGothic" panose="020B0600070205080204" pitchFamily="34" charset="-128"/>
                <a:sym typeface="Symbol" panose="05050102010706020507" pitchFamily="18" charset="2"/>
              </a:rPr>
              <a:t>b</a:t>
            </a:r>
            <a:r>
              <a:rPr lang="en-US" altLang="en-US" i="1" baseline="-25000" dirty="0" err="1">
                <a:ea typeface="MS PGothic" panose="020B0600070205080204" pitchFamily="34" charset="-128"/>
                <a:sym typeface="Symbol" panose="05050102010706020507" pitchFamily="18" charset="2"/>
              </a:rPr>
              <a:t>r</a:t>
            </a:r>
            <a:r>
              <a:rPr lang="en-US" altLang="en-US" i="1" baseline="-25000" dirty="0">
                <a:ea typeface="MS PGothic" panose="020B0600070205080204" pitchFamily="34" charset="-128"/>
                <a:sym typeface="Symbol" panose="05050102010706020507" pitchFamily="18" charset="2"/>
              </a:rPr>
              <a:t>  </a:t>
            </a:r>
            <a:r>
              <a:rPr lang="en-US" altLang="en-US" i="1" dirty="0">
                <a:ea typeface="MS PGothic" panose="020B0600070205080204" pitchFamily="34" charset="-128"/>
                <a:sym typeface="Symbol" panose="05050102010706020507" pitchFamily="18" charset="2"/>
              </a:rPr>
              <a:t>/ (M-2)</a:t>
            </a:r>
            <a:r>
              <a:rPr lang="en-US" altLang="en-US" dirty="0">
                <a:ea typeface="MS PGothic" panose="020B0600070205080204" pitchFamily="34" charset="-128"/>
                <a:sym typeface="Symbol" panose="05050102010706020507" pitchFamily="18" charset="2"/>
              </a:rPr>
              <a:t> seeks</a:t>
            </a:r>
            <a:endParaRPr lang="en-US" altLang="en-US" dirty="0">
              <a:ea typeface="MS PGothic" panose="020B0600070205080204" pitchFamily="34" charset="-128"/>
            </a:endParaRPr>
          </a:p>
          <a:p>
            <a:pPr lvl="1">
              <a:lnSpc>
                <a:spcPct val="90000"/>
              </a:lnSpc>
            </a:pPr>
            <a:r>
              <a:rPr lang="en-US" altLang="en-US" dirty="0">
                <a:ea typeface="MS PGothic" panose="020B0600070205080204" pitchFamily="34" charset="-128"/>
              </a:rPr>
              <a:t>If </a:t>
            </a:r>
            <a:r>
              <a:rPr lang="en-US" altLang="en-US" dirty="0" err="1">
                <a:ea typeface="MS PGothic" panose="020B0600070205080204" pitchFamily="34" charset="-128"/>
              </a:rPr>
              <a:t>equi</a:t>
            </a:r>
            <a:r>
              <a:rPr lang="en-US" altLang="en-US" dirty="0">
                <a:ea typeface="MS PGothic" panose="020B0600070205080204" pitchFamily="34" charset="-128"/>
              </a:rPr>
              <a:t>-join attribute forms a key or inner relation, stop inner loop on first match</a:t>
            </a:r>
          </a:p>
          <a:p>
            <a:pPr lvl="1">
              <a:lnSpc>
                <a:spcPct val="90000"/>
              </a:lnSpc>
            </a:pPr>
            <a:r>
              <a:rPr lang="en-US" altLang="en-US" dirty="0">
                <a:ea typeface="MS PGothic" panose="020B0600070205080204" pitchFamily="34" charset="-128"/>
              </a:rPr>
              <a:t>Scan inner loop forward and backward alternately, to make use of the blocks remaining in buffer (with LRU replacement)</a:t>
            </a:r>
          </a:p>
          <a:p>
            <a:pPr lvl="1">
              <a:lnSpc>
                <a:spcPct val="90000"/>
              </a:lnSpc>
            </a:pPr>
            <a:r>
              <a:rPr lang="en-US" altLang="en-US" dirty="0">
                <a:ea typeface="MS PGothic" panose="020B0600070205080204" pitchFamily="34" charset="-128"/>
              </a:rPr>
              <a:t>Use index on inner relation if available (next slide)</a:t>
            </a:r>
          </a:p>
        </p:txBody>
      </p:sp>
    </p:spTree>
  </p:cSld>
  <p:clrMapOvr>
    <a:masterClrMapping/>
  </p:clrMapOvr>
  <p:transition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5874" name="Rectangle 2">
            <a:extLst>
              <a:ext uri="{FF2B5EF4-FFF2-40B4-BE49-F238E27FC236}">
                <a16:creationId xmlns:a16="http://schemas.microsoft.com/office/drawing/2014/main" id="{AC6F6974-A8C7-4393-82EB-2846C81D085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>
                <a:effectLst>
                  <a:outerShdw blurRad="38100" dist="38100" dir="2700000" algn="tl">
                    <a:srgbClr val="C0C0C0"/>
                  </a:outerShdw>
                </a:effectLst>
                <a:ea typeface="MS PGothic" panose="020B0600070205080204" pitchFamily="34" charset="-128"/>
              </a:rPr>
              <a:t>Indexed Nested-Loop Join</a:t>
            </a:r>
          </a:p>
        </p:txBody>
      </p:sp>
      <p:sp>
        <p:nvSpPr>
          <p:cNvPr id="60419" name="Rectangle 3">
            <a:extLst>
              <a:ext uri="{FF2B5EF4-FFF2-40B4-BE49-F238E27FC236}">
                <a16:creationId xmlns:a16="http://schemas.microsoft.com/office/drawing/2014/main" id="{4D40F014-D3E9-4914-80EE-CCDD23D0099A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843379" y="1146887"/>
            <a:ext cx="7217779" cy="4504219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dirty="0">
                <a:ea typeface="MS PGothic" panose="020B0600070205080204" pitchFamily="34" charset="-128"/>
              </a:rPr>
              <a:t>Index lookups can replace file scans if</a:t>
            </a:r>
          </a:p>
          <a:p>
            <a:pPr lvl="1">
              <a:lnSpc>
                <a:spcPct val="90000"/>
              </a:lnSpc>
            </a:pPr>
            <a:r>
              <a:rPr lang="en-US" altLang="en-US" dirty="0">
                <a:ea typeface="MS PGothic" panose="020B0600070205080204" pitchFamily="34" charset="-128"/>
              </a:rPr>
              <a:t>join is an </a:t>
            </a:r>
            <a:r>
              <a:rPr lang="en-US" altLang="en-US" dirty="0" err="1">
                <a:ea typeface="MS PGothic" panose="020B0600070205080204" pitchFamily="34" charset="-128"/>
              </a:rPr>
              <a:t>equi</a:t>
            </a:r>
            <a:r>
              <a:rPr lang="en-US" altLang="en-US" dirty="0">
                <a:ea typeface="MS PGothic" panose="020B0600070205080204" pitchFamily="34" charset="-128"/>
              </a:rPr>
              <a:t>-join or natural join and</a:t>
            </a:r>
          </a:p>
          <a:p>
            <a:pPr lvl="1">
              <a:lnSpc>
                <a:spcPct val="90000"/>
              </a:lnSpc>
            </a:pPr>
            <a:r>
              <a:rPr lang="en-US" altLang="en-US" dirty="0">
                <a:ea typeface="MS PGothic" panose="020B0600070205080204" pitchFamily="34" charset="-128"/>
              </a:rPr>
              <a:t>an index is available on the inner relation</a:t>
            </a:r>
            <a:r>
              <a:rPr lang="ja-JP" altLang="en-US" dirty="0">
                <a:ea typeface="MS PGothic" panose="020B0600070205080204" pitchFamily="34" charset="-128"/>
              </a:rPr>
              <a:t>’</a:t>
            </a:r>
            <a:r>
              <a:rPr lang="en-US" altLang="ja-JP" dirty="0">
                <a:ea typeface="MS PGothic" panose="020B0600070205080204" pitchFamily="34" charset="-128"/>
              </a:rPr>
              <a:t>s join attribute</a:t>
            </a:r>
          </a:p>
          <a:p>
            <a:pPr lvl="2">
              <a:lnSpc>
                <a:spcPct val="90000"/>
              </a:lnSpc>
            </a:pPr>
            <a:r>
              <a:rPr lang="en-US" altLang="en-US" dirty="0">
                <a:ea typeface="MS PGothic" panose="020B0600070205080204" pitchFamily="34" charset="-128"/>
              </a:rPr>
              <a:t>Can construct an index just to compute a join.</a:t>
            </a:r>
          </a:p>
          <a:p>
            <a:pPr>
              <a:lnSpc>
                <a:spcPct val="90000"/>
              </a:lnSpc>
            </a:pPr>
            <a:r>
              <a:rPr lang="en-US" altLang="en-US" dirty="0">
                <a:ea typeface="MS PGothic" panose="020B0600070205080204" pitchFamily="34" charset="-128"/>
              </a:rPr>
              <a:t>For each tuple </a:t>
            </a:r>
            <a:r>
              <a:rPr lang="en-US" altLang="en-US" i="1" dirty="0" err="1">
                <a:ea typeface="MS PGothic" panose="020B0600070205080204" pitchFamily="34" charset="-128"/>
              </a:rPr>
              <a:t>t</a:t>
            </a:r>
            <a:r>
              <a:rPr lang="en-US" altLang="en-US" i="1" baseline="-25000" dirty="0" err="1">
                <a:ea typeface="MS PGothic" panose="020B0600070205080204" pitchFamily="34" charset="-128"/>
              </a:rPr>
              <a:t>r</a:t>
            </a:r>
            <a:r>
              <a:rPr lang="en-US" altLang="en-US" i="1" dirty="0">
                <a:ea typeface="MS PGothic" panose="020B0600070205080204" pitchFamily="34" charset="-128"/>
              </a:rPr>
              <a:t> </a:t>
            </a:r>
            <a:r>
              <a:rPr lang="en-US" altLang="en-US" dirty="0">
                <a:ea typeface="MS PGothic" panose="020B0600070205080204" pitchFamily="34" charset="-128"/>
              </a:rPr>
              <a:t>in the outer relation </a:t>
            </a:r>
            <a:r>
              <a:rPr lang="en-US" altLang="en-US" i="1" dirty="0">
                <a:ea typeface="MS PGothic" panose="020B0600070205080204" pitchFamily="34" charset="-128"/>
              </a:rPr>
              <a:t>r,</a:t>
            </a:r>
            <a:r>
              <a:rPr lang="en-US" altLang="en-US" dirty="0">
                <a:ea typeface="MS PGothic" panose="020B0600070205080204" pitchFamily="34" charset="-128"/>
              </a:rPr>
              <a:t> use the index to look up tuples in </a:t>
            </a:r>
            <a:r>
              <a:rPr lang="en-US" altLang="en-US" i="1" dirty="0">
                <a:ea typeface="MS PGothic" panose="020B0600070205080204" pitchFamily="34" charset="-128"/>
              </a:rPr>
              <a:t>s</a:t>
            </a:r>
            <a:r>
              <a:rPr lang="en-US" altLang="en-US" dirty="0">
                <a:ea typeface="MS PGothic" panose="020B0600070205080204" pitchFamily="34" charset="-128"/>
              </a:rPr>
              <a:t> that satisfy the join condition with tuple </a:t>
            </a:r>
            <a:r>
              <a:rPr lang="en-US" altLang="en-US" i="1" dirty="0">
                <a:ea typeface="MS PGothic" panose="020B0600070205080204" pitchFamily="34" charset="-128"/>
              </a:rPr>
              <a:t>t</a:t>
            </a:r>
            <a:r>
              <a:rPr lang="en-US" altLang="en-US" i="1" baseline="-25000" dirty="0">
                <a:ea typeface="MS PGothic" panose="020B0600070205080204" pitchFamily="34" charset="-128"/>
              </a:rPr>
              <a:t>r</a:t>
            </a:r>
            <a:r>
              <a:rPr lang="en-US" altLang="en-US" i="1" dirty="0">
                <a:ea typeface="MS PGothic" panose="020B0600070205080204" pitchFamily="34" charset="-128"/>
              </a:rPr>
              <a:t>.</a:t>
            </a:r>
          </a:p>
          <a:p>
            <a:pPr>
              <a:lnSpc>
                <a:spcPct val="90000"/>
              </a:lnSpc>
            </a:pPr>
            <a:r>
              <a:rPr lang="en-US" altLang="en-US" dirty="0">
                <a:ea typeface="MS PGothic" panose="020B0600070205080204" pitchFamily="34" charset="-128"/>
              </a:rPr>
              <a:t>Worst case:  buffer has space for only one page of </a:t>
            </a:r>
            <a:r>
              <a:rPr lang="en-US" altLang="en-US" i="1" dirty="0">
                <a:ea typeface="MS PGothic" panose="020B0600070205080204" pitchFamily="34" charset="-128"/>
              </a:rPr>
              <a:t>r</a:t>
            </a:r>
            <a:r>
              <a:rPr lang="en-US" altLang="en-US" dirty="0">
                <a:ea typeface="MS PGothic" panose="020B0600070205080204" pitchFamily="34" charset="-128"/>
              </a:rPr>
              <a:t>, and, for each tuple in </a:t>
            </a:r>
            <a:r>
              <a:rPr lang="en-US" altLang="en-US" i="1" dirty="0">
                <a:ea typeface="MS PGothic" panose="020B0600070205080204" pitchFamily="34" charset="-128"/>
              </a:rPr>
              <a:t>r</a:t>
            </a:r>
            <a:r>
              <a:rPr lang="en-US" altLang="en-US" dirty="0">
                <a:ea typeface="MS PGothic" panose="020B0600070205080204" pitchFamily="34" charset="-128"/>
              </a:rPr>
              <a:t>, we perform an index lookup on </a:t>
            </a:r>
            <a:r>
              <a:rPr lang="en-US" altLang="en-US" i="1" dirty="0">
                <a:ea typeface="MS PGothic" panose="020B0600070205080204" pitchFamily="34" charset="-128"/>
              </a:rPr>
              <a:t>s.</a:t>
            </a:r>
            <a:endParaRPr lang="en-US" altLang="en-US" dirty="0">
              <a:ea typeface="MS PGothic" panose="020B0600070205080204" pitchFamily="34" charset="-128"/>
            </a:endParaRPr>
          </a:p>
          <a:p>
            <a:pPr>
              <a:lnSpc>
                <a:spcPct val="90000"/>
              </a:lnSpc>
            </a:pPr>
            <a:r>
              <a:rPr lang="en-US" altLang="en-US" dirty="0">
                <a:ea typeface="MS PGothic" panose="020B0600070205080204" pitchFamily="34" charset="-128"/>
              </a:rPr>
              <a:t>Cost of the join:  </a:t>
            </a:r>
            <a:r>
              <a:rPr lang="en-US" altLang="en-US" i="1" dirty="0" err="1">
                <a:ea typeface="MS PGothic" panose="020B0600070205080204" pitchFamily="34" charset="-128"/>
              </a:rPr>
              <a:t>b</a:t>
            </a:r>
            <a:r>
              <a:rPr lang="en-US" altLang="en-US" i="1" baseline="-25000" dirty="0" err="1">
                <a:ea typeface="MS PGothic" panose="020B0600070205080204" pitchFamily="34" charset="-128"/>
              </a:rPr>
              <a:t>r</a:t>
            </a:r>
            <a:r>
              <a:rPr lang="en-US" altLang="en-US" i="1" dirty="0">
                <a:ea typeface="MS PGothic" panose="020B0600070205080204" pitchFamily="34" charset="-128"/>
              </a:rPr>
              <a:t> </a:t>
            </a:r>
            <a:r>
              <a:rPr lang="en-US" altLang="en-US" dirty="0">
                <a:ea typeface="MS PGothic" panose="020B0600070205080204" pitchFamily="34" charset="-128"/>
              </a:rPr>
              <a:t>(</a:t>
            </a:r>
            <a:r>
              <a:rPr lang="en-US" altLang="en-US" i="1" dirty="0" err="1">
                <a:ea typeface="MS PGothic" panose="020B0600070205080204" pitchFamily="34" charset="-128"/>
              </a:rPr>
              <a:t>t</a:t>
            </a:r>
            <a:r>
              <a:rPr lang="en-US" altLang="en-US" i="1" baseline="-25000" dirty="0" err="1">
                <a:ea typeface="MS PGothic" panose="020B0600070205080204" pitchFamily="34" charset="-128"/>
              </a:rPr>
              <a:t>T</a:t>
            </a:r>
            <a:r>
              <a:rPr lang="en-US" altLang="en-US" i="1" baseline="-25000" dirty="0">
                <a:ea typeface="MS PGothic" panose="020B0600070205080204" pitchFamily="34" charset="-128"/>
              </a:rPr>
              <a:t> </a:t>
            </a:r>
            <a:r>
              <a:rPr lang="en-US" altLang="en-US" i="1" dirty="0">
                <a:ea typeface="MS PGothic" panose="020B0600070205080204" pitchFamily="34" charset="-128"/>
              </a:rPr>
              <a:t>+ </a:t>
            </a:r>
            <a:r>
              <a:rPr lang="en-US" altLang="en-US" i="1" dirty="0" err="1">
                <a:ea typeface="MS PGothic" panose="020B0600070205080204" pitchFamily="34" charset="-128"/>
              </a:rPr>
              <a:t>t</a:t>
            </a:r>
            <a:r>
              <a:rPr lang="en-US" altLang="en-US" i="1" baseline="-25000" dirty="0" err="1">
                <a:ea typeface="MS PGothic" panose="020B0600070205080204" pitchFamily="34" charset="-128"/>
              </a:rPr>
              <a:t>S</a:t>
            </a:r>
            <a:r>
              <a:rPr lang="en-US" altLang="en-US" dirty="0">
                <a:ea typeface="MS PGothic" panose="020B0600070205080204" pitchFamily="34" charset="-128"/>
              </a:rPr>
              <a:t>) + </a:t>
            </a:r>
            <a:r>
              <a:rPr lang="en-US" altLang="en-US" i="1" dirty="0" err="1">
                <a:ea typeface="MS PGothic" panose="020B0600070205080204" pitchFamily="34" charset="-128"/>
              </a:rPr>
              <a:t>n</a:t>
            </a:r>
            <a:r>
              <a:rPr lang="en-US" altLang="en-US" i="1" baseline="-25000" dirty="0" err="1">
                <a:ea typeface="MS PGothic" panose="020B0600070205080204" pitchFamily="34" charset="-128"/>
              </a:rPr>
              <a:t>r</a:t>
            </a:r>
            <a:r>
              <a:rPr lang="en-US" altLang="en-US" i="1" dirty="0">
                <a:ea typeface="MS PGothic" panose="020B0600070205080204" pitchFamily="34" charset="-128"/>
              </a:rPr>
              <a:t> </a:t>
            </a:r>
            <a:r>
              <a:rPr lang="en-US" altLang="en-US" dirty="0">
                <a:ea typeface="MS PGothic" panose="020B0600070205080204" pitchFamily="34" charset="-128"/>
                <a:sym typeface="Symbol" panose="05050102010706020507" pitchFamily="18" charset="2"/>
              </a:rPr>
              <a:t> </a:t>
            </a:r>
            <a:r>
              <a:rPr lang="en-US" altLang="en-US" i="1" dirty="0">
                <a:ea typeface="MS PGothic" panose="020B0600070205080204" pitchFamily="34" charset="-128"/>
                <a:sym typeface="Symbol" panose="05050102010706020507" pitchFamily="18" charset="2"/>
              </a:rPr>
              <a:t>c</a:t>
            </a:r>
            <a:endParaRPr lang="en-US" altLang="en-US" dirty="0">
              <a:ea typeface="MS PGothic" panose="020B0600070205080204" pitchFamily="34" charset="-128"/>
              <a:sym typeface="Symbol" panose="05050102010706020507" pitchFamily="18" charset="2"/>
            </a:endParaRPr>
          </a:p>
          <a:p>
            <a:pPr lvl="1">
              <a:lnSpc>
                <a:spcPct val="90000"/>
              </a:lnSpc>
            </a:pPr>
            <a:r>
              <a:rPr lang="en-US" altLang="en-US" dirty="0">
                <a:ea typeface="MS PGothic" panose="020B0600070205080204" pitchFamily="34" charset="-128"/>
                <a:sym typeface="Symbol" panose="05050102010706020507" pitchFamily="18" charset="2"/>
              </a:rPr>
              <a:t>Where </a:t>
            </a:r>
            <a:r>
              <a:rPr lang="en-US" altLang="en-US" i="1" dirty="0">
                <a:ea typeface="MS PGothic" panose="020B0600070205080204" pitchFamily="34" charset="-128"/>
                <a:sym typeface="Symbol" panose="05050102010706020507" pitchFamily="18" charset="2"/>
              </a:rPr>
              <a:t>c</a:t>
            </a:r>
            <a:r>
              <a:rPr lang="en-US" altLang="en-US" dirty="0">
                <a:ea typeface="MS PGothic" panose="020B0600070205080204" pitchFamily="34" charset="-128"/>
                <a:sym typeface="Symbol" panose="05050102010706020507" pitchFamily="18" charset="2"/>
              </a:rPr>
              <a:t> is the cost of traversing index and fetching all matching </a:t>
            </a:r>
            <a:r>
              <a:rPr lang="en-US" altLang="en-US" i="1" dirty="0">
                <a:ea typeface="MS PGothic" panose="020B0600070205080204" pitchFamily="34" charset="-128"/>
                <a:sym typeface="Symbol" panose="05050102010706020507" pitchFamily="18" charset="2"/>
              </a:rPr>
              <a:t>s</a:t>
            </a:r>
            <a:r>
              <a:rPr lang="en-US" altLang="en-US" dirty="0">
                <a:ea typeface="MS PGothic" panose="020B0600070205080204" pitchFamily="34" charset="-128"/>
                <a:sym typeface="Symbol" panose="05050102010706020507" pitchFamily="18" charset="2"/>
              </a:rPr>
              <a:t> tuples for one tuple or </a:t>
            </a:r>
            <a:r>
              <a:rPr lang="en-US" altLang="en-US" i="1" dirty="0">
                <a:ea typeface="MS PGothic" panose="020B0600070205080204" pitchFamily="34" charset="-128"/>
                <a:sym typeface="Symbol" panose="05050102010706020507" pitchFamily="18" charset="2"/>
              </a:rPr>
              <a:t>r</a:t>
            </a:r>
            <a:endParaRPr lang="en-US" altLang="en-US" dirty="0">
              <a:ea typeface="MS PGothic" panose="020B0600070205080204" pitchFamily="34" charset="-128"/>
              <a:sym typeface="Symbol" panose="05050102010706020507" pitchFamily="18" charset="2"/>
            </a:endParaRPr>
          </a:p>
          <a:p>
            <a:pPr lvl="1">
              <a:lnSpc>
                <a:spcPct val="90000"/>
              </a:lnSpc>
            </a:pPr>
            <a:r>
              <a:rPr lang="en-US" altLang="en-US" i="1" dirty="0">
                <a:ea typeface="MS PGothic" panose="020B0600070205080204" pitchFamily="34" charset="-128"/>
                <a:sym typeface="Symbol" panose="05050102010706020507" pitchFamily="18" charset="2"/>
              </a:rPr>
              <a:t>c</a:t>
            </a:r>
            <a:r>
              <a:rPr lang="en-US" altLang="en-US" dirty="0">
                <a:ea typeface="MS PGothic" panose="020B0600070205080204" pitchFamily="34" charset="-128"/>
                <a:sym typeface="Symbol" panose="05050102010706020507" pitchFamily="18" charset="2"/>
              </a:rPr>
              <a:t> can be estimated as cost of a single selection on </a:t>
            </a:r>
            <a:r>
              <a:rPr lang="en-US" altLang="en-US" i="1" dirty="0">
                <a:ea typeface="MS PGothic" panose="020B0600070205080204" pitchFamily="34" charset="-128"/>
                <a:sym typeface="Symbol" panose="05050102010706020507" pitchFamily="18" charset="2"/>
              </a:rPr>
              <a:t>s</a:t>
            </a:r>
            <a:r>
              <a:rPr lang="en-US" altLang="en-US" dirty="0">
                <a:ea typeface="MS PGothic" panose="020B0600070205080204" pitchFamily="34" charset="-128"/>
                <a:sym typeface="Symbol" panose="05050102010706020507" pitchFamily="18" charset="2"/>
              </a:rPr>
              <a:t> using the join condition.</a:t>
            </a:r>
          </a:p>
          <a:p>
            <a:pPr>
              <a:lnSpc>
                <a:spcPct val="90000"/>
              </a:lnSpc>
            </a:pPr>
            <a:r>
              <a:rPr lang="en-US" altLang="en-US" dirty="0">
                <a:ea typeface="MS PGothic" panose="020B0600070205080204" pitchFamily="34" charset="-128"/>
                <a:sym typeface="Symbol" panose="05050102010706020507" pitchFamily="18" charset="2"/>
              </a:rPr>
              <a:t>If indices are available on join attributes of both </a:t>
            </a:r>
            <a:r>
              <a:rPr lang="en-US" altLang="en-US" i="1" dirty="0">
                <a:ea typeface="MS PGothic" panose="020B0600070205080204" pitchFamily="34" charset="-128"/>
                <a:sym typeface="Symbol" panose="05050102010706020507" pitchFamily="18" charset="2"/>
              </a:rPr>
              <a:t>r </a:t>
            </a:r>
            <a:r>
              <a:rPr lang="en-US" altLang="en-US" dirty="0">
                <a:ea typeface="MS PGothic" panose="020B0600070205080204" pitchFamily="34" charset="-128"/>
                <a:sym typeface="Symbol" panose="05050102010706020507" pitchFamily="18" charset="2"/>
              </a:rPr>
              <a:t>and </a:t>
            </a:r>
            <a:r>
              <a:rPr lang="en-US" altLang="en-US" i="1" dirty="0">
                <a:ea typeface="MS PGothic" panose="020B0600070205080204" pitchFamily="34" charset="-128"/>
                <a:sym typeface="Symbol" panose="05050102010706020507" pitchFamily="18" charset="2"/>
              </a:rPr>
              <a:t>s,</a:t>
            </a:r>
            <a:br>
              <a:rPr lang="en-US" altLang="en-US" i="1" dirty="0">
                <a:ea typeface="MS PGothic" panose="020B0600070205080204" pitchFamily="34" charset="-128"/>
                <a:sym typeface="Symbol" panose="05050102010706020507" pitchFamily="18" charset="2"/>
              </a:rPr>
            </a:br>
            <a:r>
              <a:rPr lang="en-US" altLang="en-US" dirty="0">
                <a:ea typeface="MS PGothic" panose="020B0600070205080204" pitchFamily="34" charset="-128"/>
                <a:sym typeface="Symbol" panose="05050102010706020507" pitchFamily="18" charset="2"/>
              </a:rPr>
              <a:t>use the relation with fewer tuples as the outer relation.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5154" name="Rectangle 2">
            <a:extLst>
              <a:ext uri="{FF2B5EF4-FFF2-40B4-BE49-F238E27FC236}">
                <a16:creationId xmlns:a16="http://schemas.microsoft.com/office/drawing/2014/main" id="{C4F7EECF-E672-4EC7-A229-C16B8BBFB5E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>
                <a:effectLst>
                  <a:outerShdw blurRad="38100" dist="38100" dir="2700000" algn="tl">
                    <a:srgbClr val="C0C0C0"/>
                  </a:outerShdw>
                </a:effectLst>
                <a:ea typeface="MS PGothic" panose="020B0600070205080204" pitchFamily="34" charset="-128"/>
              </a:rPr>
              <a:t>Basic Steps in Query Processing</a:t>
            </a:r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2D2522C3-D90D-4FC0-8084-00D0088674AB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834501" y="1093788"/>
            <a:ext cx="6925870" cy="1228307"/>
          </a:xfrm>
        </p:spPr>
        <p:txBody>
          <a:bodyPr/>
          <a:lstStyle/>
          <a:p>
            <a:pPr>
              <a:buFont typeface="Monotype Sorts" pitchFamily="-65" charset="2"/>
              <a:buNone/>
            </a:pPr>
            <a:r>
              <a:rPr lang="en-US" altLang="en-US" dirty="0">
                <a:ea typeface="MS PGothic" panose="020B0600070205080204" pitchFamily="34" charset="-128"/>
              </a:rPr>
              <a:t>1.	Parsing and translation</a:t>
            </a:r>
          </a:p>
          <a:p>
            <a:pPr>
              <a:buFont typeface="Monotype Sorts" pitchFamily="-65" charset="2"/>
              <a:buNone/>
            </a:pPr>
            <a:r>
              <a:rPr lang="en-US" altLang="en-US" dirty="0">
                <a:ea typeface="MS PGothic" panose="020B0600070205080204" pitchFamily="34" charset="-128"/>
              </a:rPr>
              <a:t>2.	Optimization</a:t>
            </a:r>
          </a:p>
          <a:p>
            <a:pPr>
              <a:buFont typeface="Monotype Sorts" pitchFamily="-65" charset="2"/>
              <a:buNone/>
            </a:pPr>
            <a:r>
              <a:rPr lang="en-US" altLang="en-US" dirty="0">
                <a:ea typeface="MS PGothic" panose="020B0600070205080204" pitchFamily="34" charset="-128"/>
              </a:rPr>
              <a:t>3.	Evaluation</a:t>
            </a:r>
          </a:p>
        </p:txBody>
      </p:sp>
      <p:pic>
        <p:nvPicPr>
          <p:cNvPr id="9220" name="Picture 11">
            <a:extLst>
              <a:ext uri="{FF2B5EF4-FFF2-40B4-BE49-F238E27FC236}">
                <a16:creationId xmlns:a16="http://schemas.microsoft.com/office/drawing/2014/main" id="{CDACD50C-619F-4E1E-97A1-AEC99C2D459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390" y="2299271"/>
            <a:ext cx="5855786" cy="35165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advTm="1520"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2322" name="Rectangle 2">
            <a:extLst>
              <a:ext uri="{FF2B5EF4-FFF2-40B4-BE49-F238E27FC236}">
                <a16:creationId xmlns:a16="http://schemas.microsoft.com/office/drawing/2014/main" id="{E260B1DB-F028-424C-8475-29B2DDDA213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>
                <a:effectLst>
                  <a:outerShdw blurRad="38100" dist="38100" dir="2700000" algn="tl">
                    <a:srgbClr val="C0C0C0"/>
                  </a:outerShdw>
                </a:effectLst>
                <a:ea typeface="MS PGothic" panose="020B0600070205080204" pitchFamily="34" charset="-128"/>
              </a:rPr>
              <a:t>Example of Nested-Loop Join Costs</a:t>
            </a:r>
          </a:p>
        </p:txBody>
      </p:sp>
      <p:sp>
        <p:nvSpPr>
          <p:cNvPr id="62467" name="Rectangle 3">
            <a:extLst>
              <a:ext uri="{FF2B5EF4-FFF2-40B4-BE49-F238E27FC236}">
                <a16:creationId xmlns:a16="http://schemas.microsoft.com/office/drawing/2014/main" id="{DCE07011-A9E6-40D9-A07C-CCA35253E4F0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843378" y="1118587"/>
            <a:ext cx="7609099" cy="4647110"/>
          </a:xfrm>
        </p:spPr>
        <p:txBody>
          <a:bodyPr/>
          <a:lstStyle/>
          <a:p>
            <a:r>
              <a:rPr lang="en-US" altLang="en-US" dirty="0">
                <a:ea typeface="MS PGothic" panose="020B0600070205080204" pitchFamily="34" charset="-128"/>
              </a:rPr>
              <a:t>Compute </a:t>
            </a:r>
            <a:r>
              <a:rPr lang="en-US" altLang="en-US" i="1" dirty="0">
                <a:ea typeface="MS PGothic" panose="020B0600070205080204" pitchFamily="34" charset="-128"/>
              </a:rPr>
              <a:t>student </a:t>
            </a:r>
            <a:r>
              <a:rPr lang="en-IN" altLang="en-US" dirty="0">
                <a:ea typeface="MS PGothic" panose="020B0600070205080204" pitchFamily="34" charset="-128"/>
              </a:rPr>
              <a:t>⨝</a:t>
            </a:r>
            <a:r>
              <a:rPr lang="en-US" altLang="en-US" i="1" dirty="0">
                <a:ea typeface="MS PGothic" panose="020B0600070205080204" pitchFamily="34" charset="-128"/>
              </a:rPr>
              <a:t> takes, </a:t>
            </a:r>
            <a:r>
              <a:rPr lang="en-US" altLang="en-US" dirty="0">
                <a:ea typeface="MS PGothic" panose="020B0600070205080204" pitchFamily="34" charset="-128"/>
              </a:rPr>
              <a:t>with </a:t>
            </a:r>
            <a:r>
              <a:rPr lang="en-US" altLang="en-US" i="1" dirty="0">
                <a:ea typeface="MS PGothic" panose="020B0600070205080204" pitchFamily="34" charset="-128"/>
              </a:rPr>
              <a:t>student</a:t>
            </a:r>
            <a:r>
              <a:rPr lang="en-US" altLang="en-US" dirty="0">
                <a:ea typeface="MS PGothic" panose="020B0600070205080204" pitchFamily="34" charset="-128"/>
              </a:rPr>
              <a:t> as the outer relation.</a:t>
            </a:r>
          </a:p>
          <a:p>
            <a:r>
              <a:rPr lang="en-US" altLang="en-US" dirty="0">
                <a:ea typeface="MS PGothic" panose="020B0600070205080204" pitchFamily="34" charset="-128"/>
              </a:rPr>
              <a:t>Let </a:t>
            </a:r>
            <a:r>
              <a:rPr lang="en-US" altLang="en-US" i="1" dirty="0">
                <a:ea typeface="MS PGothic" panose="020B0600070205080204" pitchFamily="34" charset="-128"/>
              </a:rPr>
              <a:t>takes</a:t>
            </a:r>
            <a:r>
              <a:rPr lang="en-US" altLang="en-US" dirty="0">
                <a:ea typeface="MS PGothic" panose="020B0600070205080204" pitchFamily="34" charset="-128"/>
              </a:rPr>
              <a:t> have a primary B</a:t>
            </a:r>
            <a:r>
              <a:rPr lang="en-US" altLang="en-US" baseline="30000" dirty="0">
                <a:ea typeface="MS PGothic" panose="020B0600070205080204" pitchFamily="34" charset="-128"/>
              </a:rPr>
              <a:t>+</a:t>
            </a:r>
            <a:r>
              <a:rPr lang="en-US" altLang="en-US" dirty="0">
                <a:ea typeface="MS PGothic" panose="020B0600070205080204" pitchFamily="34" charset="-128"/>
              </a:rPr>
              <a:t>-tree index on the attribute </a:t>
            </a:r>
            <a:r>
              <a:rPr lang="en-US" altLang="en-US" i="1" dirty="0">
                <a:ea typeface="MS PGothic" panose="020B0600070205080204" pitchFamily="34" charset="-128"/>
              </a:rPr>
              <a:t>ID, </a:t>
            </a:r>
            <a:r>
              <a:rPr lang="en-US" altLang="en-US" dirty="0">
                <a:ea typeface="MS PGothic" panose="020B0600070205080204" pitchFamily="34" charset="-128"/>
              </a:rPr>
              <a:t>which contains 20 entries in each index node.</a:t>
            </a:r>
          </a:p>
          <a:p>
            <a:r>
              <a:rPr lang="en-US" altLang="en-US" dirty="0">
                <a:ea typeface="MS PGothic" panose="020B0600070205080204" pitchFamily="34" charset="-128"/>
              </a:rPr>
              <a:t>Since</a:t>
            </a:r>
            <a:r>
              <a:rPr lang="en-US" altLang="en-US" i="1" dirty="0">
                <a:ea typeface="MS PGothic" panose="020B0600070205080204" pitchFamily="34" charset="-128"/>
              </a:rPr>
              <a:t> takes </a:t>
            </a:r>
            <a:r>
              <a:rPr lang="en-US" altLang="en-US" dirty="0">
                <a:ea typeface="MS PGothic" panose="020B0600070205080204" pitchFamily="34" charset="-128"/>
              </a:rPr>
              <a:t>has 10,000 tuples, the height of the tree is 4, and one more access is needed to find the actual data</a:t>
            </a:r>
          </a:p>
          <a:p>
            <a:r>
              <a:rPr lang="en-US" altLang="en-US" i="1" dirty="0">
                <a:ea typeface="MS PGothic" panose="020B0600070205080204" pitchFamily="34" charset="-128"/>
              </a:rPr>
              <a:t>student</a:t>
            </a:r>
            <a:r>
              <a:rPr lang="en-US" altLang="en-US" dirty="0">
                <a:ea typeface="MS PGothic" panose="020B0600070205080204" pitchFamily="34" charset="-128"/>
              </a:rPr>
              <a:t> has 5000 tuples</a:t>
            </a:r>
          </a:p>
          <a:p>
            <a:r>
              <a:rPr lang="en-US" altLang="en-US" dirty="0">
                <a:ea typeface="MS PGothic" panose="020B0600070205080204" pitchFamily="34" charset="-128"/>
                <a:sym typeface="Greek Symbols" pitchFamily="18" charset="2"/>
              </a:rPr>
              <a:t>Cost of block nested loops join</a:t>
            </a:r>
          </a:p>
          <a:p>
            <a:pPr lvl="1"/>
            <a:r>
              <a:rPr lang="en-US" altLang="en-US" dirty="0">
                <a:ea typeface="MS PGothic" panose="020B0600070205080204" pitchFamily="34" charset="-128"/>
                <a:sym typeface="Greek Symbols" pitchFamily="18" charset="2"/>
              </a:rPr>
              <a:t>400*100 + 100 =  40,100 block transfers + 2 * 100 = 200 seeks</a:t>
            </a:r>
          </a:p>
          <a:p>
            <a:pPr lvl="2"/>
            <a:r>
              <a:rPr lang="en-US" altLang="en-US" dirty="0">
                <a:ea typeface="MS PGothic" panose="020B0600070205080204" pitchFamily="34" charset="-128"/>
                <a:sym typeface="Greek Symbols" pitchFamily="18" charset="2"/>
              </a:rPr>
              <a:t> assuming worst case memory </a:t>
            </a:r>
          </a:p>
          <a:p>
            <a:pPr lvl="2"/>
            <a:r>
              <a:rPr lang="en-US" altLang="en-US" dirty="0">
                <a:ea typeface="MS PGothic" panose="020B0600070205080204" pitchFamily="34" charset="-128"/>
                <a:sym typeface="Greek Symbols" pitchFamily="18" charset="2"/>
              </a:rPr>
              <a:t>may be significantly less with more memory</a:t>
            </a:r>
          </a:p>
          <a:p>
            <a:r>
              <a:rPr lang="en-US" altLang="en-US" dirty="0">
                <a:ea typeface="MS PGothic" panose="020B0600070205080204" pitchFamily="34" charset="-128"/>
                <a:sym typeface="Greek Symbols" pitchFamily="18" charset="2"/>
              </a:rPr>
              <a:t> </a:t>
            </a:r>
            <a:r>
              <a:rPr lang="en-US" altLang="en-US" dirty="0">
                <a:ea typeface="MS PGothic" panose="020B0600070205080204" pitchFamily="34" charset="-128"/>
              </a:rPr>
              <a:t>Cost of indexed nested loops join</a:t>
            </a:r>
          </a:p>
          <a:p>
            <a:pPr lvl="1">
              <a:lnSpc>
                <a:spcPct val="120000"/>
              </a:lnSpc>
            </a:pPr>
            <a:r>
              <a:rPr lang="en-US" altLang="en-US" dirty="0">
                <a:ea typeface="MS PGothic" panose="020B0600070205080204" pitchFamily="34" charset="-128"/>
                <a:sym typeface="Greek Symbols" pitchFamily="18" charset="2"/>
              </a:rPr>
              <a:t>100 + 5000 * 5 = 25,100  block transfers and seeks.</a:t>
            </a:r>
          </a:p>
          <a:p>
            <a:pPr lvl="1">
              <a:lnSpc>
                <a:spcPct val="120000"/>
              </a:lnSpc>
            </a:pPr>
            <a:r>
              <a:rPr lang="en-US" altLang="en-US" dirty="0">
                <a:ea typeface="MS PGothic" panose="020B0600070205080204" pitchFamily="34" charset="-128"/>
                <a:sym typeface="Greek Symbols" pitchFamily="18" charset="2"/>
              </a:rPr>
              <a:t>CPU cost likely to be less than that for block nested loops join </a:t>
            </a:r>
          </a:p>
        </p:txBody>
      </p:sp>
    </p:spTree>
  </p:cSld>
  <p:clrMapOvr>
    <a:masterClrMapping/>
  </p:clrMapOvr>
  <p:transition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6898" name="Rectangle 2">
            <a:extLst>
              <a:ext uri="{FF2B5EF4-FFF2-40B4-BE49-F238E27FC236}">
                <a16:creationId xmlns:a16="http://schemas.microsoft.com/office/drawing/2014/main" id="{0543EE86-49A1-4B2E-A768-5258983E98F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>
                <a:effectLst>
                  <a:outerShdw blurRad="38100" dist="38100" dir="2700000" algn="tl">
                    <a:srgbClr val="C0C0C0"/>
                  </a:outerShdw>
                </a:effectLst>
                <a:ea typeface="MS PGothic" panose="020B0600070205080204" pitchFamily="34" charset="-128"/>
              </a:rPr>
              <a:t>Merge-Join</a:t>
            </a:r>
          </a:p>
        </p:txBody>
      </p:sp>
      <p:sp>
        <p:nvSpPr>
          <p:cNvPr id="64515" name="Rectangle 3">
            <a:extLst>
              <a:ext uri="{FF2B5EF4-FFF2-40B4-BE49-F238E27FC236}">
                <a16:creationId xmlns:a16="http://schemas.microsoft.com/office/drawing/2014/main" id="{A970AC8B-5F83-483D-AF83-922F8CEC986F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905523" y="1260397"/>
            <a:ext cx="7940028" cy="2537305"/>
          </a:xfrm>
        </p:spPr>
        <p:txBody>
          <a:bodyPr/>
          <a:lstStyle/>
          <a:p>
            <a:pPr marL="0" indent="0">
              <a:lnSpc>
                <a:spcPct val="60000"/>
              </a:lnSpc>
              <a:buNone/>
            </a:pPr>
            <a:r>
              <a:rPr lang="en-US" altLang="en-US" dirty="0">
                <a:solidFill>
                  <a:srgbClr val="002060"/>
                </a:solidFill>
                <a:ea typeface="MS PGothic" panose="020B0600070205080204" pitchFamily="34" charset="-128"/>
              </a:rPr>
              <a:t>1.   </a:t>
            </a:r>
            <a:r>
              <a:rPr lang="en-US" altLang="en-US" dirty="0">
                <a:ea typeface="MS PGothic" panose="020B0600070205080204" pitchFamily="34" charset="-128"/>
              </a:rPr>
              <a:t>Sort both relations on their join attribute (if not already sorted on the join </a:t>
            </a:r>
          </a:p>
          <a:p>
            <a:pPr marL="0" indent="0">
              <a:lnSpc>
                <a:spcPct val="60000"/>
              </a:lnSpc>
              <a:buNone/>
            </a:pPr>
            <a:r>
              <a:rPr lang="en-US" altLang="en-US" dirty="0">
                <a:ea typeface="MS PGothic" panose="020B0600070205080204" pitchFamily="34" charset="-128"/>
              </a:rPr>
              <a:t>      attributes).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US" altLang="en-US" dirty="0">
                <a:solidFill>
                  <a:srgbClr val="002060"/>
                </a:solidFill>
                <a:ea typeface="MS PGothic" panose="020B0600070205080204" pitchFamily="34" charset="-128"/>
              </a:rPr>
              <a:t>2.   </a:t>
            </a:r>
            <a:r>
              <a:rPr lang="en-US" altLang="en-US" dirty="0">
                <a:ea typeface="MS PGothic" panose="020B0600070205080204" pitchFamily="34" charset="-128"/>
              </a:rPr>
              <a:t>Merge the sorted relations to join them</a:t>
            </a:r>
          </a:p>
          <a:p>
            <a:pPr marL="457200" lvl="1" indent="0">
              <a:lnSpc>
                <a:spcPct val="90000"/>
              </a:lnSpc>
              <a:buNone/>
            </a:pPr>
            <a:r>
              <a:rPr lang="en-US" altLang="en-US" dirty="0">
                <a:solidFill>
                  <a:srgbClr val="FF9900"/>
                </a:solidFill>
                <a:ea typeface="MS PGothic" panose="020B0600070205080204" pitchFamily="34" charset="-128"/>
              </a:rPr>
              <a:t>1.   </a:t>
            </a:r>
            <a:r>
              <a:rPr lang="en-US" altLang="en-US" dirty="0">
                <a:ea typeface="MS PGothic" panose="020B0600070205080204" pitchFamily="34" charset="-128"/>
              </a:rPr>
              <a:t>Join step is similar to the merge stage of the sort-merge algorithm.  </a:t>
            </a:r>
          </a:p>
          <a:p>
            <a:pPr marL="457200" lvl="1" indent="0">
              <a:lnSpc>
                <a:spcPct val="60000"/>
              </a:lnSpc>
              <a:buNone/>
            </a:pPr>
            <a:r>
              <a:rPr lang="en-US" altLang="en-US" dirty="0">
                <a:solidFill>
                  <a:srgbClr val="FF9900"/>
                </a:solidFill>
                <a:ea typeface="MS PGothic" panose="020B0600070205080204" pitchFamily="34" charset="-128"/>
              </a:rPr>
              <a:t>2.   </a:t>
            </a:r>
            <a:r>
              <a:rPr lang="en-US" altLang="en-US" dirty="0">
                <a:ea typeface="MS PGothic" panose="020B0600070205080204" pitchFamily="34" charset="-128"/>
              </a:rPr>
              <a:t>Main difference is handling of duplicate values in join attribute — </a:t>
            </a:r>
          </a:p>
          <a:p>
            <a:pPr marL="457200" lvl="1" indent="0">
              <a:lnSpc>
                <a:spcPct val="60000"/>
              </a:lnSpc>
              <a:buNone/>
            </a:pPr>
            <a:r>
              <a:rPr lang="en-US" altLang="en-US" dirty="0">
                <a:ea typeface="MS PGothic" panose="020B0600070205080204" pitchFamily="34" charset="-128"/>
              </a:rPr>
              <a:t>      every pair with same value on join attribute must be matched</a:t>
            </a:r>
          </a:p>
          <a:p>
            <a:pPr marL="457200" lvl="1" indent="0">
              <a:lnSpc>
                <a:spcPct val="90000"/>
              </a:lnSpc>
              <a:buNone/>
            </a:pPr>
            <a:r>
              <a:rPr lang="en-US" altLang="en-US" dirty="0">
                <a:solidFill>
                  <a:srgbClr val="FF9900"/>
                </a:solidFill>
                <a:ea typeface="MS PGothic" panose="020B0600070205080204" pitchFamily="34" charset="-128"/>
              </a:rPr>
              <a:t>3.   </a:t>
            </a:r>
            <a:r>
              <a:rPr lang="en-US" altLang="en-US" dirty="0">
                <a:ea typeface="MS PGothic" panose="020B0600070205080204" pitchFamily="34" charset="-128"/>
              </a:rPr>
              <a:t>Detailed algorithm in book</a:t>
            </a:r>
          </a:p>
        </p:txBody>
      </p:sp>
      <p:pic>
        <p:nvPicPr>
          <p:cNvPr id="64516" name="Picture 10">
            <a:extLst>
              <a:ext uri="{FF2B5EF4-FFF2-40B4-BE49-F238E27FC236}">
                <a16:creationId xmlns:a16="http://schemas.microsoft.com/office/drawing/2014/main" id="{EB9A4822-0DB7-4C8A-88DB-460E67E7B71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68840" y="3316431"/>
            <a:ext cx="2183489" cy="2198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495726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22" name="Rectangle 2">
            <a:extLst>
              <a:ext uri="{FF2B5EF4-FFF2-40B4-BE49-F238E27FC236}">
                <a16:creationId xmlns:a16="http://schemas.microsoft.com/office/drawing/2014/main" id="{13E438D7-C598-4EDA-9E3F-8B9987EC8F3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>
                <a:effectLst>
                  <a:outerShdw blurRad="38100" dist="38100" dir="2700000" algn="tl">
                    <a:srgbClr val="C0C0C0"/>
                  </a:outerShdw>
                </a:effectLst>
                <a:ea typeface="MS PGothic" panose="020B0600070205080204" pitchFamily="34" charset="-128"/>
              </a:rPr>
              <a:t>Merge-Join (Cont.)</a:t>
            </a:r>
          </a:p>
        </p:txBody>
      </p:sp>
      <p:sp>
        <p:nvSpPr>
          <p:cNvPr id="66563" name="Rectangle 3">
            <a:extLst>
              <a:ext uri="{FF2B5EF4-FFF2-40B4-BE49-F238E27FC236}">
                <a16:creationId xmlns:a16="http://schemas.microsoft.com/office/drawing/2014/main" id="{B2137334-2ACC-454C-B8E0-4D4836714187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861134" y="1165226"/>
            <a:ext cx="7464719" cy="4297112"/>
          </a:xfrm>
        </p:spPr>
        <p:txBody>
          <a:bodyPr/>
          <a:lstStyle/>
          <a:p>
            <a:r>
              <a:rPr lang="en-US" altLang="en-US" dirty="0">
                <a:ea typeface="MS PGothic" panose="020B0600070205080204" pitchFamily="34" charset="-128"/>
              </a:rPr>
              <a:t>Can be used only for </a:t>
            </a:r>
            <a:r>
              <a:rPr lang="en-US" altLang="en-US" dirty="0" err="1">
                <a:ea typeface="MS PGothic" panose="020B0600070205080204" pitchFamily="34" charset="-128"/>
              </a:rPr>
              <a:t>equi</a:t>
            </a:r>
            <a:r>
              <a:rPr lang="en-US" altLang="en-US" dirty="0">
                <a:ea typeface="MS PGothic" panose="020B0600070205080204" pitchFamily="34" charset="-128"/>
              </a:rPr>
              <a:t>-joins and natural joins</a:t>
            </a:r>
          </a:p>
          <a:p>
            <a:r>
              <a:rPr lang="en-US" altLang="en-US" dirty="0">
                <a:ea typeface="MS PGothic" panose="020B0600070205080204" pitchFamily="34" charset="-128"/>
              </a:rPr>
              <a:t>Each block needs to be read only once (assuming all tuples for any given value of the join attributes fit in memory</a:t>
            </a:r>
          </a:p>
          <a:p>
            <a:r>
              <a:rPr lang="en-US" altLang="en-US" dirty="0">
                <a:ea typeface="MS PGothic" panose="020B0600070205080204" pitchFamily="34" charset="-128"/>
              </a:rPr>
              <a:t>Thus the cost of merge join is: </a:t>
            </a:r>
            <a:br>
              <a:rPr lang="en-US" altLang="en-US" dirty="0">
                <a:ea typeface="MS PGothic" panose="020B0600070205080204" pitchFamily="34" charset="-128"/>
              </a:rPr>
            </a:br>
            <a:r>
              <a:rPr lang="en-US" altLang="en-US" dirty="0">
                <a:ea typeface="MS PGothic" panose="020B0600070205080204" pitchFamily="34" charset="-128"/>
              </a:rPr>
              <a:t>         </a:t>
            </a:r>
            <a:r>
              <a:rPr lang="en-US" altLang="en-US" i="1" dirty="0" err="1">
                <a:ea typeface="MS PGothic" panose="020B0600070205080204" pitchFamily="34" charset="-128"/>
              </a:rPr>
              <a:t>b</a:t>
            </a:r>
            <a:r>
              <a:rPr lang="en-US" altLang="en-US" i="1" baseline="-25000" dirty="0" err="1">
                <a:ea typeface="MS PGothic" panose="020B0600070205080204" pitchFamily="34" charset="-128"/>
              </a:rPr>
              <a:t>r</a:t>
            </a:r>
            <a:r>
              <a:rPr lang="en-US" altLang="en-US" i="1" dirty="0">
                <a:ea typeface="MS PGothic" panose="020B0600070205080204" pitchFamily="34" charset="-128"/>
              </a:rPr>
              <a:t> + </a:t>
            </a:r>
            <a:r>
              <a:rPr lang="en-US" altLang="en-US" i="1" dirty="0" err="1">
                <a:ea typeface="MS PGothic" panose="020B0600070205080204" pitchFamily="34" charset="-128"/>
              </a:rPr>
              <a:t>b</a:t>
            </a:r>
            <a:r>
              <a:rPr lang="en-US" altLang="en-US" i="1" baseline="-25000" dirty="0" err="1">
                <a:ea typeface="MS PGothic" panose="020B0600070205080204" pitchFamily="34" charset="-128"/>
              </a:rPr>
              <a:t>s</a:t>
            </a:r>
            <a:r>
              <a:rPr lang="en-US" altLang="en-US" dirty="0">
                <a:ea typeface="MS PGothic" panose="020B0600070205080204" pitchFamily="34" charset="-128"/>
              </a:rPr>
              <a:t>  block transfers  + </a:t>
            </a:r>
            <a:r>
              <a:rPr lang="en-US" altLang="en-US" dirty="0">
                <a:ea typeface="MS PGothic" panose="020B0600070205080204" pitchFamily="34" charset="-128"/>
                <a:sym typeface="Symbol" panose="05050102010706020507" pitchFamily="18" charset="2"/>
              </a:rPr>
              <a:t></a:t>
            </a:r>
            <a:r>
              <a:rPr lang="en-US" altLang="en-US" i="1" dirty="0" err="1">
                <a:ea typeface="MS PGothic" panose="020B0600070205080204" pitchFamily="34" charset="-128"/>
                <a:sym typeface="Symbol" panose="05050102010706020507" pitchFamily="18" charset="2"/>
              </a:rPr>
              <a:t>b</a:t>
            </a:r>
            <a:r>
              <a:rPr lang="en-US" altLang="en-US" i="1" baseline="-25000" dirty="0" err="1">
                <a:ea typeface="MS PGothic" panose="020B0600070205080204" pitchFamily="34" charset="-128"/>
                <a:sym typeface="Symbol" panose="05050102010706020507" pitchFamily="18" charset="2"/>
              </a:rPr>
              <a:t>r</a:t>
            </a:r>
            <a:r>
              <a:rPr lang="en-US" altLang="en-US" i="1" baseline="-25000" dirty="0">
                <a:ea typeface="MS PGothic" panose="020B0600070205080204" pitchFamily="34" charset="-128"/>
                <a:sym typeface="Symbol" panose="05050102010706020507" pitchFamily="18" charset="2"/>
              </a:rPr>
              <a:t> </a:t>
            </a:r>
            <a:r>
              <a:rPr lang="en-US" altLang="en-US" i="1" dirty="0">
                <a:ea typeface="MS PGothic" panose="020B0600070205080204" pitchFamily="34" charset="-128"/>
                <a:sym typeface="Symbol" panose="05050102010706020507" pitchFamily="18" charset="2"/>
              </a:rPr>
              <a:t>/ b</a:t>
            </a:r>
            <a:r>
              <a:rPr lang="en-US" altLang="en-US" i="1" baseline="-25000" dirty="0">
                <a:ea typeface="MS PGothic" panose="020B0600070205080204" pitchFamily="34" charset="-128"/>
                <a:sym typeface="Symbol" panose="05050102010706020507" pitchFamily="18" charset="2"/>
              </a:rPr>
              <a:t>b</a:t>
            </a:r>
            <a:r>
              <a:rPr lang="en-US" altLang="en-US" dirty="0">
                <a:ea typeface="MS PGothic" panose="020B0600070205080204" pitchFamily="34" charset="-128"/>
                <a:sym typeface="Symbol" panose="05050102010706020507" pitchFamily="18" charset="2"/>
              </a:rPr>
              <a:t> + </a:t>
            </a:r>
            <a:r>
              <a:rPr lang="en-US" altLang="en-US" i="1" dirty="0" err="1">
                <a:ea typeface="MS PGothic" panose="020B0600070205080204" pitchFamily="34" charset="-128"/>
                <a:sym typeface="Symbol" panose="05050102010706020507" pitchFamily="18" charset="2"/>
              </a:rPr>
              <a:t>b</a:t>
            </a:r>
            <a:r>
              <a:rPr lang="en-US" altLang="en-US" i="1" baseline="-25000" dirty="0" err="1">
                <a:ea typeface="MS PGothic" panose="020B0600070205080204" pitchFamily="34" charset="-128"/>
                <a:sym typeface="Symbol" panose="05050102010706020507" pitchFamily="18" charset="2"/>
              </a:rPr>
              <a:t>s</a:t>
            </a:r>
            <a:r>
              <a:rPr lang="en-US" altLang="en-US" i="1" baseline="-25000" dirty="0">
                <a:ea typeface="MS PGothic" panose="020B0600070205080204" pitchFamily="34" charset="-128"/>
                <a:sym typeface="Symbol" panose="05050102010706020507" pitchFamily="18" charset="2"/>
              </a:rPr>
              <a:t> </a:t>
            </a:r>
            <a:r>
              <a:rPr lang="en-US" altLang="en-US" i="1" dirty="0">
                <a:ea typeface="MS PGothic" panose="020B0600070205080204" pitchFamily="34" charset="-128"/>
                <a:sym typeface="Symbol" panose="05050102010706020507" pitchFamily="18" charset="2"/>
              </a:rPr>
              <a:t>/ b</a:t>
            </a:r>
            <a:r>
              <a:rPr lang="en-US" altLang="en-US" i="1" baseline="-25000" dirty="0">
                <a:ea typeface="MS PGothic" panose="020B0600070205080204" pitchFamily="34" charset="-128"/>
                <a:sym typeface="Symbol" panose="05050102010706020507" pitchFamily="18" charset="2"/>
              </a:rPr>
              <a:t>b</a:t>
            </a:r>
            <a:r>
              <a:rPr lang="en-US" altLang="en-US" dirty="0">
                <a:ea typeface="MS PGothic" panose="020B0600070205080204" pitchFamily="34" charset="-128"/>
                <a:sym typeface="Symbol" panose="05050102010706020507" pitchFamily="18" charset="2"/>
              </a:rPr>
              <a:t>  seeks</a:t>
            </a:r>
            <a:endParaRPr lang="en-US" altLang="en-US" dirty="0">
              <a:ea typeface="MS PGothic" panose="020B0600070205080204" pitchFamily="34" charset="-128"/>
            </a:endParaRPr>
          </a:p>
          <a:p>
            <a:pPr marL="457200" lvl="1" indent="0">
              <a:buNone/>
            </a:pPr>
            <a:r>
              <a:rPr lang="en-US" altLang="en-US" dirty="0">
                <a:ea typeface="MS PGothic" panose="020B0600070205080204" pitchFamily="34" charset="-128"/>
              </a:rPr>
              <a:t>       + the cost of sorting if relations are unsorted.</a:t>
            </a:r>
          </a:p>
          <a:p>
            <a:r>
              <a:rPr lang="en-US" altLang="en-US" b="1" dirty="0">
                <a:solidFill>
                  <a:srgbClr val="002060"/>
                </a:solidFill>
                <a:ea typeface="MS PGothic" panose="020B0600070205080204" pitchFamily="34" charset="-128"/>
              </a:rPr>
              <a:t>hybrid merge-join</a:t>
            </a:r>
            <a:r>
              <a:rPr lang="en-US" altLang="en-US" b="1" dirty="0">
                <a:ea typeface="MS PGothic" panose="020B0600070205080204" pitchFamily="34" charset="-128"/>
              </a:rPr>
              <a:t>: </a:t>
            </a:r>
            <a:r>
              <a:rPr lang="en-US" altLang="en-US" dirty="0">
                <a:ea typeface="MS PGothic" panose="020B0600070205080204" pitchFamily="34" charset="-128"/>
              </a:rPr>
              <a:t>If one relation is sorted, and the other has a secondary B</a:t>
            </a:r>
            <a:r>
              <a:rPr lang="en-US" altLang="en-US" baseline="30000" dirty="0">
                <a:ea typeface="MS PGothic" panose="020B0600070205080204" pitchFamily="34" charset="-128"/>
              </a:rPr>
              <a:t>+</a:t>
            </a:r>
            <a:r>
              <a:rPr lang="en-US" altLang="en-US" dirty="0">
                <a:ea typeface="MS PGothic" panose="020B0600070205080204" pitchFamily="34" charset="-128"/>
              </a:rPr>
              <a:t>-tree index on the join attribute</a:t>
            </a:r>
          </a:p>
          <a:p>
            <a:pPr lvl="1"/>
            <a:r>
              <a:rPr lang="en-US" altLang="en-US" dirty="0">
                <a:ea typeface="MS PGothic" panose="020B0600070205080204" pitchFamily="34" charset="-128"/>
              </a:rPr>
              <a:t>Merge the sorted relation with the leaf entries of the B</a:t>
            </a:r>
            <a:r>
              <a:rPr lang="en-US" altLang="en-US" baseline="30000" dirty="0">
                <a:ea typeface="MS PGothic" panose="020B0600070205080204" pitchFamily="34" charset="-128"/>
              </a:rPr>
              <a:t>+</a:t>
            </a:r>
            <a:r>
              <a:rPr lang="en-US" altLang="en-US" dirty="0">
                <a:ea typeface="MS PGothic" panose="020B0600070205080204" pitchFamily="34" charset="-128"/>
              </a:rPr>
              <a:t>-tree . </a:t>
            </a:r>
          </a:p>
          <a:p>
            <a:pPr lvl="1"/>
            <a:r>
              <a:rPr lang="en-US" altLang="en-US" dirty="0">
                <a:ea typeface="MS PGothic" panose="020B0600070205080204" pitchFamily="34" charset="-128"/>
              </a:rPr>
              <a:t>Sort the result on the addresses of the unsorted relation</a:t>
            </a:r>
            <a:r>
              <a:rPr lang="ja-JP" altLang="en-US" dirty="0">
                <a:ea typeface="MS PGothic" panose="020B0600070205080204" pitchFamily="34" charset="-128"/>
              </a:rPr>
              <a:t>’</a:t>
            </a:r>
            <a:r>
              <a:rPr lang="en-US" altLang="ja-JP" dirty="0">
                <a:ea typeface="MS PGothic" panose="020B0600070205080204" pitchFamily="34" charset="-128"/>
              </a:rPr>
              <a:t>s tuples</a:t>
            </a:r>
          </a:p>
          <a:p>
            <a:pPr lvl="1"/>
            <a:r>
              <a:rPr lang="en-US" altLang="en-US" dirty="0">
                <a:ea typeface="MS PGothic" panose="020B0600070205080204" pitchFamily="34" charset="-128"/>
              </a:rPr>
              <a:t>Scan the unsorted relation in physical address order and merge with previous result, to replace addresses by the actual tuples</a:t>
            </a:r>
          </a:p>
          <a:p>
            <a:pPr lvl="2"/>
            <a:r>
              <a:rPr lang="en-US" altLang="en-US" dirty="0">
                <a:ea typeface="MS PGothic" panose="020B0600070205080204" pitchFamily="34" charset="-128"/>
              </a:rPr>
              <a:t>Sequential scan more efficient than random lookup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9970" name="Rectangle 2">
            <a:extLst>
              <a:ext uri="{FF2B5EF4-FFF2-40B4-BE49-F238E27FC236}">
                <a16:creationId xmlns:a16="http://schemas.microsoft.com/office/drawing/2014/main" id="{E449C0D3-B1B5-442F-8C15-9D1470DE1EA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>
                <a:effectLst>
                  <a:outerShdw blurRad="38100" dist="38100" dir="2700000" algn="tl">
                    <a:srgbClr val="C0C0C0"/>
                  </a:outerShdw>
                </a:effectLst>
                <a:ea typeface="MS PGothic" panose="020B0600070205080204" pitchFamily="34" charset="-128"/>
              </a:rPr>
              <a:t>Hash-Join</a:t>
            </a:r>
          </a:p>
        </p:txBody>
      </p:sp>
      <p:sp>
        <p:nvSpPr>
          <p:cNvPr id="68611" name="Rectangle 3">
            <a:extLst>
              <a:ext uri="{FF2B5EF4-FFF2-40B4-BE49-F238E27FC236}">
                <a16:creationId xmlns:a16="http://schemas.microsoft.com/office/drawing/2014/main" id="{74D9820F-1360-4789-A03A-243DEC744202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852258" y="1178012"/>
            <a:ext cx="7554896" cy="3454149"/>
          </a:xfrm>
        </p:spPr>
        <p:txBody>
          <a:bodyPr/>
          <a:lstStyle/>
          <a:p>
            <a:r>
              <a:rPr lang="en-US" altLang="en-US" dirty="0">
                <a:ea typeface="MS PGothic" panose="020B0600070205080204" pitchFamily="34" charset="-128"/>
              </a:rPr>
              <a:t>Applicable for </a:t>
            </a:r>
            <a:r>
              <a:rPr lang="en-US" altLang="en-US" dirty="0" err="1">
                <a:ea typeface="MS PGothic" panose="020B0600070205080204" pitchFamily="34" charset="-128"/>
              </a:rPr>
              <a:t>equi</a:t>
            </a:r>
            <a:r>
              <a:rPr lang="en-US" altLang="en-US" dirty="0">
                <a:ea typeface="MS PGothic" panose="020B0600070205080204" pitchFamily="34" charset="-128"/>
              </a:rPr>
              <a:t>-joins and natural joins.</a:t>
            </a:r>
          </a:p>
          <a:p>
            <a:r>
              <a:rPr lang="en-US" altLang="en-US" dirty="0">
                <a:ea typeface="MS PGothic" panose="020B0600070205080204" pitchFamily="34" charset="-128"/>
              </a:rPr>
              <a:t>A hash function</a:t>
            </a:r>
            <a:r>
              <a:rPr lang="en-US" altLang="en-US" i="1" dirty="0">
                <a:ea typeface="MS PGothic" panose="020B0600070205080204" pitchFamily="34" charset="-128"/>
              </a:rPr>
              <a:t> h</a:t>
            </a:r>
            <a:r>
              <a:rPr lang="en-US" altLang="en-US" dirty="0">
                <a:ea typeface="MS PGothic" panose="020B0600070205080204" pitchFamily="34" charset="-128"/>
              </a:rPr>
              <a:t> is used to partition tuples of both relations </a:t>
            </a:r>
          </a:p>
          <a:p>
            <a:r>
              <a:rPr lang="en-US" altLang="en-US" i="1" dirty="0">
                <a:ea typeface="MS PGothic" panose="020B0600070205080204" pitchFamily="34" charset="-128"/>
              </a:rPr>
              <a:t>h</a:t>
            </a:r>
            <a:r>
              <a:rPr lang="en-US" altLang="en-US" dirty="0">
                <a:ea typeface="MS PGothic" panose="020B0600070205080204" pitchFamily="34" charset="-128"/>
              </a:rPr>
              <a:t> maps </a:t>
            </a:r>
            <a:r>
              <a:rPr lang="en-US" altLang="en-US" i="1" dirty="0" err="1">
                <a:ea typeface="MS PGothic" panose="020B0600070205080204" pitchFamily="34" charset="-128"/>
              </a:rPr>
              <a:t>JoinAttrs</a:t>
            </a:r>
            <a:r>
              <a:rPr lang="en-US" altLang="en-US" dirty="0">
                <a:ea typeface="MS PGothic" panose="020B0600070205080204" pitchFamily="34" charset="-128"/>
              </a:rPr>
              <a:t> values to {0, 1, ..., </a:t>
            </a:r>
            <a:r>
              <a:rPr lang="en-US" altLang="en-US" i="1" dirty="0">
                <a:ea typeface="MS PGothic" panose="020B0600070205080204" pitchFamily="34" charset="-128"/>
              </a:rPr>
              <a:t>n</a:t>
            </a:r>
            <a:r>
              <a:rPr lang="en-US" altLang="en-US" dirty="0">
                <a:ea typeface="MS PGothic" panose="020B0600070205080204" pitchFamily="34" charset="-128"/>
              </a:rPr>
              <a:t>}, where </a:t>
            </a:r>
            <a:r>
              <a:rPr lang="en-US" altLang="en-US" i="1" dirty="0" err="1">
                <a:ea typeface="MS PGothic" panose="020B0600070205080204" pitchFamily="34" charset="-128"/>
              </a:rPr>
              <a:t>JoinAttrs</a:t>
            </a:r>
            <a:r>
              <a:rPr lang="en-US" altLang="en-US" i="1" dirty="0">
                <a:ea typeface="MS PGothic" panose="020B0600070205080204" pitchFamily="34" charset="-128"/>
              </a:rPr>
              <a:t> </a:t>
            </a:r>
            <a:r>
              <a:rPr lang="en-US" altLang="en-US" dirty="0">
                <a:ea typeface="MS PGothic" panose="020B0600070205080204" pitchFamily="34" charset="-128"/>
              </a:rPr>
              <a:t>denotes the common attributes of </a:t>
            </a:r>
            <a:r>
              <a:rPr lang="en-US" altLang="en-US" i="1" dirty="0">
                <a:ea typeface="MS PGothic" panose="020B0600070205080204" pitchFamily="34" charset="-128"/>
              </a:rPr>
              <a:t>r</a:t>
            </a:r>
            <a:r>
              <a:rPr lang="en-US" altLang="en-US" dirty="0">
                <a:ea typeface="MS PGothic" panose="020B0600070205080204" pitchFamily="34" charset="-128"/>
              </a:rPr>
              <a:t> and </a:t>
            </a:r>
            <a:r>
              <a:rPr lang="en-US" altLang="en-US" i="1" dirty="0">
                <a:ea typeface="MS PGothic" panose="020B0600070205080204" pitchFamily="34" charset="-128"/>
              </a:rPr>
              <a:t>s </a:t>
            </a:r>
            <a:r>
              <a:rPr lang="en-US" altLang="en-US" dirty="0">
                <a:ea typeface="MS PGothic" panose="020B0600070205080204" pitchFamily="34" charset="-128"/>
              </a:rPr>
              <a:t>used in the natural join. </a:t>
            </a:r>
          </a:p>
          <a:p>
            <a:pPr lvl="1"/>
            <a:r>
              <a:rPr lang="en-US" altLang="en-US" i="1" dirty="0">
                <a:ea typeface="MS PGothic" panose="020B0600070205080204" pitchFamily="34" charset="-128"/>
              </a:rPr>
              <a:t>r</a:t>
            </a:r>
            <a:r>
              <a:rPr lang="en-US" altLang="en-US" i="1" baseline="-25000" dirty="0">
                <a:ea typeface="MS PGothic" panose="020B0600070205080204" pitchFamily="34" charset="-128"/>
              </a:rPr>
              <a:t>0</a:t>
            </a:r>
            <a:r>
              <a:rPr lang="en-US" altLang="en-US" i="1" dirty="0">
                <a:ea typeface="MS PGothic" panose="020B0600070205080204" pitchFamily="34" charset="-128"/>
              </a:rPr>
              <a:t>, r</a:t>
            </a:r>
            <a:r>
              <a:rPr lang="en-US" altLang="en-US" i="1" baseline="-25000" dirty="0">
                <a:ea typeface="MS PGothic" panose="020B0600070205080204" pitchFamily="34" charset="-128"/>
              </a:rPr>
              <a:t>1</a:t>
            </a:r>
            <a:r>
              <a:rPr lang="en-US" altLang="en-US" i="1" dirty="0">
                <a:ea typeface="MS PGothic" panose="020B0600070205080204" pitchFamily="34" charset="-128"/>
              </a:rPr>
              <a:t>, . . ., </a:t>
            </a:r>
            <a:r>
              <a:rPr lang="en-US" altLang="en-US" i="1" dirty="0" err="1">
                <a:ea typeface="MS PGothic" panose="020B0600070205080204" pitchFamily="34" charset="-128"/>
              </a:rPr>
              <a:t>r</a:t>
            </a:r>
            <a:r>
              <a:rPr lang="en-US" altLang="en-US" i="1" baseline="-25000" dirty="0" err="1">
                <a:ea typeface="MS PGothic" panose="020B0600070205080204" pitchFamily="34" charset="-128"/>
              </a:rPr>
              <a:t>n</a:t>
            </a:r>
            <a:r>
              <a:rPr lang="en-US" altLang="en-US" dirty="0">
                <a:ea typeface="MS PGothic" panose="020B0600070205080204" pitchFamily="34" charset="-128"/>
              </a:rPr>
              <a:t> denote partitions of </a:t>
            </a:r>
            <a:r>
              <a:rPr lang="en-US" altLang="en-US" i="1" dirty="0">
                <a:ea typeface="MS PGothic" panose="020B0600070205080204" pitchFamily="34" charset="-128"/>
              </a:rPr>
              <a:t>r </a:t>
            </a:r>
            <a:r>
              <a:rPr lang="en-US" altLang="en-US" dirty="0">
                <a:ea typeface="MS PGothic" panose="020B0600070205080204" pitchFamily="34" charset="-128"/>
              </a:rPr>
              <a:t>tuples</a:t>
            </a:r>
          </a:p>
          <a:p>
            <a:pPr lvl="2"/>
            <a:r>
              <a:rPr lang="en-US" altLang="en-US" dirty="0">
                <a:ea typeface="MS PGothic" panose="020B0600070205080204" pitchFamily="34" charset="-128"/>
              </a:rPr>
              <a:t>Each tuple </a:t>
            </a:r>
            <a:r>
              <a:rPr lang="en-US" altLang="en-US" i="1" dirty="0" err="1">
                <a:ea typeface="MS PGothic" panose="020B0600070205080204" pitchFamily="34" charset="-128"/>
              </a:rPr>
              <a:t>t</a:t>
            </a:r>
            <a:r>
              <a:rPr lang="en-US" altLang="en-US" i="1" baseline="-25000" dirty="0" err="1">
                <a:ea typeface="MS PGothic" panose="020B0600070205080204" pitchFamily="34" charset="-128"/>
              </a:rPr>
              <a:t>r</a:t>
            </a:r>
            <a:r>
              <a:rPr lang="en-US" altLang="en-US" i="1" dirty="0">
                <a:ea typeface="MS PGothic" panose="020B0600070205080204" pitchFamily="34" charset="-128"/>
              </a:rPr>
              <a:t> </a:t>
            </a:r>
            <a:r>
              <a:rPr lang="en-US" altLang="en-US" i="1" dirty="0">
                <a:ea typeface="MS PGothic" panose="020B0600070205080204" pitchFamily="34" charset="-128"/>
                <a:sym typeface="Symbol" panose="05050102010706020507" pitchFamily="18" charset="2"/>
              </a:rPr>
              <a:t> r </a:t>
            </a:r>
            <a:r>
              <a:rPr lang="en-US" altLang="en-US" dirty="0">
                <a:ea typeface="MS PGothic" panose="020B0600070205080204" pitchFamily="34" charset="-128"/>
                <a:sym typeface="Symbol" panose="05050102010706020507" pitchFamily="18" charset="2"/>
              </a:rPr>
              <a:t>is put in partition </a:t>
            </a:r>
            <a:r>
              <a:rPr lang="en-US" altLang="en-US" i="1" dirty="0" err="1">
                <a:ea typeface="MS PGothic" panose="020B0600070205080204" pitchFamily="34" charset="-128"/>
              </a:rPr>
              <a:t>r</a:t>
            </a:r>
            <a:r>
              <a:rPr lang="en-US" altLang="en-US" i="1" baseline="-25000" dirty="0" err="1">
                <a:ea typeface="MS PGothic" panose="020B0600070205080204" pitchFamily="34" charset="-128"/>
              </a:rPr>
              <a:t>i</a:t>
            </a:r>
            <a:r>
              <a:rPr lang="en-US" altLang="en-US" dirty="0">
                <a:ea typeface="MS PGothic" panose="020B0600070205080204" pitchFamily="34" charset="-128"/>
                <a:sym typeface="Symbol" panose="05050102010706020507" pitchFamily="18" charset="2"/>
              </a:rPr>
              <a:t> where </a:t>
            </a:r>
            <a:r>
              <a:rPr lang="en-US" altLang="en-US" i="1" dirty="0" err="1">
                <a:ea typeface="MS PGothic" panose="020B0600070205080204" pitchFamily="34" charset="-128"/>
                <a:sym typeface="Symbol" panose="05050102010706020507" pitchFamily="18" charset="2"/>
              </a:rPr>
              <a:t>i</a:t>
            </a:r>
            <a:r>
              <a:rPr lang="en-US" altLang="en-US" i="1" dirty="0">
                <a:ea typeface="MS PGothic" panose="020B0600070205080204" pitchFamily="34" charset="-128"/>
                <a:sym typeface="Symbol" panose="05050102010706020507" pitchFamily="18" charset="2"/>
              </a:rPr>
              <a:t> = h(</a:t>
            </a:r>
            <a:r>
              <a:rPr lang="en-US" altLang="en-US" i="1" dirty="0" err="1">
                <a:ea typeface="MS PGothic" panose="020B0600070205080204" pitchFamily="34" charset="-128"/>
                <a:sym typeface="Symbol" panose="05050102010706020507" pitchFamily="18" charset="2"/>
              </a:rPr>
              <a:t>t</a:t>
            </a:r>
            <a:r>
              <a:rPr lang="en-US" altLang="en-US" i="1" baseline="-25000" dirty="0" err="1">
                <a:ea typeface="MS PGothic" panose="020B0600070205080204" pitchFamily="34" charset="-128"/>
                <a:sym typeface="Symbol" panose="05050102010706020507" pitchFamily="18" charset="2"/>
              </a:rPr>
              <a:t>r</a:t>
            </a:r>
            <a:r>
              <a:rPr lang="en-US" altLang="en-US" i="1" baseline="-25000" dirty="0">
                <a:ea typeface="MS PGothic" panose="020B0600070205080204" pitchFamily="34" charset="-128"/>
                <a:sym typeface="Symbol" panose="05050102010706020507" pitchFamily="18" charset="2"/>
              </a:rPr>
              <a:t> </a:t>
            </a:r>
            <a:r>
              <a:rPr lang="en-US" altLang="en-US" i="1" dirty="0">
                <a:ea typeface="MS PGothic" panose="020B0600070205080204" pitchFamily="34" charset="-128"/>
                <a:sym typeface="Symbol" panose="05050102010706020507" pitchFamily="18" charset="2"/>
              </a:rPr>
              <a:t>[</a:t>
            </a:r>
            <a:r>
              <a:rPr lang="en-US" altLang="en-US" i="1" dirty="0" err="1">
                <a:ea typeface="MS PGothic" panose="020B0600070205080204" pitchFamily="34" charset="-128"/>
                <a:sym typeface="Symbol" panose="05050102010706020507" pitchFamily="18" charset="2"/>
              </a:rPr>
              <a:t>JoinAttrs</a:t>
            </a:r>
            <a:r>
              <a:rPr lang="en-US" altLang="en-US" i="1" dirty="0">
                <a:ea typeface="MS PGothic" panose="020B0600070205080204" pitchFamily="34" charset="-128"/>
                <a:sym typeface="Symbol" panose="05050102010706020507" pitchFamily="18" charset="2"/>
              </a:rPr>
              <a:t>]).</a:t>
            </a:r>
          </a:p>
          <a:p>
            <a:pPr lvl="1"/>
            <a:r>
              <a:rPr lang="en-US" altLang="en-US" i="1" dirty="0">
                <a:ea typeface="MS PGothic" panose="020B0600070205080204" pitchFamily="34" charset="-128"/>
              </a:rPr>
              <a:t>r</a:t>
            </a:r>
            <a:r>
              <a:rPr lang="en-US" altLang="en-US" i="1" baseline="-25000" dirty="0">
                <a:ea typeface="MS PGothic" panose="020B0600070205080204" pitchFamily="34" charset="-128"/>
              </a:rPr>
              <a:t>0</a:t>
            </a:r>
            <a:r>
              <a:rPr lang="en-US" altLang="en-US" i="1" dirty="0">
                <a:ea typeface="MS PGothic" panose="020B0600070205080204" pitchFamily="34" charset="-128"/>
              </a:rPr>
              <a:t>,, r</a:t>
            </a:r>
            <a:r>
              <a:rPr lang="en-US" altLang="en-US" i="1" baseline="-25000" dirty="0">
                <a:ea typeface="MS PGothic" panose="020B0600070205080204" pitchFamily="34" charset="-128"/>
              </a:rPr>
              <a:t>1</a:t>
            </a:r>
            <a:r>
              <a:rPr lang="en-US" altLang="en-US" i="1" dirty="0">
                <a:ea typeface="MS PGothic" panose="020B0600070205080204" pitchFamily="34" charset="-128"/>
              </a:rPr>
              <a:t>. . ., </a:t>
            </a:r>
            <a:r>
              <a:rPr lang="en-US" altLang="en-US" i="1" dirty="0" err="1">
                <a:ea typeface="MS PGothic" panose="020B0600070205080204" pitchFamily="34" charset="-128"/>
              </a:rPr>
              <a:t>r</a:t>
            </a:r>
            <a:r>
              <a:rPr lang="en-US" altLang="en-US" i="1" baseline="-25000" dirty="0" err="1">
                <a:ea typeface="MS PGothic" panose="020B0600070205080204" pitchFamily="34" charset="-128"/>
              </a:rPr>
              <a:t>n</a:t>
            </a:r>
            <a:r>
              <a:rPr lang="en-US" altLang="en-US" dirty="0">
                <a:ea typeface="MS PGothic" panose="020B0600070205080204" pitchFamily="34" charset="-128"/>
              </a:rPr>
              <a:t> denotes partitions of </a:t>
            </a:r>
            <a:r>
              <a:rPr lang="en-US" altLang="en-US" i="1" dirty="0">
                <a:ea typeface="MS PGothic" panose="020B0600070205080204" pitchFamily="34" charset="-128"/>
              </a:rPr>
              <a:t>s</a:t>
            </a:r>
            <a:r>
              <a:rPr lang="en-US" altLang="en-US" dirty="0">
                <a:ea typeface="MS PGothic" panose="020B0600070205080204" pitchFamily="34" charset="-128"/>
              </a:rPr>
              <a:t> tuples</a:t>
            </a:r>
          </a:p>
          <a:p>
            <a:pPr lvl="2"/>
            <a:r>
              <a:rPr lang="en-US" altLang="en-US" dirty="0">
                <a:ea typeface="MS PGothic" panose="020B0600070205080204" pitchFamily="34" charset="-128"/>
              </a:rPr>
              <a:t>Each tuple </a:t>
            </a:r>
            <a:r>
              <a:rPr lang="en-US" altLang="en-US" i="1" dirty="0" err="1">
                <a:ea typeface="MS PGothic" panose="020B0600070205080204" pitchFamily="34" charset="-128"/>
              </a:rPr>
              <a:t>t</a:t>
            </a:r>
            <a:r>
              <a:rPr lang="en-US" altLang="en-US" i="1" baseline="-25000" dirty="0" err="1">
                <a:ea typeface="MS PGothic" panose="020B0600070205080204" pitchFamily="34" charset="-128"/>
              </a:rPr>
              <a:t>s</a:t>
            </a:r>
            <a:r>
              <a:rPr lang="en-US" altLang="en-US" i="1" dirty="0">
                <a:ea typeface="MS PGothic" panose="020B0600070205080204" pitchFamily="34" charset="-128"/>
              </a:rPr>
              <a:t> </a:t>
            </a:r>
            <a:r>
              <a:rPr lang="en-US" altLang="en-US" dirty="0">
                <a:ea typeface="MS PGothic" panose="020B0600070205080204" pitchFamily="34" charset="-128"/>
                <a:sym typeface="Symbol" panose="05050102010706020507" pitchFamily="18" charset="2"/>
              </a:rPr>
              <a:t></a:t>
            </a:r>
            <a:r>
              <a:rPr lang="en-US" altLang="en-US" i="1" dirty="0">
                <a:ea typeface="MS PGothic" panose="020B0600070205080204" pitchFamily="34" charset="-128"/>
                <a:sym typeface="Symbol" panose="05050102010706020507" pitchFamily="18" charset="2"/>
              </a:rPr>
              <a:t>s</a:t>
            </a:r>
            <a:r>
              <a:rPr lang="en-US" altLang="en-US" dirty="0">
                <a:ea typeface="MS PGothic" panose="020B0600070205080204" pitchFamily="34" charset="-128"/>
                <a:sym typeface="Symbol" panose="05050102010706020507" pitchFamily="18" charset="2"/>
              </a:rPr>
              <a:t> is put in partition </a:t>
            </a:r>
            <a:r>
              <a:rPr lang="en-US" altLang="en-US" i="1" dirty="0" err="1">
                <a:ea typeface="MS PGothic" panose="020B0600070205080204" pitchFamily="34" charset="-128"/>
                <a:sym typeface="Symbol" panose="05050102010706020507" pitchFamily="18" charset="2"/>
              </a:rPr>
              <a:t>s</a:t>
            </a:r>
            <a:r>
              <a:rPr lang="en-US" altLang="en-US" i="1" baseline="-25000" dirty="0" err="1">
                <a:ea typeface="MS PGothic" panose="020B0600070205080204" pitchFamily="34" charset="-128"/>
                <a:sym typeface="Symbol" panose="05050102010706020507" pitchFamily="18" charset="2"/>
              </a:rPr>
              <a:t>i</a:t>
            </a:r>
            <a:r>
              <a:rPr lang="en-US" altLang="en-US" dirty="0">
                <a:ea typeface="MS PGothic" panose="020B0600070205080204" pitchFamily="34" charset="-128"/>
                <a:sym typeface="Symbol" panose="05050102010706020507" pitchFamily="18" charset="2"/>
              </a:rPr>
              <a:t>, where </a:t>
            </a:r>
            <a:r>
              <a:rPr lang="en-US" altLang="en-US" i="1" dirty="0" err="1">
                <a:ea typeface="MS PGothic" panose="020B0600070205080204" pitchFamily="34" charset="-128"/>
                <a:sym typeface="Symbol" panose="05050102010706020507" pitchFamily="18" charset="2"/>
              </a:rPr>
              <a:t>i</a:t>
            </a:r>
            <a:r>
              <a:rPr lang="en-US" altLang="en-US" i="1" dirty="0">
                <a:ea typeface="MS PGothic" panose="020B0600070205080204" pitchFamily="34" charset="-128"/>
                <a:sym typeface="Symbol" panose="05050102010706020507" pitchFamily="18" charset="2"/>
              </a:rPr>
              <a:t> = h(</a:t>
            </a:r>
            <a:r>
              <a:rPr lang="en-US" altLang="en-US" i="1" dirty="0" err="1">
                <a:ea typeface="MS PGothic" panose="020B0600070205080204" pitchFamily="34" charset="-128"/>
                <a:sym typeface="Symbol" panose="05050102010706020507" pitchFamily="18" charset="2"/>
              </a:rPr>
              <a:t>t</a:t>
            </a:r>
            <a:r>
              <a:rPr lang="en-US" altLang="en-US" i="1" baseline="-25000" dirty="0" err="1">
                <a:ea typeface="MS PGothic" panose="020B0600070205080204" pitchFamily="34" charset="-128"/>
                <a:sym typeface="Symbol" panose="05050102010706020507" pitchFamily="18" charset="2"/>
              </a:rPr>
              <a:t>s</a:t>
            </a:r>
            <a:r>
              <a:rPr lang="en-US" altLang="en-US" i="1" baseline="-25000" dirty="0">
                <a:ea typeface="MS PGothic" panose="020B0600070205080204" pitchFamily="34" charset="-128"/>
                <a:sym typeface="Symbol" panose="05050102010706020507" pitchFamily="18" charset="2"/>
              </a:rPr>
              <a:t> </a:t>
            </a:r>
            <a:r>
              <a:rPr lang="en-US" altLang="en-US" i="1" dirty="0">
                <a:ea typeface="MS PGothic" panose="020B0600070205080204" pitchFamily="34" charset="-128"/>
                <a:sym typeface="Symbol" panose="05050102010706020507" pitchFamily="18" charset="2"/>
              </a:rPr>
              <a:t>[</a:t>
            </a:r>
            <a:r>
              <a:rPr lang="en-US" altLang="en-US" i="1" dirty="0" err="1">
                <a:ea typeface="MS PGothic" panose="020B0600070205080204" pitchFamily="34" charset="-128"/>
                <a:sym typeface="Symbol" panose="05050102010706020507" pitchFamily="18" charset="2"/>
              </a:rPr>
              <a:t>JoinAttrs</a:t>
            </a:r>
            <a:r>
              <a:rPr lang="en-US" altLang="en-US" i="1" dirty="0">
                <a:ea typeface="MS PGothic" panose="020B0600070205080204" pitchFamily="34" charset="-128"/>
                <a:sym typeface="Symbol" panose="05050102010706020507" pitchFamily="18" charset="2"/>
              </a:rPr>
              <a:t>]).</a:t>
            </a:r>
          </a:p>
          <a:p>
            <a:r>
              <a:rPr lang="en-US" altLang="en-US" i="1" dirty="0">
                <a:ea typeface="MS PGothic" panose="020B0600070205080204" pitchFamily="34" charset="-128"/>
              </a:rPr>
              <a:t>Note: </a:t>
            </a:r>
            <a:r>
              <a:rPr lang="en-US" altLang="en-US" dirty="0">
                <a:ea typeface="MS PGothic" panose="020B0600070205080204" pitchFamily="34" charset="-128"/>
              </a:rPr>
              <a:t>In book,  Figure 12.10 </a:t>
            </a:r>
            <a:r>
              <a:rPr lang="en-US" altLang="en-US" i="1" dirty="0" err="1">
                <a:ea typeface="MS PGothic" panose="020B0600070205080204" pitchFamily="34" charset="-128"/>
              </a:rPr>
              <a:t>r</a:t>
            </a:r>
            <a:r>
              <a:rPr lang="en-US" altLang="en-US" i="1" baseline="-25000" dirty="0" err="1">
                <a:ea typeface="MS PGothic" panose="020B0600070205080204" pitchFamily="34" charset="-128"/>
              </a:rPr>
              <a:t>i</a:t>
            </a:r>
            <a:r>
              <a:rPr lang="en-US" altLang="en-US" i="1" baseline="-25000" dirty="0">
                <a:ea typeface="MS PGothic" panose="020B0600070205080204" pitchFamily="34" charset="-128"/>
              </a:rPr>
              <a:t>   </a:t>
            </a:r>
            <a:r>
              <a:rPr lang="en-US" altLang="en-US" dirty="0">
                <a:ea typeface="MS PGothic" panose="020B0600070205080204" pitchFamily="34" charset="-128"/>
              </a:rPr>
              <a:t>is denoted as </a:t>
            </a:r>
            <a:r>
              <a:rPr lang="en-US" altLang="en-US" i="1" dirty="0" err="1">
                <a:ea typeface="MS PGothic" panose="020B0600070205080204" pitchFamily="34" charset="-128"/>
              </a:rPr>
              <a:t>H</a:t>
            </a:r>
            <a:r>
              <a:rPr lang="en-US" altLang="en-US" i="1" baseline="-25000" dirty="0" err="1">
                <a:ea typeface="MS PGothic" panose="020B0600070205080204" pitchFamily="34" charset="-128"/>
              </a:rPr>
              <a:t>ri</a:t>
            </a:r>
            <a:r>
              <a:rPr lang="en-US" altLang="en-US" i="1" baseline="-25000" dirty="0">
                <a:ea typeface="MS PGothic" panose="020B0600070205080204" pitchFamily="34" charset="-128"/>
              </a:rPr>
              <a:t>, </a:t>
            </a:r>
            <a:r>
              <a:rPr lang="en-US" altLang="en-US" i="1" dirty="0" err="1">
                <a:ea typeface="MS PGothic" panose="020B0600070205080204" pitchFamily="34" charset="-128"/>
              </a:rPr>
              <a:t>s</a:t>
            </a:r>
            <a:r>
              <a:rPr lang="en-US" altLang="en-US" i="1" baseline="-25000" dirty="0" err="1">
                <a:ea typeface="MS PGothic" panose="020B0600070205080204" pitchFamily="34" charset="-128"/>
              </a:rPr>
              <a:t>i</a:t>
            </a:r>
            <a:r>
              <a:rPr lang="en-US" altLang="en-US" i="1" baseline="-25000" dirty="0">
                <a:ea typeface="MS PGothic" panose="020B0600070205080204" pitchFamily="34" charset="-128"/>
              </a:rPr>
              <a:t> </a:t>
            </a:r>
            <a:r>
              <a:rPr lang="en-US" altLang="en-US" dirty="0">
                <a:ea typeface="MS PGothic" panose="020B0600070205080204" pitchFamily="34" charset="-128"/>
              </a:rPr>
              <a:t>is denoted as </a:t>
            </a:r>
            <a:r>
              <a:rPr lang="en-US" altLang="en-US" i="1" dirty="0" err="1">
                <a:ea typeface="MS PGothic" panose="020B0600070205080204" pitchFamily="34" charset="-128"/>
              </a:rPr>
              <a:t>H</a:t>
            </a:r>
            <a:r>
              <a:rPr lang="en-US" altLang="en-US" i="1" baseline="-25000" dirty="0" err="1">
                <a:ea typeface="MS PGothic" panose="020B0600070205080204" pitchFamily="34" charset="-128"/>
              </a:rPr>
              <a:t>s</a:t>
            </a:r>
            <a:r>
              <a:rPr lang="en-US" altLang="en-US" baseline="-25000" dirty="0" err="1">
                <a:ea typeface="MS PGothic" panose="020B0600070205080204" pitchFamily="34" charset="-128"/>
              </a:rPr>
              <a:t>i</a:t>
            </a:r>
            <a:r>
              <a:rPr lang="en-US" altLang="en-US" baseline="-25000" dirty="0">
                <a:ea typeface="MS PGothic" panose="020B0600070205080204" pitchFamily="34" charset="-128"/>
              </a:rPr>
              <a:t>  </a:t>
            </a:r>
            <a:r>
              <a:rPr lang="en-US" altLang="en-US" dirty="0">
                <a:ea typeface="MS PGothic" panose="020B0600070205080204" pitchFamily="34" charset="-128"/>
              </a:rPr>
              <a:t>and</a:t>
            </a:r>
            <a:br>
              <a:rPr lang="en-US" altLang="en-US" dirty="0">
                <a:ea typeface="MS PGothic" panose="020B0600070205080204" pitchFamily="34" charset="-128"/>
              </a:rPr>
            </a:br>
            <a:r>
              <a:rPr lang="en-US" altLang="en-US" i="1" dirty="0">
                <a:ea typeface="MS PGothic" panose="020B0600070205080204" pitchFamily="34" charset="-128"/>
              </a:rPr>
              <a:t> n</a:t>
            </a:r>
            <a:r>
              <a:rPr lang="en-US" altLang="en-US" i="1" baseline="-25000" dirty="0">
                <a:ea typeface="MS PGothic" panose="020B0600070205080204" pitchFamily="34" charset="-128"/>
              </a:rPr>
              <a:t> </a:t>
            </a:r>
            <a:r>
              <a:rPr lang="en-US" altLang="en-US" dirty="0">
                <a:ea typeface="MS PGothic" panose="020B0600070205080204" pitchFamily="34" charset="-128"/>
              </a:rPr>
              <a:t>is denoted as </a:t>
            </a:r>
            <a:r>
              <a:rPr lang="en-US" altLang="en-US" i="1" dirty="0" err="1">
                <a:ea typeface="MS PGothic" panose="020B0600070205080204" pitchFamily="34" charset="-128"/>
              </a:rPr>
              <a:t>n</a:t>
            </a:r>
            <a:r>
              <a:rPr lang="en-US" altLang="en-US" i="1" baseline="-25000" dirty="0" err="1">
                <a:ea typeface="MS PGothic" panose="020B0600070205080204" pitchFamily="34" charset="-128"/>
              </a:rPr>
              <a:t>h</a:t>
            </a:r>
            <a:r>
              <a:rPr lang="en-US" altLang="en-US" i="1" baseline="-25000" dirty="0">
                <a:ea typeface="MS PGothic" panose="020B0600070205080204" pitchFamily="34" charset="-128"/>
              </a:rPr>
              <a:t>. </a:t>
            </a:r>
            <a:endParaRPr lang="en-US" altLang="en-US" dirty="0">
              <a:ea typeface="MS PGothic" panose="020B0600070205080204" pitchFamily="34" charset="-128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2018" name="Rectangle 2">
            <a:extLst>
              <a:ext uri="{FF2B5EF4-FFF2-40B4-BE49-F238E27FC236}">
                <a16:creationId xmlns:a16="http://schemas.microsoft.com/office/drawing/2014/main" id="{74E34440-0C98-4ADA-BA4C-BAEBEDF0157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>
                <a:effectLst>
                  <a:outerShdw blurRad="38100" dist="38100" dir="2700000" algn="tl">
                    <a:srgbClr val="C0C0C0"/>
                  </a:outerShdw>
                </a:effectLst>
                <a:ea typeface="MS PGothic" panose="020B0600070205080204" pitchFamily="34" charset="-128"/>
              </a:rPr>
              <a:t>Hash-Join (Cont.)</a:t>
            </a:r>
          </a:p>
        </p:txBody>
      </p:sp>
      <p:pic>
        <p:nvPicPr>
          <p:cNvPr id="70659" name="Picture 8">
            <a:extLst>
              <a:ext uri="{FF2B5EF4-FFF2-40B4-BE49-F238E27FC236}">
                <a16:creationId xmlns:a16="http://schemas.microsoft.com/office/drawing/2014/main" id="{EBE0E4E7-07C2-4B72-9B27-F9B80E26AE6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3650" y="1375060"/>
            <a:ext cx="4085807" cy="41078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0994" name="Rectangle 2">
            <a:extLst>
              <a:ext uri="{FF2B5EF4-FFF2-40B4-BE49-F238E27FC236}">
                <a16:creationId xmlns:a16="http://schemas.microsoft.com/office/drawing/2014/main" id="{48CAA5AF-67A3-4585-9C6F-0592EA7C4CF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>
                <a:effectLst>
                  <a:outerShdw blurRad="38100" dist="38100" dir="2700000" algn="tl">
                    <a:srgbClr val="C0C0C0"/>
                  </a:outerShdw>
                </a:effectLst>
                <a:ea typeface="MS PGothic" panose="020B0600070205080204" pitchFamily="34" charset="-128"/>
              </a:rPr>
              <a:t>Hash-Join (Cont.)</a:t>
            </a:r>
          </a:p>
        </p:txBody>
      </p:sp>
      <p:sp>
        <p:nvSpPr>
          <p:cNvPr id="72707" name="Rectangle 3">
            <a:extLst>
              <a:ext uri="{FF2B5EF4-FFF2-40B4-BE49-F238E27FC236}">
                <a16:creationId xmlns:a16="http://schemas.microsoft.com/office/drawing/2014/main" id="{2BB958A5-6618-4B98-BAA4-FEA5A47509CF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834500" y="1102498"/>
            <a:ext cx="7528265" cy="1965556"/>
          </a:xfrm>
        </p:spPr>
        <p:txBody>
          <a:bodyPr/>
          <a:lstStyle/>
          <a:p>
            <a:r>
              <a:rPr lang="en-US" altLang="en-US" i="1" dirty="0">
                <a:ea typeface="MS PGothic" panose="020B0600070205080204" pitchFamily="34" charset="-128"/>
              </a:rPr>
              <a:t>r  </a:t>
            </a:r>
            <a:r>
              <a:rPr lang="en-US" altLang="en-US" dirty="0">
                <a:ea typeface="MS PGothic" panose="020B0600070205080204" pitchFamily="34" charset="-128"/>
              </a:rPr>
              <a:t>tuples in </a:t>
            </a:r>
            <a:r>
              <a:rPr lang="en-US" altLang="en-US" i="1" dirty="0" err="1">
                <a:ea typeface="MS PGothic" panose="020B0600070205080204" pitchFamily="34" charset="-128"/>
              </a:rPr>
              <a:t>r</a:t>
            </a:r>
            <a:r>
              <a:rPr lang="en-US" altLang="en-US" i="1" baseline="-25000" dirty="0" err="1">
                <a:ea typeface="MS PGothic" panose="020B0600070205080204" pitchFamily="34" charset="-128"/>
              </a:rPr>
              <a:t>i</a:t>
            </a:r>
            <a:r>
              <a:rPr lang="en-US" altLang="en-US" i="1" dirty="0">
                <a:ea typeface="MS PGothic" panose="020B0600070205080204" pitchFamily="34" charset="-128"/>
              </a:rPr>
              <a:t> </a:t>
            </a:r>
            <a:r>
              <a:rPr lang="en-US" altLang="en-US" dirty="0">
                <a:ea typeface="MS PGothic" panose="020B0600070205080204" pitchFamily="34" charset="-128"/>
              </a:rPr>
              <a:t>need only to be compared with </a:t>
            </a:r>
            <a:r>
              <a:rPr lang="en-US" altLang="en-US" i="1" dirty="0">
                <a:ea typeface="MS PGothic" panose="020B0600070205080204" pitchFamily="34" charset="-128"/>
              </a:rPr>
              <a:t>s </a:t>
            </a:r>
            <a:r>
              <a:rPr lang="en-US" altLang="en-US" dirty="0">
                <a:ea typeface="MS PGothic" panose="020B0600070205080204" pitchFamily="34" charset="-128"/>
              </a:rPr>
              <a:t>tuples in </a:t>
            </a:r>
            <a:r>
              <a:rPr lang="en-US" altLang="en-US" i="1" dirty="0" err="1">
                <a:ea typeface="MS PGothic" panose="020B0600070205080204" pitchFamily="34" charset="-128"/>
              </a:rPr>
              <a:t>s</a:t>
            </a:r>
            <a:r>
              <a:rPr lang="en-US" altLang="en-US" i="1" baseline="-25000" dirty="0" err="1">
                <a:ea typeface="MS PGothic" panose="020B0600070205080204" pitchFamily="34" charset="-128"/>
              </a:rPr>
              <a:t>i</a:t>
            </a:r>
            <a:r>
              <a:rPr lang="en-US" altLang="en-US" dirty="0">
                <a:ea typeface="MS PGothic" panose="020B0600070205080204" pitchFamily="34" charset="-128"/>
              </a:rPr>
              <a:t> Need not be compared with </a:t>
            </a:r>
            <a:r>
              <a:rPr lang="en-US" altLang="en-US" i="1" dirty="0">
                <a:ea typeface="MS PGothic" panose="020B0600070205080204" pitchFamily="34" charset="-128"/>
              </a:rPr>
              <a:t>s</a:t>
            </a:r>
            <a:r>
              <a:rPr lang="en-US" altLang="en-US" dirty="0">
                <a:ea typeface="MS PGothic" panose="020B0600070205080204" pitchFamily="34" charset="-128"/>
              </a:rPr>
              <a:t> tuples in any other partition, since:</a:t>
            </a:r>
          </a:p>
          <a:p>
            <a:pPr lvl="1"/>
            <a:r>
              <a:rPr lang="en-US" altLang="en-US" dirty="0">
                <a:ea typeface="MS PGothic" panose="020B0600070205080204" pitchFamily="34" charset="-128"/>
              </a:rPr>
              <a:t>an </a:t>
            </a:r>
            <a:r>
              <a:rPr lang="en-US" altLang="en-US" i="1" dirty="0">
                <a:ea typeface="MS PGothic" panose="020B0600070205080204" pitchFamily="34" charset="-128"/>
              </a:rPr>
              <a:t>r</a:t>
            </a:r>
            <a:r>
              <a:rPr lang="en-US" altLang="en-US" dirty="0">
                <a:ea typeface="MS PGothic" panose="020B0600070205080204" pitchFamily="34" charset="-128"/>
              </a:rPr>
              <a:t> tuple and an </a:t>
            </a:r>
            <a:r>
              <a:rPr lang="en-US" altLang="en-US" i="1" dirty="0">
                <a:ea typeface="MS PGothic" panose="020B0600070205080204" pitchFamily="34" charset="-128"/>
              </a:rPr>
              <a:t>s </a:t>
            </a:r>
            <a:r>
              <a:rPr lang="en-US" altLang="en-US" dirty="0">
                <a:ea typeface="MS PGothic" panose="020B0600070205080204" pitchFamily="34" charset="-128"/>
              </a:rPr>
              <a:t>tuple that satisfy the join condition will have the same value for the join attributes.</a:t>
            </a:r>
          </a:p>
          <a:p>
            <a:pPr lvl="1"/>
            <a:r>
              <a:rPr lang="en-US" altLang="en-US" dirty="0">
                <a:ea typeface="MS PGothic" panose="020B0600070205080204" pitchFamily="34" charset="-128"/>
              </a:rPr>
              <a:t>If that value is hashed to some value </a:t>
            </a:r>
            <a:r>
              <a:rPr lang="en-US" altLang="en-US" i="1" dirty="0" err="1">
                <a:ea typeface="MS PGothic" panose="020B0600070205080204" pitchFamily="34" charset="-128"/>
              </a:rPr>
              <a:t>i</a:t>
            </a:r>
            <a:r>
              <a:rPr lang="en-US" altLang="en-US" dirty="0">
                <a:ea typeface="MS PGothic" panose="020B0600070205080204" pitchFamily="34" charset="-128"/>
              </a:rPr>
              <a:t>, the </a:t>
            </a:r>
            <a:r>
              <a:rPr lang="en-US" altLang="en-US" i="1" dirty="0">
                <a:ea typeface="MS PGothic" panose="020B0600070205080204" pitchFamily="34" charset="-128"/>
              </a:rPr>
              <a:t>r</a:t>
            </a:r>
            <a:r>
              <a:rPr lang="en-US" altLang="en-US" dirty="0">
                <a:ea typeface="MS PGothic" panose="020B0600070205080204" pitchFamily="34" charset="-128"/>
              </a:rPr>
              <a:t> tuple has to be in </a:t>
            </a:r>
            <a:r>
              <a:rPr lang="en-US" altLang="en-US" i="1" dirty="0" err="1">
                <a:ea typeface="MS PGothic" panose="020B0600070205080204" pitchFamily="34" charset="-128"/>
              </a:rPr>
              <a:t>r</a:t>
            </a:r>
            <a:r>
              <a:rPr lang="en-US" altLang="en-US" i="1" baseline="-25000" dirty="0" err="1">
                <a:ea typeface="MS PGothic" panose="020B0600070205080204" pitchFamily="34" charset="-128"/>
              </a:rPr>
              <a:t>i</a:t>
            </a:r>
            <a:r>
              <a:rPr lang="en-US" altLang="en-US" i="1" dirty="0">
                <a:ea typeface="MS PGothic" panose="020B0600070205080204" pitchFamily="34" charset="-128"/>
              </a:rPr>
              <a:t> </a:t>
            </a:r>
            <a:r>
              <a:rPr lang="en-US" altLang="en-US" dirty="0">
                <a:ea typeface="MS PGothic" panose="020B0600070205080204" pitchFamily="34" charset="-128"/>
              </a:rPr>
              <a:t>and the </a:t>
            </a:r>
            <a:r>
              <a:rPr lang="en-US" altLang="en-US" i="1" dirty="0">
                <a:ea typeface="MS PGothic" panose="020B0600070205080204" pitchFamily="34" charset="-128"/>
              </a:rPr>
              <a:t>s </a:t>
            </a:r>
            <a:r>
              <a:rPr lang="en-US" altLang="en-US" dirty="0">
                <a:ea typeface="MS PGothic" panose="020B0600070205080204" pitchFamily="34" charset="-128"/>
              </a:rPr>
              <a:t>tuple in </a:t>
            </a:r>
            <a:r>
              <a:rPr lang="en-US" altLang="en-US" i="1" dirty="0" err="1">
                <a:ea typeface="MS PGothic" panose="020B0600070205080204" pitchFamily="34" charset="-128"/>
              </a:rPr>
              <a:t>s</a:t>
            </a:r>
            <a:r>
              <a:rPr lang="en-US" altLang="en-US" i="1" baseline="-25000" dirty="0" err="1">
                <a:ea typeface="MS PGothic" panose="020B0600070205080204" pitchFamily="34" charset="-128"/>
              </a:rPr>
              <a:t>i</a:t>
            </a:r>
            <a:r>
              <a:rPr lang="en-US" altLang="en-US" i="1" dirty="0">
                <a:ea typeface="MS PGothic" panose="020B0600070205080204" pitchFamily="34" charset="-128"/>
              </a:rPr>
              <a:t>.</a:t>
            </a:r>
          </a:p>
        </p:txBody>
      </p:sp>
    </p:spTree>
  </p:cSld>
  <p:clrMapOvr>
    <a:masterClrMapping/>
  </p:clrMapOvr>
  <p:transition spd="slow"/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3042" name="Rectangle 2">
            <a:extLst>
              <a:ext uri="{FF2B5EF4-FFF2-40B4-BE49-F238E27FC236}">
                <a16:creationId xmlns:a16="http://schemas.microsoft.com/office/drawing/2014/main" id="{4C19BC0B-9814-430F-B171-DC17AF515FB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>
                <a:effectLst>
                  <a:outerShdw blurRad="38100" dist="38100" dir="2700000" algn="tl">
                    <a:srgbClr val="C0C0C0"/>
                  </a:outerShdw>
                </a:effectLst>
                <a:ea typeface="MS PGothic" panose="020B0600070205080204" pitchFamily="34" charset="-128"/>
              </a:rPr>
              <a:t>Hash-Join Algorithm</a:t>
            </a:r>
          </a:p>
        </p:txBody>
      </p:sp>
      <p:sp>
        <p:nvSpPr>
          <p:cNvPr id="74755" name="Rectangle 3">
            <a:extLst>
              <a:ext uri="{FF2B5EF4-FFF2-40B4-BE49-F238E27FC236}">
                <a16:creationId xmlns:a16="http://schemas.microsoft.com/office/drawing/2014/main" id="{F63281CE-1FCD-42D4-BD4A-8D618E6CF08A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278384" y="1522413"/>
            <a:ext cx="7203879" cy="3290219"/>
          </a:xfrm>
        </p:spPr>
        <p:txBody>
          <a:bodyPr/>
          <a:lstStyle/>
          <a:p>
            <a:pPr>
              <a:buFont typeface="Monotype Sorts" pitchFamily="-65" charset="2"/>
              <a:buNone/>
            </a:pPr>
            <a:r>
              <a:rPr lang="en-US" altLang="en-US" dirty="0">
                <a:ea typeface="MS PGothic" panose="020B0600070205080204" pitchFamily="34" charset="-128"/>
              </a:rPr>
              <a:t>1.	Partition the relation </a:t>
            </a:r>
            <a:r>
              <a:rPr lang="en-US" altLang="en-US" i="1" dirty="0">
                <a:ea typeface="MS PGothic" panose="020B0600070205080204" pitchFamily="34" charset="-128"/>
              </a:rPr>
              <a:t>s</a:t>
            </a:r>
            <a:r>
              <a:rPr lang="en-US" altLang="en-US" dirty="0">
                <a:ea typeface="MS PGothic" panose="020B0600070205080204" pitchFamily="34" charset="-128"/>
              </a:rPr>
              <a:t> using hashing function </a:t>
            </a:r>
            <a:r>
              <a:rPr lang="en-US" altLang="en-US" i="1" dirty="0">
                <a:ea typeface="MS PGothic" panose="020B0600070205080204" pitchFamily="34" charset="-128"/>
              </a:rPr>
              <a:t>h</a:t>
            </a:r>
            <a:r>
              <a:rPr lang="en-US" altLang="en-US" dirty="0">
                <a:ea typeface="MS PGothic" panose="020B0600070205080204" pitchFamily="34" charset="-128"/>
              </a:rPr>
              <a:t>.  When partitioning a relation, one block of memory is reserved as the output buffer for each partition.</a:t>
            </a:r>
          </a:p>
          <a:p>
            <a:pPr>
              <a:buFont typeface="Monotype Sorts" pitchFamily="-65" charset="2"/>
              <a:buNone/>
            </a:pPr>
            <a:r>
              <a:rPr lang="en-US" altLang="en-US" dirty="0">
                <a:ea typeface="MS PGothic" panose="020B0600070205080204" pitchFamily="34" charset="-128"/>
              </a:rPr>
              <a:t>2.	Partition </a:t>
            </a:r>
            <a:r>
              <a:rPr lang="en-US" altLang="en-US" i="1" dirty="0">
                <a:ea typeface="MS PGothic" panose="020B0600070205080204" pitchFamily="34" charset="-128"/>
              </a:rPr>
              <a:t>r</a:t>
            </a:r>
            <a:r>
              <a:rPr lang="en-US" altLang="en-US" dirty="0">
                <a:ea typeface="MS PGothic" panose="020B0600070205080204" pitchFamily="34" charset="-128"/>
              </a:rPr>
              <a:t> similarly.</a:t>
            </a:r>
          </a:p>
          <a:p>
            <a:pPr>
              <a:buFont typeface="Monotype Sorts" pitchFamily="-65" charset="2"/>
              <a:buNone/>
            </a:pPr>
            <a:r>
              <a:rPr lang="en-US" altLang="en-US" dirty="0">
                <a:ea typeface="MS PGothic" panose="020B0600070205080204" pitchFamily="34" charset="-128"/>
              </a:rPr>
              <a:t>3.	For each </a:t>
            </a:r>
            <a:r>
              <a:rPr lang="en-US" altLang="en-US" i="1" dirty="0">
                <a:ea typeface="MS PGothic" panose="020B0600070205080204" pitchFamily="34" charset="-128"/>
              </a:rPr>
              <a:t>i:</a:t>
            </a:r>
            <a:endParaRPr lang="en-US" altLang="en-US" dirty="0">
              <a:ea typeface="MS PGothic" panose="020B0600070205080204" pitchFamily="34" charset="-128"/>
            </a:endParaRPr>
          </a:p>
          <a:p>
            <a:pPr marL="736600" lvl="1" indent="-279400">
              <a:buFont typeface="Monotype Sorts" pitchFamily="-65" charset="2"/>
              <a:buNone/>
            </a:pPr>
            <a:r>
              <a:rPr lang="en-US" altLang="en-US" dirty="0">
                <a:ea typeface="MS PGothic" panose="020B0600070205080204" pitchFamily="34" charset="-128"/>
              </a:rPr>
              <a:t>(a)	Load </a:t>
            </a:r>
            <a:r>
              <a:rPr lang="en-US" altLang="en-US" i="1" dirty="0" err="1">
                <a:ea typeface="MS PGothic" panose="020B0600070205080204" pitchFamily="34" charset="-128"/>
              </a:rPr>
              <a:t>s</a:t>
            </a:r>
            <a:r>
              <a:rPr lang="en-US" altLang="en-US" i="1" baseline="-25000" dirty="0" err="1">
                <a:ea typeface="MS PGothic" panose="020B0600070205080204" pitchFamily="34" charset="-128"/>
              </a:rPr>
              <a:t>i</a:t>
            </a:r>
            <a:r>
              <a:rPr lang="en-US" altLang="en-US" dirty="0">
                <a:ea typeface="MS PGothic" panose="020B0600070205080204" pitchFamily="34" charset="-128"/>
              </a:rPr>
              <a:t> into memory and build an in-memory hash index on it using the join attribute.  This hash index uses a different hash function than the earlier one </a:t>
            </a:r>
            <a:r>
              <a:rPr lang="en-US" altLang="en-US" i="1" dirty="0">
                <a:ea typeface="MS PGothic" panose="020B0600070205080204" pitchFamily="34" charset="-128"/>
              </a:rPr>
              <a:t>h.</a:t>
            </a:r>
            <a:endParaRPr lang="en-US" altLang="en-US" dirty="0">
              <a:ea typeface="MS PGothic" panose="020B0600070205080204" pitchFamily="34" charset="-128"/>
            </a:endParaRPr>
          </a:p>
          <a:p>
            <a:pPr marL="736600" lvl="1" indent="-279400">
              <a:buFont typeface="Monotype Sorts" pitchFamily="-65" charset="2"/>
              <a:buNone/>
            </a:pPr>
            <a:r>
              <a:rPr lang="en-US" altLang="en-US" dirty="0">
                <a:ea typeface="MS PGothic" panose="020B0600070205080204" pitchFamily="34" charset="-128"/>
              </a:rPr>
              <a:t>(b)	Read the tuples in </a:t>
            </a:r>
            <a:r>
              <a:rPr lang="en-US" altLang="en-US" i="1" dirty="0" err="1">
                <a:ea typeface="MS PGothic" panose="020B0600070205080204" pitchFamily="34" charset="-128"/>
              </a:rPr>
              <a:t>r</a:t>
            </a:r>
            <a:r>
              <a:rPr lang="en-US" altLang="en-US" i="1" baseline="-25000" dirty="0" err="1">
                <a:ea typeface="MS PGothic" panose="020B0600070205080204" pitchFamily="34" charset="-128"/>
              </a:rPr>
              <a:t>i</a:t>
            </a:r>
            <a:r>
              <a:rPr lang="en-US" altLang="en-US" dirty="0">
                <a:ea typeface="MS PGothic" panose="020B0600070205080204" pitchFamily="34" charset="-128"/>
              </a:rPr>
              <a:t> from the disk one by one.  For each tuple </a:t>
            </a:r>
            <a:r>
              <a:rPr lang="en-US" altLang="en-US" i="1" dirty="0" err="1">
                <a:ea typeface="MS PGothic" panose="020B0600070205080204" pitchFamily="34" charset="-128"/>
              </a:rPr>
              <a:t>t</a:t>
            </a:r>
            <a:r>
              <a:rPr lang="en-US" altLang="en-US" i="1" baseline="-25000" dirty="0" err="1">
                <a:ea typeface="MS PGothic" panose="020B0600070205080204" pitchFamily="34" charset="-128"/>
              </a:rPr>
              <a:t>r</a:t>
            </a:r>
            <a:r>
              <a:rPr lang="en-US" altLang="en-US" dirty="0">
                <a:ea typeface="MS PGothic" panose="020B0600070205080204" pitchFamily="34" charset="-128"/>
              </a:rPr>
              <a:t> locate each matching tuple </a:t>
            </a:r>
            <a:r>
              <a:rPr lang="en-US" altLang="en-US" i="1" dirty="0" err="1">
                <a:ea typeface="MS PGothic" panose="020B0600070205080204" pitchFamily="34" charset="-128"/>
              </a:rPr>
              <a:t>t</a:t>
            </a:r>
            <a:r>
              <a:rPr lang="en-US" altLang="en-US" i="1" baseline="-25000" dirty="0" err="1">
                <a:ea typeface="MS PGothic" panose="020B0600070205080204" pitchFamily="34" charset="-128"/>
              </a:rPr>
              <a:t>s</a:t>
            </a:r>
            <a:r>
              <a:rPr lang="en-US" altLang="en-US" i="1" dirty="0">
                <a:ea typeface="MS PGothic" panose="020B0600070205080204" pitchFamily="34" charset="-128"/>
              </a:rPr>
              <a:t> </a:t>
            </a:r>
            <a:r>
              <a:rPr lang="en-US" altLang="en-US" dirty="0">
                <a:ea typeface="MS PGothic" panose="020B0600070205080204" pitchFamily="34" charset="-128"/>
              </a:rPr>
              <a:t>in </a:t>
            </a:r>
            <a:r>
              <a:rPr lang="en-US" altLang="en-US" i="1" dirty="0" err="1">
                <a:ea typeface="MS PGothic" panose="020B0600070205080204" pitchFamily="34" charset="-128"/>
              </a:rPr>
              <a:t>s</a:t>
            </a:r>
            <a:r>
              <a:rPr lang="en-US" altLang="en-US" i="1" baseline="-25000" dirty="0" err="1">
                <a:ea typeface="MS PGothic" panose="020B0600070205080204" pitchFamily="34" charset="-128"/>
              </a:rPr>
              <a:t>i</a:t>
            </a:r>
            <a:r>
              <a:rPr lang="en-US" altLang="en-US" dirty="0">
                <a:ea typeface="MS PGothic" panose="020B0600070205080204" pitchFamily="34" charset="-128"/>
              </a:rPr>
              <a:t> using the in-memory hash index.  Output the concatenation of their attributes.</a:t>
            </a:r>
          </a:p>
        </p:txBody>
      </p:sp>
      <p:sp>
        <p:nvSpPr>
          <p:cNvPr id="74756" name="Text Box 4">
            <a:extLst>
              <a:ext uri="{FF2B5EF4-FFF2-40B4-BE49-F238E27FC236}">
                <a16:creationId xmlns:a16="http://schemas.microsoft.com/office/drawing/2014/main" id="{45789630-8926-4A06-8E70-2E740D63B8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2256" y="1172404"/>
            <a:ext cx="5100979" cy="3539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35000"/>
              </a:spcBef>
              <a:buClr>
                <a:schemeClr val="tx2"/>
              </a:buClr>
              <a:buSzPct val="90000"/>
              <a:buFont typeface="Monotype Sorts" pitchFamily="-65" charset="2"/>
              <a:buChar char="n"/>
              <a:defRPr kumimoji="1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35000"/>
              </a:spcBef>
              <a:buClr>
                <a:schemeClr val="folHlink"/>
              </a:buClr>
              <a:buSzPct val="80000"/>
              <a:buFont typeface="Monotype Sorts" pitchFamily="-65" charset="2"/>
              <a:buChar char="l"/>
              <a:defRPr kumimoji="1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5000"/>
              </a:spcBef>
              <a:buClr>
                <a:srgbClr val="33CC33"/>
              </a:buClr>
              <a:buSzPct val="75000"/>
              <a:buFont typeface="Webdings" panose="05030102010509060703" pitchFamily="18" charset="2"/>
              <a:buChar char="4"/>
              <a:defRPr kumimoji="1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5000"/>
              </a:spcBef>
              <a:buClr>
                <a:schemeClr val="hlink"/>
              </a:buClr>
              <a:buFont typeface="Times New Roman" panose="02020603050405020304" pitchFamily="18" charset="0"/>
              <a:buChar char="–"/>
              <a:defRPr kumimoji="1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5000"/>
              </a:spcBef>
              <a:buClr>
                <a:schemeClr val="tx2"/>
              </a:buClr>
              <a:buSzPct val="75000"/>
              <a:buChar char="»"/>
              <a:defRPr kumimoji="1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75000"/>
              <a:buChar char="»"/>
              <a:defRPr kumimoji="1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75000"/>
              <a:buChar char="»"/>
              <a:defRPr kumimoji="1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75000"/>
              <a:buChar char="»"/>
              <a:defRPr kumimoji="1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75000"/>
              <a:buChar char="»"/>
              <a:defRPr kumimoji="1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kumimoji="0" lang="en-US" altLang="en-US" sz="1700" dirty="0"/>
              <a:t>The hash-join of </a:t>
            </a:r>
            <a:r>
              <a:rPr kumimoji="0" lang="en-US" altLang="en-US" sz="1700" i="1" dirty="0"/>
              <a:t>r</a:t>
            </a:r>
            <a:r>
              <a:rPr kumimoji="0" lang="en-US" altLang="en-US" sz="1700" dirty="0"/>
              <a:t> and </a:t>
            </a:r>
            <a:r>
              <a:rPr kumimoji="0" lang="en-US" altLang="en-US" sz="1700" i="1" dirty="0"/>
              <a:t>s </a:t>
            </a:r>
            <a:r>
              <a:rPr kumimoji="0" lang="en-US" altLang="en-US" sz="1700" dirty="0"/>
              <a:t>is computed as follows.</a:t>
            </a:r>
          </a:p>
        </p:txBody>
      </p:sp>
      <p:sp>
        <p:nvSpPr>
          <p:cNvPr id="74757" name="Text Box 5">
            <a:extLst>
              <a:ext uri="{FF2B5EF4-FFF2-40B4-BE49-F238E27FC236}">
                <a16:creationId xmlns:a16="http://schemas.microsoft.com/office/drawing/2014/main" id="{692CBE19-D556-4D45-83B8-A73BB61FEA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71623" y="4960178"/>
            <a:ext cx="7587370" cy="3577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35000"/>
              </a:spcBef>
              <a:buClr>
                <a:schemeClr val="tx2"/>
              </a:buClr>
              <a:buSzPct val="90000"/>
              <a:buFont typeface="Monotype Sorts" pitchFamily="-65" charset="2"/>
              <a:buChar char="n"/>
              <a:defRPr kumimoji="1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35000"/>
              </a:spcBef>
              <a:buClr>
                <a:schemeClr val="folHlink"/>
              </a:buClr>
              <a:buSzPct val="80000"/>
              <a:buFont typeface="Monotype Sorts" pitchFamily="-65" charset="2"/>
              <a:buChar char="l"/>
              <a:defRPr kumimoji="1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5000"/>
              </a:spcBef>
              <a:buClr>
                <a:srgbClr val="33CC33"/>
              </a:buClr>
              <a:buSzPct val="75000"/>
              <a:buFont typeface="Webdings" panose="05030102010509060703" pitchFamily="18" charset="2"/>
              <a:buChar char="4"/>
              <a:defRPr kumimoji="1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5000"/>
              </a:spcBef>
              <a:buClr>
                <a:schemeClr val="hlink"/>
              </a:buClr>
              <a:buFont typeface="Times New Roman" panose="02020603050405020304" pitchFamily="18" charset="0"/>
              <a:buChar char="–"/>
              <a:defRPr kumimoji="1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5000"/>
              </a:spcBef>
              <a:buClr>
                <a:schemeClr val="tx2"/>
              </a:buClr>
              <a:buSzPct val="75000"/>
              <a:buChar char="»"/>
              <a:defRPr kumimoji="1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75000"/>
              <a:buChar char="»"/>
              <a:defRPr kumimoji="1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75000"/>
              <a:buChar char="»"/>
              <a:defRPr kumimoji="1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75000"/>
              <a:buChar char="»"/>
              <a:defRPr kumimoji="1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75000"/>
              <a:buChar char="»"/>
              <a:defRPr kumimoji="1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kumimoji="0" lang="en-US" altLang="en-US" sz="1700" dirty="0"/>
              <a:t>Relation </a:t>
            </a:r>
            <a:r>
              <a:rPr kumimoji="0" lang="en-US" altLang="en-US" sz="1700" i="1" dirty="0"/>
              <a:t>s</a:t>
            </a:r>
            <a:r>
              <a:rPr kumimoji="0" lang="en-US" altLang="en-US" sz="1700" dirty="0"/>
              <a:t> is called the </a:t>
            </a:r>
            <a:r>
              <a:rPr kumimoji="0" lang="en-US" altLang="en-US" sz="1700" b="1" dirty="0">
                <a:solidFill>
                  <a:srgbClr val="002060"/>
                </a:solidFill>
              </a:rPr>
              <a:t>build input</a:t>
            </a:r>
            <a:r>
              <a:rPr kumimoji="0" lang="en-US" altLang="en-US" sz="1700" dirty="0">
                <a:solidFill>
                  <a:srgbClr val="002060"/>
                </a:solidFill>
              </a:rPr>
              <a:t> </a:t>
            </a:r>
            <a:r>
              <a:rPr kumimoji="0" lang="en-US" altLang="en-US" sz="1700" dirty="0"/>
              <a:t>and  </a:t>
            </a:r>
            <a:r>
              <a:rPr kumimoji="0" lang="en-US" altLang="en-US" sz="1700" i="1" dirty="0"/>
              <a:t>r </a:t>
            </a:r>
            <a:r>
              <a:rPr kumimoji="0" lang="en-US" altLang="en-US" sz="1700" dirty="0"/>
              <a:t> is called the </a:t>
            </a:r>
            <a:r>
              <a:rPr kumimoji="0" lang="en-US" altLang="en-US" sz="1700" b="1" dirty="0">
                <a:solidFill>
                  <a:srgbClr val="002060"/>
                </a:solidFill>
              </a:rPr>
              <a:t>probe input</a:t>
            </a:r>
            <a:r>
              <a:rPr kumimoji="0" lang="en-US" altLang="en-US" sz="1700" dirty="0">
                <a:solidFill>
                  <a:schemeClr val="accent4"/>
                </a:solidFill>
              </a:rPr>
              <a:t>.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4066" name="Rectangle 2">
            <a:extLst>
              <a:ext uri="{FF2B5EF4-FFF2-40B4-BE49-F238E27FC236}">
                <a16:creationId xmlns:a16="http://schemas.microsoft.com/office/drawing/2014/main" id="{AF20C07A-BC1B-42FB-A66A-3B1318B3D90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>
                <a:effectLst>
                  <a:outerShdw blurRad="38100" dist="38100" dir="2700000" algn="tl">
                    <a:srgbClr val="C0C0C0"/>
                  </a:outerShdw>
                </a:effectLst>
                <a:ea typeface="MS PGothic" panose="020B0600070205080204" pitchFamily="34" charset="-128"/>
              </a:rPr>
              <a:t>Hash-Join algorithm (Cont.)</a:t>
            </a:r>
          </a:p>
        </p:txBody>
      </p:sp>
      <p:sp>
        <p:nvSpPr>
          <p:cNvPr id="76803" name="Rectangle 3">
            <a:extLst>
              <a:ext uri="{FF2B5EF4-FFF2-40B4-BE49-F238E27FC236}">
                <a16:creationId xmlns:a16="http://schemas.microsoft.com/office/drawing/2014/main" id="{E22CD1C5-A5E7-4586-9733-7EBAE6D11015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834500" y="1102497"/>
            <a:ext cx="7519387" cy="4143271"/>
          </a:xfrm>
        </p:spPr>
        <p:txBody>
          <a:bodyPr/>
          <a:lstStyle/>
          <a:p>
            <a:r>
              <a:rPr lang="en-US" altLang="en-US" dirty="0">
                <a:ea typeface="MS PGothic" panose="020B0600070205080204" pitchFamily="34" charset="-128"/>
              </a:rPr>
              <a:t>The value </a:t>
            </a:r>
            <a:r>
              <a:rPr lang="en-US" altLang="en-US" i="1" dirty="0">
                <a:ea typeface="MS PGothic" panose="020B0600070205080204" pitchFamily="34" charset="-128"/>
              </a:rPr>
              <a:t>n</a:t>
            </a:r>
            <a:r>
              <a:rPr lang="en-US" altLang="en-US" dirty="0">
                <a:ea typeface="MS PGothic" panose="020B0600070205080204" pitchFamily="34" charset="-128"/>
              </a:rPr>
              <a:t> and the hash function </a:t>
            </a:r>
            <a:r>
              <a:rPr lang="en-US" altLang="en-US" i="1" dirty="0">
                <a:ea typeface="MS PGothic" panose="020B0600070205080204" pitchFamily="34" charset="-128"/>
              </a:rPr>
              <a:t>h</a:t>
            </a:r>
            <a:r>
              <a:rPr lang="en-US" altLang="en-US" dirty="0">
                <a:ea typeface="MS PGothic" panose="020B0600070205080204" pitchFamily="34" charset="-128"/>
              </a:rPr>
              <a:t> is chosen such that each </a:t>
            </a:r>
            <a:r>
              <a:rPr lang="en-US" altLang="en-US" i="1" dirty="0" err="1">
                <a:ea typeface="MS PGothic" panose="020B0600070205080204" pitchFamily="34" charset="-128"/>
              </a:rPr>
              <a:t>s</a:t>
            </a:r>
            <a:r>
              <a:rPr lang="en-US" altLang="en-US" i="1" baseline="-25000" dirty="0" err="1">
                <a:ea typeface="MS PGothic" panose="020B0600070205080204" pitchFamily="34" charset="-128"/>
              </a:rPr>
              <a:t>i</a:t>
            </a:r>
            <a:r>
              <a:rPr lang="en-US" altLang="en-US" dirty="0">
                <a:ea typeface="MS PGothic" panose="020B0600070205080204" pitchFamily="34" charset="-128"/>
              </a:rPr>
              <a:t> should fit in memory.</a:t>
            </a:r>
          </a:p>
          <a:p>
            <a:pPr lvl="1"/>
            <a:r>
              <a:rPr lang="en-US" altLang="en-US" dirty="0">
                <a:ea typeface="MS PGothic" panose="020B0600070205080204" pitchFamily="34" charset="-128"/>
              </a:rPr>
              <a:t>Typically n is chosen as </a:t>
            </a:r>
            <a:r>
              <a:rPr lang="en-US" altLang="en-US" dirty="0">
                <a:ea typeface="MS PGothic" panose="020B0600070205080204" pitchFamily="34" charset="-128"/>
                <a:sym typeface="Symbol" panose="05050102010706020507" pitchFamily="18" charset="2"/>
              </a:rPr>
              <a:t></a:t>
            </a:r>
            <a:r>
              <a:rPr lang="en-US" altLang="en-US" dirty="0" err="1">
                <a:ea typeface="MS PGothic" panose="020B0600070205080204" pitchFamily="34" charset="-128"/>
              </a:rPr>
              <a:t>b</a:t>
            </a:r>
            <a:r>
              <a:rPr lang="en-US" altLang="en-US" baseline="-25000" dirty="0" err="1">
                <a:ea typeface="MS PGothic" panose="020B0600070205080204" pitchFamily="34" charset="-128"/>
              </a:rPr>
              <a:t>s</a:t>
            </a:r>
            <a:r>
              <a:rPr lang="en-US" altLang="en-US" dirty="0">
                <a:ea typeface="MS PGothic" panose="020B0600070205080204" pitchFamily="34" charset="-128"/>
              </a:rPr>
              <a:t>/M</a:t>
            </a:r>
            <a:r>
              <a:rPr lang="en-US" altLang="en-US" dirty="0">
                <a:ea typeface="MS PGothic" panose="020B0600070205080204" pitchFamily="34" charset="-128"/>
                <a:sym typeface="Symbol" panose="05050102010706020507" pitchFamily="18" charset="2"/>
              </a:rPr>
              <a:t></a:t>
            </a:r>
            <a:r>
              <a:rPr lang="en-US" altLang="en-US" dirty="0">
                <a:ea typeface="MS PGothic" panose="020B0600070205080204" pitchFamily="34" charset="-128"/>
              </a:rPr>
              <a:t> * f  where f is a </a:t>
            </a:r>
            <a:r>
              <a:rPr lang="ja-JP" altLang="en-US" dirty="0">
                <a:ea typeface="MS PGothic" panose="020B0600070205080204" pitchFamily="34" charset="-128"/>
              </a:rPr>
              <a:t>“</a:t>
            </a:r>
            <a:r>
              <a:rPr lang="en-US" altLang="ja-JP" b="1" dirty="0">
                <a:solidFill>
                  <a:srgbClr val="002060"/>
                </a:solidFill>
                <a:ea typeface="MS PGothic" panose="020B0600070205080204" pitchFamily="34" charset="-128"/>
              </a:rPr>
              <a:t>fudge factor</a:t>
            </a:r>
            <a:r>
              <a:rPr lang="ja-JP" altLang="en-US" dirty="0">
                <a:ea typeface="MS PGothic" panose="020B0600070205080204" pitchFamily="34" charset="-128"/>
              </a:rPr>
              <a:t>”</a:t>
            </a:r>
            <a:r>
              <a:rPr lang="en-US" altLang="ja-JP" dirty="0">
                <a:ea typeface="MS PGothic" panose="020B0600070205080204" pitchFamily="34" charset="-128"/>
              </a:rPr>
              <a:t>, typically around 1.2</a:t>
            </a:r>
          </a:p>
          <a:p>
            <a:pPr lvl="1"/>
            <a:r>
              <a:rPr lang="en-US" altLang="en-US" dirty="0">
                <a:ea typeface="MS PGothic" panose="020B0600070205080204" pitchFamily="34" charset="-128"/>
              </a:rPr>
              <a:t>The probe relation partitions </a:t>
            </a:r>
            <a:r>
              <a:rPr lang="en-US" altLang="en-US" i="1" dirty="0" err="1">
                <a:ea typeface="MS PGothic" panose="020B0600070205080204" pitchFamily="34" charset="-128"/>
              </a:rPr>
              <a:t>s</a:t>
            </a:r>
            <a:r>
              <a:rPr lang="en-US" altLang="en-US" i="1" baseline="-25000" dirty="0" err="1">
                <a:ea typeface="MS PGothic" panose="020B0600070205080204" pitchFamily="34" charset="-128"/>
              </a:rPr>
              <a:t>i</a:t>
            </a:r>
            <a:r>
              <a:rPr lang="en-US" altLang="en-US" dirty="0">
                <a:ea typeface="MS PGothic" panose="020B0600070205080204" pitchFamily="34" charset="-128"/>
              </a:rPr>
              <a:t> need not fit in memory</a:t>
            </a:r>
          </a:p>
          <a:p>
            <a:r>
              <a:rPr lang="en-US" altLang="en-US" b="1" dirty="0">
                <a:solidFill>
                  <a:srgbClr val="002060"/>
                </a:solidFill>
                <a:ea typeface="MS PGothic" panose="020B0600070205080204" pitchFamily="34" charset="-128"/>
              </a:rPr>
              <a:t>Recursive partitioning</a:t>
            </a:r>
            <a:r>
              <a:rPr lang="en-US" altLang="en-US" b="1" i="1" dirty="0">
                <a:solidFill>
                  <a:srgbClr val="002060"/>
                </a:solidFill>
                <a:ea typeface="MS PGothic" panose="020B0600070205080204" pitchFamily="34" charset="-128"/>
              </a:rPr>
              <a:t> </a:t>
            </a:r>
            <a:r>
              <a:rPr lang="en-US" altLang="en-US" dirty="0">
                <a:ea typeface="MS PGothic" panose="020B0600070205080204" pitchFamily="34" charset="-128"/>
              </a:rPr>
              <a:t>required if number of partitions </a:t>
            </a:r>
            <a:r>
              <a:rPr lang="en-US" altLang="en-US" i="1" dirty="0">
                <a:ea typeface="MS PGothic" panose="020B0600070205080204" pitchFamily="34" charset="-128"/>
              </a:rPr>
              <a:t>n </a:t>
            </a:r>
            <a:r>
              <a:rPr lang="en-US" altLang="en-US" dirty="0">
                <a:ea typeface="MS PGothic" panose="020B0600070205080204" pitchFamily="34" charset="-128"/>
              </a:rPr>
              <a:t>is greater than number of pages </a:t>
            </a:r>
            <a:r>
              <a:rPr lang="en-US" altLang="en-US" i="1" dirty="0">
                <a:ea typeface="MS PGothic" panose="020B0600070205080204" pitchFamily="34" charset="-128"/>
              </a:rPr>
              <a:t>M</a:t>
            </a:r>
            <a:r>
              <a:rPr lang="en-US" altLang="en-US" dirty="0">
                <a:ea typeface="MS PGothic" panose="020B0600070205080204" pitchFamily="34" charset="-128"/>
              </a:rPr>
              <a:t> of memory.</a:t>
            </a:r>
          </a:p>
          <a:p>
            <a:pPr lvl="1"/>
            <a:r>
              <a:rPr lang="en-US" altLang="en-US" dirty="0">
                <a:ea typeface="MS PGothic" panose="020B0600070205080204" pitchFamily="34" charset="-128"/>
              </a:rPr>
              <a:t>instead of partitioning </a:t>
            </a:r>
            <a:r>
              <a:rPr lang="en-US" altLang="en-US" i="1" dirty="0">
                <a:ea typeface="MS PGothic" panose="020B0600070205080204" pitchFamily="34" charset="-128"/>
              </a:rPr>
              <a:t>n</a:t>
            </a:r>
            <a:r>
              <a:rPr lang="en-US" altLang="en-US" dirty="0">
                <a:ea typeface="MS PGothic" panose="020B0600070205080204" pitchFamily="34" charset="-128"/>
              </a:rPr>
              <a:t> ways, use</a:t>
            </a:r>
            <a:r>
              <a:rPr lang="en-US" altLang="en-US" i="1" dirty="0">
                <a:ea typeface="MS PGothic" panose="020B0600070205080204" pitchFamily="34" charset="-128"/>
              </a:rPr>
              <a:t>  M – </a:t>
            </a:r>
            <a:r>
              <a:rPr lang="en-US" altLang="en-US" dirty="0">
                <a:ea typeface="MS PGothic" panose="020B0600070205080204" pitchFamily="34" charset="-128"/>
              </a:rPr>
              <a:t>1 partitions for s</a:t>
            </a:r>
          </a:p>
          <a:p>
            <a:pPr lvl="1"/>
            <a:r>
              <a:rPr lang="en-US" altLang="en-US" dirty="0">
                <a:ea typeface="MS PGothic" panose="020B0600070205080204" pitchFamily="34" charset="-128"/>
              </a:rPr>
              <a:t>Further partition the </a:t>
            </a:r>
            <a:r>
              <a:rPr lang="en-US" altLang="en-US" i="1" dirty="0">
                <a:ea typeface="MS PGothic" panose="020B0600070205080204" pitchFamily="34" charset="-128"/>
              </a:rPr>
              <a:t>M – </a:t>
            </a:r>
            <a:r>
              <a:rPr lang="en-US" altLang="en-US" dirty="0">
                <a:ea typeface="MS PGothic" panose="020B0600070205080204" pitchFamily="34" charset="-128"/>
              </a:rPr>
              <a:t>1 partitions using a different hash function</a:t>
            </a:r>
          </a:p>
          <a:p>
            <a:pPr lvl="1"/>
            <a:r>
              <a:rPr lang="en-US" altLang="en-US" dirty="0">
                <a:ea typeface="MS PGothic" panose="020B0600070205080204" pitchFamily="34" charset="-128"/>
              </a:rPr>
              <a:t>Use same partitioning method on </a:t>
            </a:r>
            <a:r>
              <a:rPr lang="en-US" altLang="en-US" i="1" dirty="0">
                <a:ea typeface="MS PGothic" panose="020B0600070205080204" pitchFamily="34" charset="-128"/>
              </a:rPr>
              <a:t>r</a:t>
            </a:r>
          </a:p>
          <a:p>
            <a:pPr lvl="1"/>
            <a:r>
              <a:rPr lang="en-US" altLang="en-US" dirty="0">
                <a:ea typeface="MS PGothic" panose="020B0600070205080204" pitchFamily="34" charset="-128"/>
              </a:rPr>
              <a:t>Rarely required: e.g., with block size of 4 KB, recursive partitioning not needed for relations of &lt; 1GB with memory size of 2MB, or relations of &lt; 36 GB with memory of 12 MB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6290" name="Rectangle 1026">
            <a:extLst>
              <a:ext uri="{FF2B5EF4-FFF2-40B4-BE49-F238E27FC236}">
                <a16:creationId xmlns:a16="http://schemas.microsoft.com/office/drawing/2014/main" id="{D42B7FD4-42ED-4237-9DF2-52B0BDCA6FB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>
                <a:effectLst>
                  <a:outerShdw blurRad="38100" dist="38100" dir="2700000" algn="tl">
                    <a:srgbClr val="C0C0C0"/>
                  </a:outerShdw>
                </a:effectLst>
                <a:ea typeface="MS PGothic" panose="020B0600070205080204" pitchFamily="34" charset="-128"/>
              </a:rPr>
              <a:t>Handling of Overflows</a:t>
            </a:r>
          </a:p>
        </p:txBody>
      </p:sp>
      <p:sp>
        <p:nvSpPr>
          <p:cNvPr id="78851" name="Rectangle 1027">
            <a:extLst>
              <a:ext uri="{FF2B5EF4-FFF2-40B4-BE49-F238E27FC236}">
                <a16:creationId xmlns:a16="http://schemas.microsoft.com/office/drawing/2014/main" id="{EF56256C-BEFD-49B6-B765-56D6118FEC9F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834500" y="1120253"/>
            <a:ext cx="7634798" cy="4889229"/>
          </a:xfrm>
        </p:spPr>
        <p:txBody>
          <a:bodyPr/>
          <a:lstStyle/>
          <a:p>
            <a:r>
              <a:rPr lang="en-US" altLang="en-US" dirty="0">
                <a:ea typeface="MS PGothic" panose="020B0600070205080204" pitchFamily="34" charset="-128"/>
              </a:rPr>
              <a:t>Partitioning is said to be </a:t>
            </a:r>
            <a:r>
              <a:rPr lang="en-US" altLang="en-US" b="1" dirty="0">
                <a:solidFill>
                  <a:srgbClr val="002060"/>
                </a:solidFill>
                <a:ea typeface="MS PGothic" panose="020B0600070205080204" pitchFamily="34" charset="-128"/>
              </a:rPr>
              <a:t>skewed</a:t>
            </a:r>
            <a:r>
              <a:rPr lang="en-US" altLang="en-US" dirty="0">
                <a:ea typeface="MS PGothic" panose="020B0600070205080204" pitchFamily="34" charset="-128"/>
              </a:rPr>
              <a:t> if some partitions have significantly more tuples than some others</a:t>
            </a:r>
          </a:p>
          <a:p>
            <a:r>
              <a:rPr lang="en-US" altLang="en-US" b="1" dirty="0">
                <a:solidFill>
                  <a:srgbClr val="002060"/>
                </a:solidFill>
                <a:ea typeface="MS PGothic" panose="020B0600070205080204" pitchFamily="34" charset="-128"/>
              </a:rPr>
              <a:t>Hash-table overflow</a:t>
            </a:r>
            <a:r>
              <a:rPr lang="en-US" altLang="en-US" dirty="0">
                <a:solidFill>
                  <a:srgbClr val="002060"/>
                </a:solidFill>
                <a:ea typeface="MS PGothic" panose="020B0600070205080204" pitchFamily="34" charset="-128"/>
              </a:rPr>
              <a:t> </a:t>
            </a:r>
            <a:r>
              <a:rPr lang="en-US" altLang="en-US" dirty="0">
                <a:ea typeface="MS PGothic" panose="020B0600070205080204" pitchFamily="34" charset="-128"/>
              </a:rPr>
              <a:t>occurs in partition </a:t>
            </a:r>
            <a:r>
              <a:rPr lang="en-US" altLang="en-US" i="1" dirty="0" err="1">
                <a:ea typeface="MS PGothic" panose="020B0600070205080204" pitchFamily="34" charset="-128"/>
              </a:rPr>
              <a:t>s</a:t>
            </a:r>
            <a:r>
              <a:rPr lang="en-US" altLang="en-US" sz="2000" i="1" baseline="-25000" dirty="0" err="1">
                <a:ea typeface="MS PGothic" panose="020B0600070205080204" pitchFamily="34" charset="-128"/>
              </a:rPr>
              <a:t>i</a:t>
            </a:r>
            <a:r>
              <a:rPr lang="en-US" altLang="en-US" dirty="0">
                <a:ea typeface="MS PGothic" panose="020B0600070205080204" pitchFamily="34" charset="-128"/>
              </a:rPr>
              <a:t> if </a:t>
            </a:r>
            <a:r>
              <a:rPr lang="en-US" altLang="en-US" i="1" dirty="0" err="1">
                <a:ea typeface="MS PGothic" panose="020B0600070205080204" pitchFamily="34" charset="-128"/>
              </a:rPr>
              <a:t>s</a:t>
            </a:r>
            <a:r>
              <a:rPr lang="en-US" altLang="en-US" sz="2000" i="1" baseline="-25000" dirty="0" err="1">
                <a:ea typeface="MS PGothic" panose="020B0600070205080204" pitchFamily="34" charset="-128"/>
              </a:rPr>
              <a:t>i</a:t>
            </a:r>
            <a:r>
              <a:rPr lang="en-US" altLang="en-US" dirty="0">
                <a:ea typeface="MS PGothic" panose="020B0600070205080204" pitchFamily="34" charset="-128"/>
              </a:rPr>
              <a:t> does not fit in memory.  Reasons could be</a:t>
            </a:r>
          </a:p>
          <a:p>
            <a:pPr lvl="1"/>
            <a:r>
              <a:rPr lang="en-US" altLang="en-US" dirty="0">
                <a:ea typeface="MS PGothic" panose="020B0600070205080204" pitchFamily="34" charset="-128"/>
              </a:rPr>
              <a:t>Many tuples in s with same value for join attributes</a:t>
            </a:r>
          </a:p>
          <a:p>
            <a:pPr lvl="1"/>
            <a:r>
              <a:rPr lang="en-US" altLang="en-US" dirty="0">
                <a:ea typeface="MS PGothic" panose="020B0600070205080204" pitchFamily="34" charset="-128"/>
              </a:rPr>
              <a:t>Bad hash function</a:t>
            </a:r>
          </a:p>
          <a:p>
            <a:r>
              <a:rPr lang="en-US" altLang="en-US" b="1" dirty="0">
                <a:solidFill>
                  <a:srgbClr val="002060"/>
                </a:solidFill>
                <a:ea typeface="MS PGothic" panose="020B0600070205080204" pitchFamily="34" charset="-128"/>
              </a:rPr>
              <a:t>Overflow resolution</a:t>
            </a:r>
            <a:r>
              <a:rPr lang="en-US" altLang="en-US" dirty="0">
                <a:solidFill>
                  <a:srgbClr val="002060"/>
                </a:solidFill>
                <a:ea typeface="MS PGothic" panose="020B0600070205080204" pitchFamily="34" charset="-128"/>
              </a:rPr>
              <a:t> </a:t>
            </a:r>
            <a:r>
              <a:rPr lang="en-US" altLang="en-US" dirty="0">
                <a:ea typeface="MS PGothic" panose="020B0600070205080204" pitchFamily="34" charset="-128"/>
              </a:rPr>
              <a:t>can be done in build phase</a:t>
            </a:r>
          </a:p>
          <a:p>
            <a:pPr lvl="1"/>
            <a:r>
              <a:rPr lang="en-US" altLang="en-US" dirty="0">
                <a:ea typeface="MS PGothic" panose="020B0600070205080204" pitchFamily="34" charset="-128"/>
              </a:rPr>
              <a:t>Partition </a:t>
            </a:r>
            <a:r>
              <a:rPr lang="en-US" altLang="en-US" i="1" dirty="0" err="1">
                <a:ea typeface="MS PGothic" panose="020B0600070205080204" pitchFamily="34" charset="-128"/>
              </a:rPr>
              <a:t>s</a:t>
            </a:r>
            <a:r>
              <a:rPr lang="en-US" altLang="en-US" sz="2000" i="1" baseline="-25000" dirty="0" err="1">
                <a:ea typeface="MS PGothic" panose="020B0600070205080204" pitchFamily="34" charset="-128"/>
              </a:rPr>
              <a:t>i</a:t>
            </a:r>
            <a:r>
              <a:rPr lang="en-US" altLang="en-US" dirty="0">
                <a:ea typeface="MS PGothic" panose="020B0600070205080204" pitchFamily="34" charset="-128"/>
              </a:rPr>
              <a:t> is further partitioned using different hash function. </a:t>
            </a:r>
          </a:p>
          <a:p>
            <a:pPr lvl="1"/>
            <a:r>
              <a:rPr lang="en-US" altLang="en-US" dirty="0">
                <a:ea typeface="MS PGothic" panose="020B0600070205080204" pitchFamily="34" charset="-128"/>
              </a:rPr>
              <a:t>Partition </a:t>
            </a:r>
            <a:r>
              <a:rPr lang="en-US" altLang="en-US" i="1" dirty="0" err="1">
                <a:ea typeface="MS PGothic" panose="020B0600070205080204" pitchFamily="34" charset="-128"/>
              </a:rPr>
              <a:t>r</a:t>
            </a:r>
            <a:r>
              <a:rPr lang="en-US" altLang="en-US" sz="2000" i="1" baseline="-25000" dirty="0" err="1">
                <a:ea typeface="MS PGothic" panose="020B0600070205080204" pitchFamily="34" charset="-128"/>
              </a:rPr>
              <a:t>i</a:t>
            </a:r>
            <a:r>
              <a:rPr lang="en-US" altLang="en-US" dirty="0">
                <a:ea typeface="MS PGothic" panose="020B0600070205080204" pitchFamily="34" charset="-128"/>
              </a:rPr>
              <a:t> must be similarly partitioned.</a:t>
            </a:r>
          </a:p>
          <a:p>
            <a:r>
              <a:rPr lang="en-US" altLang="en-US" b="1" dirty="0">
                <a:solidFill>
                  <a:srgbClr val="002060"/>
                </a:solidFill>
                <a:ea typeface="MS PGothic" panose="020B0600070205080204" pitchFamily="34" charset="-128"/>
              </a:rPr>
              <a:t>Overflow avoidance</a:t>
            </a:r>
            <a:r>
              <a:rPr lang="en-US" altLang="en-US" dirty="0">
                <a:solidFill>
                  <a:srgbClr val="002060"/>
                </a:solidFill>
                <a:ea typeface="MS PGothic" panose="020B0600070205080204" pitchFamily="34" charset="-128"/>
              </a:rPr>
              <a:t> </a:t>
            </a:r>
            <a:r>
              <a:rPr lang="en-US" altLang="en-US" dirty="0">
                <a:ea typeface="MS PGothic" panose="020B0600070205080204" pitchFamily="34" charset="-128"/>
              </a:rPr>
              <a:t>performs partitioning carefully to avoid overflows during build phase</a:t>
            </a:r>
          </a:p>
          <a:p>
            <a:pPr lvl="1"/>
            <a:r>
              <a:rPr lang="en-US" altLang="en-US" dirty="0">
                <a:ea typeface="MS PGothic" panose="020B0600070205080204" pitchFamily="34" charset="-128"/>
              </a:rPr>
              <a:t>E.g., partition build relation into many partitions, then combine them</a:t>
            </a:r>
          </a:p>
          <a:p>
            <a:r>
              <a:rPr lang="en-US" altLang="en-US" dirty="0">
                <a:ea typeface="MS PGothic" panose="020B0600070205080204" pitchFamily="34" charset="-128"/>
              </a:rPr>
              <a:t>Both approaches fail with large numbers of duplicates</a:t>
            </a:r>
          </a:p>
          <a:p>
            <a:pPr lvl="1"/>
            <a:r>
              <a:rPr lang="en-US" altLang="en-US" dirty="0">
                <a:ea typeface="MS PGothic" panose="020B0600070205080204" pitchFamily="34" charset="-128"/>
              </a:rPr>
              <a:t>Fallback option: use block nested loops join on overflowed  partitions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5090" name="Rectangle 2">
            <a:extLst>
              <a:ext uri="{FF2B5EF4-FFF2-40B4-BE49-F238E27FC236}">
                <a16:creationId xmlns:a16="http://schemas.microsoft.com/office/drawing/2014/main" id="{D3F5826D-9034-43DA-8D33-561C155084B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>
                <a:effectLst>
                  <a:outerShdw blurRad="38100" dist="38100" dir="2700000" algn="tl">
                    <a:srgbClr val="C0C0C0"/>
                  </a:outerShdw>
                </a:effectLst>
                <a:ea typeface="MS PGothic" panose="020B0600070205080204" pitchFamily="34" charset="-128"/>
              </a:rPr>
              <a:t>Cost of Hash-Join</a:t>
            </a:r>
          </a:p>
        </p:txBody>
      </p:sp>
      <p:sp>
        <p:nvSpPr>
          <p:cNvPr id="80899" name="Rectangle 3">
            <a:extLst>
              <a:ext uri="{FF2B5EF4-FFF2-40B4-BE49-F238E27FC236}">
                <a16:creationId xmlns:a16="http://schemas.microsoft.com/office/drawing/2014/main" id="{4112729D-780E-4613-BAB2-2D6AD9A42546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852256" y="1234850"/>
            <a:ext cx="7528263" cy="4059050"/>
          </a:xfrm>
        </p:spPr>
        <p:txBody>
          <a:bodyPr/>
          <a:lstStyle/>
          <a:p>
            <a:pPr>
              <a:tabLst>
                <a:tab pos="3146425" algn="ctr"/>
              </a:tabLst>
            </a:pPr>
            <a:r>
              <a:rPr lang="en-US" altLang="en-US" dirty="0">
                <a:ea typeface="MS PGothic" panose="020B0600070205080204" pitchFamily="34" charset="-128"/>
              </a:rPr>
              <a:t>If recursive partitioning is not required: cost of hash join is</a:t>
            </a:r>
            <a:br>
              <a:rPr lang="en-US" altLang="en-US" dirty="0">
                <a:ea typeface="MS PGothic" panose="020B0600070205080204" pitchFamily="34" charset="-128"/>
              </a:rPr>
            </a:br>
            <a:r>
              <a:rPr lang="en-US" altLang="en-US" dirty="0">
                <a:ea typeface="MS PGothic" panose="020B0600070205080204" pitchFamily="34" charset="-128"/>
              </a:rPr>
              <a:t>          3(</a:t>
            </a:r>
            <a:r>
              <a:rPr lang="en-US" altLang="en-US" i="1" dirty="0" err="1">
                <a:ea typeface="MS PGothic" panose="020B0600070205080204" pitchFamily="34" charset="-128"/>
              </a:rPr>
              <a:t>b</a:t>
            </a:r>
            <a:r>
              <a:rPr lang="en-US" altLang="en-US" i="1" baseline="-25000" dirty="0" err="1">
                <a:ea typeface="MS PGothic" panose="020B0600070205080204" pitchFamily="34" charset="-128"/>
              </a:rPr>
              <a:t>r</a:t>
            </a:r>
            <a:r>
              <a:rPr lang="en-US" altLang="en-US" i="1" dirty="0">
                <a:ea typeface="MS PGothic" panose="020B0600070205080204" pitchFamily="34" charset="-128"/>
              </a:rPr>
              <a:t> </a:t>
            </a:r>
            <a:r>
              <a:rPr lang="en-US" altLang="en-US" dirty="0">
                <a:ea typeface="MS PGothic" panose="020B0600070205080204" pitchFamily="34" charset="-128"/>
              </a:rPr>
              <a:t>+</a:t>
            </a:r>
            <a:r>
              <a:rPr lang="en-US" altLang="en-US" i="1" dirty="0">
                <a:ea typeface="MS PGothic" panose="020B0600070205080204" pitchFamily="34" charset="-128"/>
              </a:rPr>
              <a:t> </a:t>
            </a:r>
            <a:r>
              <a:rPr lang="en-US" altLang="en-US" i="1" dirty="0" err="1">
                <a:ea typeface="MS PGothic" panose="020B0600070205080204" pitchFamily="34" charset="-128"/>
              </a:rPr>
              <a:t>b</a:t>
            </a:r>
            <a:r>
              <a:rPr lang="en-US" altLang="en-US" i="1" baseline="-25000" dirty="0" err="1">
                <a:ea typeface="MS PGothic" panose="020B0600070205080204" pitchFamily="34" charset="-128"/>
              </a:rPr>
              <a:t>s</a:t>
            </a:r>
            <a:r>
              <a:rPr lang="en-US" altLang="en-US" i="1" dirty="0">
                <a:ea typeface="MS PGothic" panose="020B0600070205080204" pitchFamily="34" charset="-128"/>
              </a:rPr>
              <a:t>)</a:t>
            </a:r>
            <a:r>
              <a:rPr lang="en-US" altLang="en-US" dirty="0">
                <a:ea typeface="MS PGothic" panose="020B0600070205080204" pitchFamily="34" charset="-128"/>
              </a:rPr>
              <a:t> +4 </a:t>
            </a:r>
            <a:r>
              <a:rPr lang="en-US" altLang="en-US" dirty="0">
                <a:ea typeface="MS PGothic" panose="020B0600070205080204" pitchFamily="34" charset="-128"/>
                <a:sym typeface="Symbol" panose="05050102010706020507" pitchFamily="18" charset="2"/>
              </a:rPr>
              <a:t> </a:t>
            </a:r>
            <a:r>
              <a:rPr lang="en-US" altLang="en-US" i="1" dirty="0" err="1">
                <a:ea typeface="MS PGothic" panose="020B0600070205080204" pitchFamily="34" charset="-128"/>
                <a:sym typeface="Symbol" panose="05050102010706020507" pitchFamily="18" charset="2"/>
              </a:rPr>
              <a:t>n</a:t>
            </a:r>
            <a:r>
              <a:rPr lang="en-US" altLang="en-US" i="1" baseline="-25000" dirty="0" err="1">
                <a:ea typeface="MS PGothic" panose="020B0600070205080204" pitchFamily="34" charset="-128"/>
                <a:sym typeface="Symbol" panose="05050102010706020507" pitchFamily="18" charset="2"/>
              </a:rPr>
              <a:t>h</a:t>
            </a:r>
            <a:r>
              <a:rPr lang="en-US" altLang="en-US" i="1" baseline="-25000" dirty="0">
                <a:ea typeface="MS PGothic" panose="020B0600070205080204" pitchFamily="34" charset="-128"/>
                <a:sym typeface="Symbol" panose="05050102010706020507" pitchFamily="18" charset="2"/>
              </a:rPr>
              <a:t>  </a:t>
            </a:r>
            <a:r>
              <a:rPr lang="en-US" altLang="en-US" dirty="0">
                <a:ea typeface="MS PGothic" panose="020B0600070205080204" pitchFamily="34" charset="-128"/>
                <a:sym typeface="Symbol" panose="05050102010706020507" pitchFamily="18" charset="2"/>
              </a:rPr>
              <a:t>block transfers +</a:t>
            </a:r>
            <a:br>
              <a:rPr lang="en-US" altLang="en-US" dirty="0">
                <a:ea typeface="MS PGothic" panose="020B0600070205080204" pitchFamily="34" charset="-128"/>
                <a:sym typeface="Symbol" panose="05050102010706020507" pitchFamily="18" charset="2"/>
              </a:rPr>
            </a:br>
            <a:r>
              <a:rPr lang="en-US" altLang="en-US" dirty="0">
                <a:ea typeface="MS PGothic" panose="020B0600070205080204" pitchFamily="34" charset="-128"/>
                <a:sym typeface="Symbol" panose="05050102010706020507" pitchFamily="18" charset="2"/>
              </a:rPr>
              <a:t>         2( </a:t>
            </a:r>
            <a:r>
              <a:rPr lang="en-US" altLang="en-US" i="1" dirty="0" err="1">
                <a:ea typeface="MS PGothic" panose="020B0600070205080204" pitchFamily="34" charset="-128"/>
                <a:sym typeface="Symbol" panose="05050102010706020507" pitchFamily="18" charset="2"/>
              </a:rPr>
              <a:t>b</a:t>
            </a:r>
            <a:r>
              <a:rPr lang="en-US" altLang="en-US" i="1" baseline="-25000" dirty="0" err="1">
                <a:ea typeface="MS PGothic" panose="020B0600070205080204" pitchFamily="34" charset="-128"/>
                <a:sym typeface="Symbol" panose="05050102010706020507" pitchFamily="18" charset="2"/>
              </a:rPr>
              <a:t>r</a:t>
            </a:r>
            <a:r>
              <a:rPr lang="en-US" altLang="en-US" i="1" baseline="-25000" dirty="0">
                <a:ea typeface="MS PGothic" panose="020B0600070205080204" pitchFamily="34" charset="-128"/>
                <a:sym typeface="Symbol" panose="05050102010706020507" pitchFamily="18" charset="2"/>
              </a:rPr>
              <a:t> </a:t>
            </a:r>
            <a:r>
              <a:rPr lang="en-US" altLang="en-US" i="1" dirty="0">
                <a:ea typeface="MS PGothic" panose="020B0600070205080204" pitchFamily="34" charset="-128"/>
                <a:sym typeface="Symbol" panose="05050102010706020507" pitchFamily="18" charset="2"/>
              </a:rPr>
              <a:t>/ b</a:t>
            </a:r>
            <a:r>
              <a:rPr lang="en-US" altLang="en-US" i="1" baseline="-25000" dirty="0">
                <a:ea typeface="MS PGothic" panose="020B0600070205080204" pitchFamily="34" charset="-128"/>
                <a:sym typeface="Symbol" panose="05050102010706020507" pitchFamily="18" charset="2"/>
              </a:rPr>
              <a:t>b</a:t>
            </a:r>
            <a:r>
              <a:rPr lang="en-US" altLang="en-US" dirty="0">
                <a:ea typeface="MS PGothic" panose="020B0600070205080204" pitchFamily="34" charset="-128"/>
                <a:sym typeface="Symbol" panose="05050102010706020507" pitchFamily="18" charset="2"/>
              </a:rPr>
              <a:t> + </a:t>
            </a:r>
            <a:r>
              <a:rPr lang="en-US" altLang="en-US" i="1" dirty="0" err="1">
                <a:ea typeface="MS PGothic" panose="020B0600070205080204" pitchFamily="34" charset="-128"/>
                <a:sym typeface="Symbol" panose="05050102010706020507" pitchFamily="18" charset="2"/>
              </a:rPr>
              <a:t>b</a:t>
            </a:r>
            <a:r>
              <a:rPr lang="en-US" altLang="en-US" i="1" baseline="-25000" dirty="0" err="1">
                <a:ea typeface="MS PGothic" panose="020B0600070205080204" pitchFamily="34" charset="-128"/>
                <a:sym typeface="Symbol" panose="05050102010706020507" pitchFamily="18" charset="2"/>
              </a:rPr>
              <a:t>s</a:t>
            </a:r>
            <a:r>
              <a:rPr lang="en-US" altLang="en-US" i="1" baseline="-25000" dirty="0">
                <a:ea typeface="MS PGothic" panose="020B0600070205080204" pitchFamily="34" charset="-128"/>
                <a:sym typeface="Symbol" panose="05050102010706020507" pitchFamily="18" charset="2"/>
              </a:rPr>
              <a:t> </a:t>
            </a:r>
            <a:r>
              <a:rPr lang="en-US" altLang="en-US" i="1" dirty="0">
                <a:ea typeface="MS PGothic" panose="020B0600070205080204" pitchFamily="34" charset="-128"/>
                <a:sym typeface="Symbol" panose="05050102010706020507" pitchFamily="18" charset="2"/>
              </a:rPr>
              <a:t>/ b</a:t>
            </a:r>
            <a:r>
              <a:rPr lang="en-US" altLang="en-US" i="1" baseline="-25000" dirty="0">
                <a:ea typeface="MS PGothic" panose="020B0600070205080204" pitchFamily="34" charset="-128"/>
                <a:sym typeface="Symbol" panose="05050102010706020507" pitchFamily="18" charset="2"/>
              </a:rPr>
              <a:t>b</a:t>
            </a:r>
            <a:r>
              <a:rPr lang="en-US" altLang="en-US" dirty="0">
                <a:ea typeface="MS PGothic" panose="020B0600070205080204" pitchFamily="34" charset="-128"/>
                <a:sym typeface="Symbol" panose="05050102010706020507" pitchFamily="18" charset="2"/>
              </a:rPr>
              <a:t>)  seeks</a:t>
            </a:r>
            <a:endParaRPr lang="en-US" altLang="en-US" i="1" dirty="0">
              <a:ea typeface="MS PGothic" panose="020B0600070205080204" pitchFamily="34" charset="-128"/>
              <a:sym typeface="Symbol" panose="05050102010706020507" pitchFamily="18" charset="2"/>
            </a:endParaRPr>
          </a:p>
          <a:p>
            <a:pPr>
              <a:tabLst>
                <a:tab pos="3146425" algn="ctr"/>
              </a:tabLst>
            </a:pPr>
            <a:r>
              <a:rPr lang="en-US" altLang="en-US" dirty="0">
                <a:ea typeface="MS PGothic" panose="020B0600070205080204" pitchFamily="34" charset="-128"/>
                <a:sym typeface="Symbol" panose="05050102010706020507" pitchFamily="18" charset="2"/>
              </a:rPr>
              <a:t>If recursive partitioning required:</a:t>
            </a:r>
          </a:p>
          <a:p>
            <a:pPr lvl="1">
              <a:tabLst>
                <a:tab pos="3146425" algn="ctr"/>
              </a:tabLst>
            </a:pPr>
            <a:r>
              <a:rPr lang="en-US" altLang="en-US" dirty="0">
                <a:ea typeface="MS PGothic" panose="020B0600070205080204" pitchFamily="34" charset="-128"/>
                <a:sym typeface="Symbol" panose="05050102010706020507" pitchFamily="18" charset="2"/>
              </a:rPr>
              <a:t>number of passes required for partitioning</a:t>
            </a:r>
            <a:r>
              <a:rPr lang="en-US" altLang="en-US" i="1" dirty="0">
                <a:ea typeface="MS PGothic" panose="020B0600070205080204" pitchFamily="34" charset="-128"/>
                <a:sym typeface="Symbol" panose="05050102010706020507" pitchFamily="18" charset="2"/>
              </a:rPr>
              <a:t> </a:t>
            </a:r>
            <a:r>
              <a:rPr lang="en-US" altLang="en-US" dirty="0">
                <a:ea typeface="MS PGothic" panose="020B0600070205080204" pitchFamily="34" charset="-128"/>
                <a:sym typeface="Symbol" panose="05050102010706020507" pitchFamily="18" charset="2"/>
              </a:rPr>
              <a:t>build relation </a:t>
            </a:r>
            <a:r>
              <a:rPr lang="en-US" altLang="en-US" i="1" dirty="0">
                <a:ea typeface="MS PGothic" panose="020B0600070205080204" pitchFamily="34" charset="-128"/>
                <a:sym typeface="Symbol" panose="05050102010706020507" pitchFamily="18" charset="2"/>
              </a:rPr>
              <a:t>s </a:t>
            </a:r>
            <a:r>
              <a:rPr lang="en-US" altLang="en-US" dirty="0">
                <a:ea typeface="MS PGothic" panose="020B0600070205080204" pitchFamily="34" charset="-128"/>
                <a:sym typeface="Symbol" panose="05050102010706020507" pitchFamily="18" charset="2"/>
              </a:rPr>
              <a:t>to less than M blocks per partition is </a:t>
            </a:r>
            <a:r>
              <a:rPr lang="en-US" altLang="en-US" i="1" dirty="0" err="1">
                <a:ea typeface="MS PGothic" panose="020B0600070205080204" pitchFamily="34" charset="-128"/>
                <a:sym typeface="Symbol" panose="05050102010706020507" pitchFamily="18" charset="2"/>
              </a:rPr>
              <a:t>log</a:t>
            </a:r>
            <a:r>
              <a:rPr lang="en-US" altLang="en-US" baseline="-25000" dirty="0" err="1">
                <a:ea typeface="MS PGothic" panose="020B0600070205080204" pitchFamily="34" charset="-128"/>
                <a:sym typeface="Symbol" panose="05050102010706020507" pitchFamily="18" charset="2"/>
              </a:rPr>
              <a:t></a:t>
            </a:r>
            <a:r>
              <a:rPr lang="en-US" altLang="en-US" i="1" baseline="-25000" dirty="0" err="1">
                <a:ea typeface="MS PGothic" panose="020B0600070205080204" pitchFamily="34" charset="-128"/>
                <a:sym typeface="Symbol" panose="05050102010706020507" pitchFamily="18" charset="2"/>
              </a:rPr>
              <a:t>M</a:t>
            </a:r>
            <a:r>
              <a:rPr lang="en-US" altLang="en-US" i="1" baseline="-25000" dirty="0">
                <a:ea typeface="MS PGothic" panose="020B0600070205080204" pitchFamily="34" charset="-128"/>
                <a:sym typeface="Symbol" panose="05050102010706020507" pitchFamily="18" charset="2"/>
              </a:rPr>
              <a:t>/bb</a:t>
            </a:r>
            <a:r>
              <a:rPr lang="en-US" altLang="en-US" baseline="-25000" dirty="0">
                <a:ea typeface="MS PGothic" panose="020B0600070205080204" pitchFamily="34" charset="-128"/>
                <a:sym typeface="Symbol" panose="05050102010706020507" pitchFamily="18" charset="2"/>
              </a:rPr>
              <a:t>–1</a:t>
            </a:r>
            <a:r>
              <a:rPr lang="en-US" altLang="en-US" dirty="0">
                <a:ea typeface="MS PGothic" panose="020B0600070205080204" pitchFamily="34" charset="-128"/>
                <a:sym typeface="Symbol" panose="05050102010706020507" pitchFamily="18" charset="2"/>
              </a:rPr>
              <a:t>(</a:t>
            </a:r>
            <a:r>
              <a:rPr lang="en-US" altLang="en-US" i="1" dirty="0" err="1">
                <a:ea typeface="MS PGothic" panose="020B0600070205080204" pitchFamily="34" charset="-128"/>
                <a:sym typeface="Symbol" panose="05050102010706020507" pitchFamily="18" charset="2"/>
              </a:rPr>
              <a:t>b</a:t>
            </a:r>
            <a:r>
              <a:rPr lang="en-US" altLang="en-US" i="1" baseline="-25000" dirty="0" err="1">
                <a:ea typeface="MS PGothic" panose="020B0600070205080204" pitchFamily="34" charset="-128"/>
                <a:sym typeface="Symbol" panose="05050102010706020507" pitchFamily="18" charset="2"/>
              </a:rPr>
              <a:t>s</a:t>
            </a:r>
            <a:r>
              <a:rPr lang="en-US" altLang="en-US" i="1" dirty="0">
                <a:ea typeface="MS PGothic" panose="020B0600070205080204" pitchFamily="34" charset="-128"/>
                <a:sym typeface="Symbol" panose="05050102010706020507" pitchFamily="18" charset="2"/>
              </a:rPr>
              <a:t>/M</a:t>
            </a:r>
            <a:r>
              <a:rPr lang="en-US" altLang="en-US" dirty="0">
                <a:ea typeface="MS PGothic" panose="020B0600070205080204" pitchFamily="34" charset="-128"/>
                <a:sym typeface="Symbol" panose="05050102010706020507" pitchFamily="18" charset="2"/>
              </a:rPr>
              <a:t>)</a:t>
            </a:r>
          </a:p>
          <a:p>
            <a:pPr lvl="1">
              <a:tabLst>
                <a:tab pos="3146425" algn="ctr"/>
              </a:tabLst>
            </a:pPr>
            <a:r>
              <a:rPr lang="en-US" altLang="en-US" dirty="0">
                <a:ea typeface="MS PGothic" panose="020B0600070205080204" pitchFamily="34" charset="-128"/>
                <a:sym typeface="Symbol" panose="05050102010706020507" pitchFamily="18" charset="2"/>
              </a:rPr>
              <a:t>best to choose the smaller relation as the build relation.</a:t>
            </a:r>
          </a:p>
          <a:p>
            <a:pPr lvl="1">
              <a:tabLst>
                <a:tab pos="3146425" algn="ctr"/>
              </a:tabLst>
            </a:pPr>
            <a:r>
              <a:rPr lang="en-US" altLang="en-US" dirty="0">
                <a:ea typeface="MS PGothic" panose="020B0600070205080204" pitchFamily="34" charset="-128"/>
                <a:sym typeface="Symbol" panose="05050102010706020507" pitchFamily="18" charset="2"/>
              </a:rPr>
              <a:t>Total cost estimate is: </a:t>
            </a:r>
            <a:br>
              <a:rPr lang="en-US" altLang="en-US" dirty="0">
                <a:ea typeface="MS PGothic" panose="020B0600070205080204" pitchFamily="34" charset="-128"/>
                <a:sym typeface="Symbol" panose="05050102010706020507" pitchFamily="18" charset="2"/>
              </a:rPr>
            </a:br>
            <a:r>
              <a:rPr lang="en-US" altLang="en-US" dirty="0">
                <a:ea typeface="MS PGothic" panose="020B0600070205080204" pitchFamily="34" charset="-128"/>
                <a:sym typeface="Symbol" panose="05050102010706020507" pitchFamily="18" charset="2"/>
              </a:rPr>
              <a:t>      </a:t>
            </a:r>
            <a:r>
              <a:rPr lang="en-US" altLang="en-US" dirty="0">
                <a:ea typeface="MS PGothic" panose="020B0600070205080204" pitchFamily="34" charset="-128"/>
              </a:rPr>
              <a:t>2</a:t>
            </a:r>
            <a:r>
              <a:rPr lang="en-US" altLang="en-US" i="1" dirty="0">
                <a:ea typeface="MS PGothic" panose="020B0600070205080204" pitchFamily="34" charset="-128"/>
              </a:rPr>
              <a:t>(</a:t>
            </a:r>
            <a:r>
              <a:rPr lang="en-US" altLang="en-US" i="1" dirty="0" err="1">
                <a:ea typeface="MS PGothic" panose="020B0600070205080204" pitchFamily="34" charset="-128"/>
              </a:rPr>
              <a:t>b</a:t>
            </a:r>
            <a:r>
              <a:rPr lang="en-US" altLang="en-US" i="1" baseline="-25000" dirty="0" err="1">
                <a:ea typeface="MS PGothic" panose="020B0600070205080204" pitchFamily="34" charset="-128"/>
              </a:rPr>
              <a:t>r</a:t>
            </a:r>
            <a:r>
              <a:rPr lang="en-US" altLang="en-US" i="1" dirty="0">
                <a:ea typeface="MS PGothic" panose="020B0600070205080204" pitchFamily="34" charset="-128"/>
              </a:rPr>
              <a:t> + </a:t>
            </a:r>
            <a:r>
              <a:rPr lang="en-US" altLang="en-US" i="1" dirty="0" err="1">
                <a:ea typeface="MS PGothic" panose="020B0600070205080204" pitchFamily="34" charset="-128"/>
              </a:rPr>
              <a:t>b</a:t>
            </a:r>
            <a:r>
              <a:rPr lang="en-US" altLang="en-US" i="1" baseline="-25000" dirty="0" err="1">
                <a:ea typeface="MS PGothic" panose="020B0600070205080204" pitchFamily="34" charset="-128"/>
              </a:rPr>
              <a:t>s</a:t>
            </a:r>
            <a:r>
              <a:rPr lang="en-US" altLang="en-US" dirty="0">
                <a:ea typeface="MS PGothic" panose="020B0600070205080204" pitchFamily="34" charset="-128"/>
              </a:rPr>
              <a:t>)</a:t>
            </a:r>
            <a:r>
              <a:rPr lang="en-US" altLang="en-US" i="1" baseline="-25000" dirty="0">
                <a:ea typeface="MS PGothic" panose="020B0600070205080204" pitchFamily="34" charset="-128"/>
              </a:rPr>
              <a:t> </a:t>
            </a:r>
            <a:r>
              <a:rPr lang="en-US" altLang="en-US" dirty="0">
                <a:ea typeface="MS PGothic" panose="020B0600070205080204" pitchFamily="34" charset="-128"/>
                <a:sym typeface="Symbol" panose="05050102010706020507" pitchFamily="18" charset="2"/>
              </a:rPr>
              <a:t></a:t>
            </a:r>
            <a:r>
              <a:rPr lang="en-US" altLang="en-US" i="1" dirty="0" err="1">
                <a:ea typeface="MS PGothic" panose="020B0600070205080204" pitchFamily="34" charset="-128"/>
                <a:sym typeface="Symbol" panose="05050102010706020507" pitchFamily="18" charset="2"/>
              </a:rPr>
              <a:t>log</a:t>
            </a:r>
            <a:r>
              <a:rPr lang="en-US" altLang="en-US" baseline="-25000" dirty="0" err="1">
                <a:ea typeface="MS PGothic" panose="020B0600070205080204" pitchFamily="34" charset="-128"/>
                <a:sym typeface="Symbol" panose="05050102010706020507" pitchFamily="18" charset="2"/>
              </a:rPr>
              <a:t></a:t>
            </a:r>
            <a:r>
              <a:rPr lang="en-US" altLang="en-US" i="1" baseline="-25000" dirty="0" err="1">
                <a:ea typeface="MS PGothic" panose="020B0600070205080204" pitchFamily="34" charset="-128"/>
                <a:sym typeface="Symbol" panose="05050102010706020507" pitchFamily="18" charset="2"/>
              </a:rPr>
              <a:t>M</a:t>
            </a:r>
            <a:r>
              <a:rPr lang="en-US" altLang="en-US" i="1" baseline="-25000" dirty="0">
                <a:ea typeface="MS PGothic" panose="020B0600070205080204" pitchFamily="34" charset="-128"/>
                <a:sym typeface="Symbol" panose="05050102010706020507" pitchFamily="18" charset="2"/>
              </a:rPr>
              <a:t>/bb</a:t>
            </a:r>
            <a:r>
              <a:rPr lang="en-US" altLang="en-US" baseline="-25000" dirty="0">
                <a:ea typeface="MS PGothic" panose="020B0600070205080204" pitchFamily="34" charset="-128"/>
                <a:sym typeface="Symbol" panose="05050102010706020507" pitchFamily="18" charset="2"/>
              </a:rPr>
              <a:t>–1</a:t>
            </a:r>
            <a:r>
              <a:rPr lang="en-US" altLang="en-US" dirty="0">
                <a:ea typeface="MS PGothic" panose="020B0600070205080204" pitchFamily="34" charset="-128"/>
                <a:sym typeface="Symbol" panose="05050102010706020507" pitchFamily="18" charset="2"/>
              </a:rPr>
              <a:t>(</a:t>
            </a:r>
            <a:r>
              <a:rPr lang="en-US" altLang="en-US" i="1" dirty="0" err="1">
                <a:ea typeface="MS PGothic" panose="020B0600070205080204" pitchFamily="34" charset="-128"/>
                <a:sym typeface="Symbol" panose="05050102010706020507" pitchFamily="18" charset="2"/>
              </a:rPr>
              <a:t>b</a:t>
            </a:r>
            <a:r>
              <a:rPr lang="en-US" altLang="en-US" i="1" baseline="-25000" dirty="0" err="1">
                <a:ea typeface="MS PGothic" panose="020B0600070205080204" pitchFamily="34" charset="-128"/>
                <a:sym typeface="Symbol" panose="05050102010706020507" pitchFamily="18" charset="2"/>
              </a:rPr>
              <a:t>s</a:t>
            </a:r>
            <a:r>
              <a:rPr lang="en-US" altLang="en-US" i="1" dirty="0">
                <a:ea typeface="MS PGothic" panose="020B0600070205080204" pitchFamily="34" charset="-128"/>
                <a:sym typeface="Symbol" panose="05050102010706020507" pitchFamily="18" charset="2"/>
              </a:rPr>
              <a:t>/M</a:t>
            </a:r>
            <a:r>
              <a:rPr lang="en-US" altLang="en-US" dirty="0">
                <a:ea typeface="MS PGothic" panose="020B0600070205080204" pitchFamily="34" charset="-128"/>
                <a:sym typeface="Symbol" panose="05050102010706020507" pitchFamily="18" charset="2"/>
              </a:rPr>
              <a:t>) + </a:t>
            </a:r>
            <a:r>
              <a:rPr lang="en-US" altLang="en-US" i="1" dirty="0" err="1">
                <a:ea typeface="MS PGothic" panose="020B0600070205080204" pitchFamily="34" charset="-128"/>
                <a:sym typeface="Symbol" panose="05050102010706020507" pitchFamily="18" charset="2"/>
              </a:rPr>
              <a:t>b</a:t>
            </a:r>
            <a:r>
              <a:rPr lang="en-US" altLang="en-US" i="1" baseline="-25000" dirty="0" err="1">
                <a:ea typeface="MS PGothic" panose="020B0600070205080204" pitchFamily="34" charset="-128"/>
                <a:sym typeface="Symbol" panose="05050102010706020507" pitchFamily="18" charset="2"/>
              </a:rPr>
              <a:t>r</a:t>
            </a:r>
            <a:r>
              <a:rPr lang="en-US" altLang="en-US" i="1" dirty="0">
                <a:ea typeface="MS PGothic" panose="020B0600070205080204" pitchFamily="34" charset="-128"/>
                <a:sym typeface="Symbol" panose="05050102010706020507" pitchFamily="18" charset="2"/>
              </a:rPr>
              <a:t> + </a:t>
            </a:r>
            <a:r>
              <a:rPr lang="en-US" altLang="en-US" i="1" dirty="0" err="1">
                <a:ea typeface="MS PGothic" panose="020B0600070205080204" pitchFamily="34" charset="-128"/>
                <a:sym typeface="Symbol" panose="05050102010706020507" pitchFamily="18" charset="2"/>
              </a:rPr>
              <a:t>b</a:t>
            </a:r>
            <a:r>
              <a:rPr lang="en-US" altLang="en-US" i="1" baseline="-25000" dirty="0" err="1">
                <a:ea typeface="MS PGothic" panose="020B0600070205080204" pitchFamily="34" charset="-128"/>
                <a:sym typeface="Symbol" panose="05050102010706020507" pitchFamily="18" charset="2"/>
              </a:rPr>
              <a:t>s</a:t>
            </a:r>
            <a:r>
              <a:rPr lang="en-US" altLang="en-US" i="1" baseline="-25000" dirty="0">
                <a:ea typeface="MS PGothic" panose="020B0600070205080204" pitchFamily="34" charset="-128"/>
                <a:sym typeface="Symbol" panose="05050102010706020507" pitchFamily="18" charset="2"/>
              </a:rPr>
              <a:t>  </a:t>
            </a:r>
            <a:r>
              <a:rPr lang="en-US" altLang="en-US" dirty="0">
                <a:ea typeface="MS PGothic" panose="020B0600070205080204" pitchFamily="34" charset="-128"/>
                <a:sym typeface="Symbol" panose="05050102010706020507" pitchFamily="18" charset="2"/>
              </a:rPr>
              <a:t>block transfers + </a:t>
            </a:r>
            <a:br>
              <a:rPr lang="en-US" altLang="en-US" dirty="0">
                <a:ea typeface="MS PGothic" panose="020B0600070205080204" pitchFamily="34" charset="-128"/>
                <a:sym typeface="Symbol" panose="05050102010706020507" pitchFamily="18" charset="2"/>
              </a:rPr>
            </a:br>
            <a:r>
              <a:rPr lang="en-US" altLang="en-US" dirty="0">
                <a:ea typeface="MS PGothic" panose="020B0600070205080204" pitchFamily="34" charset="-128"/>
                <a:sym typeface="Symbol" panose="05050102010706020507" pitchFamily="18" charset="2"/>
              </a:rPr>
              <a:t>      2(</a:t>
            </a:r>
            <a:r>
              <a:rPr lang="en-US" altLang="en-US" i="1" dirty="0" err="1">
                <a:ea typeface="MS PGothic" panose="020B0600070205080204" pitchFamily="34" charset="-128"/>
                <a:sym typeface="Symbol" panose="05050102010706020507" pitchFamily="18" charset="2"/>
              </a:rPr>
              <a:t>b</a:t>
            </a:r>
            <a:r>
              <a:rPr lang="en-US" altLang="en-US" i="1" baseline="-25000" dirty="0" err="1">
                <a:ea typeface="MS PGothic" panose="020B0600070205080204" pitchFamily="34" charset="-128"/>
                <a:sym typeface="Symbol" panose="05050102010706020507" pitchFamily="18" charset="2"/>
              </a:rPr>
              <a:t>r</a:t>
            </a:r>
            <a:r>
              <a:rPr lang="en-US" altLang="en-US" i="1" baseline="-25000" dirty="0">
                <a:ea typeface="MS PGothic" panose="020B0600070205080204" pitchFamily="34" charset="-128"/>
                <a:sym typeface="Symbol" panose="05050102010706020507" pitchFamily="18" charset="2"/>
              </a:rPr>
              <a:t> </a:t>
            </a:r>
            <a:r>
              <a:rPr lang="en-US" altLang="en-US" i="1" dirty="0">
                <a:ea typeface="MS PGothic" panose="020B0600070205080204" pitchFamily="34" charset="-128"/>
                <a:sym typeface="Symbol" panose="05050102010706020507" pitchFamily="18" charset="2"/>
              </a:rPr>
              <a:t>/ b</a:t>
            </a:r>
            <a:r>
              <a:rPr lang="en-US" altLang="en-US" i="1" baseline="-25000" dirty="0">
                <a:ea typeface="MS PGothic" panose="020B0600070205080204" pitchFamily="34" charset="-128"/>
                <a:sym typeface="Symbol" panose="05050102010706020507" pitchFamily="18" charset="2"/>
              </a:rPr>
              <a:t>b</a:t>
            </a:r>
            <a:r>
              <a:rPr lang="en-US" altLang="en-US" dirty="0">
                <a:ea typeface="MS PGothic" panose="020B0600070205080204" pitchFamily="34" charset="-128"/>
                <a:sym typeface="Symbol" panose="05050102010706020507" pitchFamily="18" charset="2"/>
              </a:rPr>
              <a:t> + </a:t>
            </a:r>
            <a:r>
              <a:rPr lang="en-US" altLang="en-US" i="1" dirty="0" err="1">
                <a:ea typeface="MS PGothic" panose="020B0600070205080204" pitchFamily="34" charset="-128"/>
                <a:sym typeface="Symbol" panose="05050102010706020507" pitchFamily="18" charset="2"/>
              </a:rPr>
              <a:t>b</a:t>
            </a:r>
            <a:r>
              <a:rPr lang="en-US" altLang="en-US" i="1" baseline="-25000" dirty="0" err="1">
                <a:ea typeface="MS PGothic" panose="020B0600070205080204" pitchFamily="34" charset="-128"/>
                <a:sym typeface="Symbol" panose="05050102010706020507" pitchFamily="18" charset="2"/>
              </a:rPr>
              <a:t>s</a:t>
            </a:r>
            <a:r>
              <a:rPr lang="en-US" altLang="en-US" i="1" baseline="-25000" dirty="0">
                <a:ea typeface="MS PGothic" panose="020B0600070205080204" pitchFamily="34" charset="-128"/>
                <a:sym typeface="Symbol" panose="05050102010706020507" pitchFamily="18" charset="2"/>
              </a:rPr>
              <a:t> </a:t>
            </a:r>
            <a:r>
              <a:rPr lang="en-US" altLang="en-US" i="1" dirty="0">
                <a:ea typeface="MS PGothic" panose="020B0600070205080204" pitchFamily="34" charset="-128"/>
                <a:sym typeface="Symbol" panose="05050102010706020507" pitchFamily="18" charset="2"/>
              </a:rPr>
              <a:t>/ b</a:t>
            </a:r>
            <a:r>
              <a:rPr lang="en-US" altLang="en-US" i="1" baseline="-25000" dirty="0">
                <a:ea typeface="MS PGothic" panose="020B0600070205080204" pitchFamily="34" charset="-128"/>
                <a:sym typeface="Symbol" panose="05050102010706020507" pitchFamily="18" charset="2"/>
              </a:rPr>
              <a:t>b</a:t>
            </a:r>
            <a:r>
              <a:rPr lang="en-US" altLang="en-US" dirty="0">
                <a:ea typeface="MS PGothic" panose="020B0600070205080204" pitchFamily="34" charset="-128"/>
                <a:sym typeface="Symbol" panose="05050102010706020507" pitchFamily="18" charset="2"/>
              </a:rPr>
              <a:t>) </a:t>
            </a:r>
            <a:r>
              <a:rPr lang="en-US" altLang="en-US" i="1" dirty="0" err="1">
                <a:ea typeface="MS PGothic" panose="020B0600070205080204" pitchFamily="34" charset="-128"/>
                <a:sym typeface="Symbol" panose="05050102010706020507" pitchFamily="18" charset="2"/>
              </a:rPr>
              <a:t>log</a:t>
            </a:r>
            <a:r>
              <a:rPr lang="en-US" altLang="en-US" baseline="-25000" dirty="0" err="1">
                <a:ea typeface="MS PGothic" panose="020B0600070205080204" pitchFamily="34" charset="-128"/>
                <a:sym typeface="Symbol" panose="05050102010706020507" pitchFamily="18" charset="2"/>
              </a:rPr>
              <a:t></a:t>
            </a:r>
            <a:r>
              <a:rPr lang="en-US" altLang="en-US" i="1" baseline="-25000" dirty="0" err="1">
                <a:ea typeface="MS PGothic" panose="020B0600070205080204" pitchFamily="34" charset="-128"/>
                <a:sym typeface="Symbol" panose="05050102010706020507" pitchFamily="18" charset="2"/>
              </a:rPr>
              <a:t>M</a:t>
            </a:r>
            <a:r>
              <a:rPr lang="en-US" altLang="en-US" i="1" baseline="-25000" dirty="0">
                <a:ea typeface="MS PGothic" panose="020B0600070205080204" pitchFamily="34" charset="-128"/>
                <a:sym typeface="Symbol" panose="05050102010706020507" pitchFamily="18" charset="2"/>
              </a:rPr>
              <a:t>/bb</a:t>
            </a:r>
            <a:r>
              <a:rPr lang="en-US" altLang="en-US" baseline="-25000" dirty="0">
                <a:ea typeface="MS PGothic" panose="020B0600070205080204" pitchFamily="34" charset="-128"/>
                <a:sym typeface="Symbol" panose="05050102010706020507" pitchFamily="18" charset="2"/>
              </a:rPr>
              <a:t>–1</a:t>
            </a:r>
            <a:r>
              <a:rPr lang="en-US" altLang="en-US" dirty="0">
                <a:ea typeface="MS PGothic" panose="020B0600070205080204" pitchFamily="34" charset="-128"/>
                <a:sym typeface="Symbol" panose="05050102010706020507" pitchFamily="18" charset="2"/>
              </a:rPr>
              <a:t>(</a:t>
            </a:r>
            <a:r>
              <a:rPr lang="en-US" altLang="en-US" i="1" dirty="0" err="1">
                <a:ea typeface="MS PGothic" panose="020B0600070205080204" pitchFamily="34" charset="-128"/>
                <a:sym typeface="Symbol" panose="05050102010706020507" pitchFamily="18" charset="2"/>
              </a:rPr>
              <a:t>b</a:t>
            </a:r>
            <a:r>
              <a:rPr lang="en-US" altLang="en-US" i="1" baseline="-25000" dirty="0" err="1">
                <a:ea typeface="MS PGothic" panose="020B0600070205080204" pitchFamily="34" charset="-128"/>
                <a:sym typeface="Symbol" panose="05050102010706020507" pitchFamily="18" charset="2"/>
              </a:rPr>
              <a:t>s</a:t>
            </a:r>
            <a:r>
              <a:rPr lang="en-US" altLang="en-US" i="1" dirty="0">
                <a:ea typeface="MS PGothic" panose="020B0600070205080204" pitchFamily="34" charset="-128"/>
                <a:sym typeface="Symbol" panose="05050102010706020507" pitchFamily="18" charset="2"/>
              </a:rPr>
              <a:t>/M</a:t>
            </a:r>
            <a:r>
              <a:rPr lang="en-US" altLang="en-US" dirty="0">
                <a:ea typeface="MS PGothic" panose="020B0600070205080204" pitchFamily="34" charset="-128"/>
                <a:sym typeface="Symbol" panose="05050102010706020507" pitchFamily="18" charset="2"/>
              </a:rPr>
              <a:t>)   seeks</a:t>
            </a:r>
            <a:endParaRPr lang="en-US" altLang="en-US" i="1" dirty="0">
              <a:ea typeface="MS PGothic" panose="020B0600070205080204" pitchFamily="34" charset="-128"/>
              <a:sym typeface="Symbol" panose="05050102010706020507" pitchFamily="18" charset="2"/>
            </a:endParaRPr>
          </a:p>
          <a:p>
            <a:pPr>
              <a:tabLst>
                <a:tab pos="3146425" algn="ctr"/>
              </a:tabLst>
            </a:pPr>
            <a:r>
              <a:rPr lang="en-US" altLang="en-US" dirty="0">
                <a:ea typeface="MS PGothic" panose="020B0600070205080204" pitchFamily="34" charset="-128"/>
                <a:sym typeface="Symbol" panose="05050102010706020507" pitchFamily="18" charset="2"/>
              </a:rPr>
              <a:t>If the entire build input can be kept in main memory no partitioning is required</a:t>
            </a:r>
          </a:p>
          <a:p>
            <a:pPr lvl="1">
              <a:tabLst>
                <a:tab pos="3146425" algn="ctr"/>
              </a:tabLst>
            </a:pPr>
            <a:r>
              <a:rPr lang="en-US" altLang="en-US" dirty="0">
                <a:ea typeface="MS PGothic" panose="020B0600070205080204" pitchFamily="34" charset="-128"/>
                <a:sym typeface="Symbol" panose="05050102010706020507" pitchFamily="18" charset="2"/>
              </a:rPr>
              <a:t>Cost estimate goes down to </a:t>
            </a:r>
            <a:r>
              <a:rPr lang="en-US" altLang="en-US" i="1" dirty="0" err="1">
                <a:ea typeface="MS PGothic" panose="020B0600070205080204" pitchFamily="34" charset="-128"/>
                <a:sym typeface="Symbol" panose="05050102010706020507" pitchFamily="18" charset="2"/>
              </a:rPr>
              <a:t>b</a:t>
            </a:r>
            <a:r>
              <a:rPr lang="en-US" altLang="en-US" i="1" baseline="-25000" dirty="0" err="1">
                <a:ea typeface="MS PGothic" panose="020B0600070205080204" pitchFamily="34" charset="-128"/>
                <a:sym typeface="Symbol" panose="05050102010706020507" pitchFamily="18" charset="2"/>
              </a:rPr>
              <a:t>r</a:t>
            </a:r>
            <a:r>
              <a:rPr lang="en-US" altLang="en-US" i="1" dirty="0">
                <a:ea typeface="MS PGothic" panose="020B0600070205080204" pitchFamily="34" charset="-128"/>
                <a:sym typeface="Symbol" panose="05050102010706020507" pitchFamily="18" charset="2"/>
              </a:rPr>
              <a:t> +</a:t>
            </a:r>
            <a:r>
              <a:rPr lang="en-US" altLang="en-US" dirty="0">
                <a:ea typeface="MS PGothic" panose="020B0600070205080204" pitchFamily="34" charset="-128"/>
                <a:sym typeface="Symbol" panose="05050102010706020507" pitchFamily="18" charset="2"/>
              </a:rPr>
              <a:t> </a:t>
            </a:r>
            <a:r>
              <a:rPr lang="en-US" altLang="en-US" i="1" dirty="0" err="1">
                <a:ea typeface="MS PGothic" panose="020B0600070205080204" pitchFamily="34" charset="-128"/>
                <a:sym typeface="Symbol" panose="05050102010706020507" pitchFamily="18" charset="2"/>
              </a:rPr>
              <a:t>b</a:t>
            </a:r>
            <a:r>
              <a:rPr lang="en-US" altLang="en-US" i="1" baseline="-25000" dirty="0" err="1">
                <a:ea typeface="MS PGothic" panose="020B0600070205080204" pitchFamily="34" charset="-128"/>
                <a:sym typeface="Symbol" panose="05050102010706020507" pitchFamily="18" charset="2"/>
              </a:rPr>
              <a:t>s</a:t>
            </a:r>
            <a:r>
              <a:rPr lang="en-US" altLang="en-US" dirty="0">
                <a:ea typeface="MS PGothic" panose="020B0600070205080204" pitchFamily="34" charset="-128"/>
                <a:sym typeface="Symbol" panose="05050102010706020507" pitchFamily="18" charset="2"/>
              </a:rPr>
              <a:t>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6178" name="Rectangle 2">
            <a:extLst>
              <a:ext uri="{FF2B5EF4-FFF2-40B4-BE49-F238E27FC236}">
                <a16:creationId xmlns:a16="http://schemas.microsoft.com/office/drawing/2014/main" id="{4E89BB60-2D0A-430C-B904-1D17058D3C8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>
                <a:effectLst>
                  <a:outerShdw blurRad="38100" dist="38100" dir="2700000" algn="tl">
                    <a:srgbClr val="C0C0C0"/>
                  </a:outerShdw>
                </a:effectLst>
                <a:ea typeface="MS PGothic" panose="020B0600070205080204" pitchFamily="34" charset="-128"/>
              </a:rPr>
              <a:t>Basic Steps in Query Processing (Cont.)</a:t>
            </a: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6428F809-F71E-403F-A785-3D6B01E4DD03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843379" y="1150626"/>
            <a:ext cx="7470445" cy="3433408"/>
          </a:xfrm>
        </p:spPr>
        <p:txBody>
          <a:bodyPr/>
          <a:lstStyle/>
          <a:p>
            <a:r>
              <a:rPr lang="en-US" altLang="en-US" dirty="0">
                <a:ea typeface="MS PGothic" panose="020B0600070205080204" pitchFamily="34" charset="-128"/>
              </a:rPr>
              <a:t>Parsing and translation</a:t>
            </a:r>
          </a:p>
          <a:p>
            <a:pPr lvl="1"/>
            <a:r>
              <a:rPr lang="en-US" altLang="en-US" dirty="0">
                <a:ea typeface="MS PGothic" panose="020B0600070205080204" pitchFamily="34" charset="-128"/>
              </a:rPr>
              <a:t>translate the query into its internal form.  This is then translated into relational algebra.</a:t>
            </a:r>
          </a:p>
          <a:p>
            <a:pPr lvl="1"/>
            <a:r>
              <a:rPr lang="en-US" altLang="en-US" dirty="0">
                <a:ea typeface="MS PGothic" panose="020B0600070205080204" pitchFamily="34" charset="-128"/>
              </a:rPr>
              <a:t>Parser checks syntax, verifies relations</a:t>
            </a:r>
          </a:p>
          <a:p>
            <a:r>
              <a:rPr lang="en-US" altLang="en-US" dirty="0">
                <a:ea typeface="MS PGothic" panose="020B0600070205080204" pitchFamily="34" charset="-128"/>
              </a:rPr>
              <a:t>Evaluation</a:t>
            </a:r>
          </a:p>
          <a:p>
            <a:pPr lvl="1"/>
            <a:r>
              <a:rPr lang="en-US" altLang="en-US" dirty="0">
                <a:ea typeface="MS PGothic" panose="020B0600070205080204" pitchFamily="34" charset="-128"/>
              </a:rPr>
              <a:t>The query-execution engine takes a query-evaluation plan, executes that plan, and returns the answers to the query.</a:t>
            </a:r>
          </a:p>
          <a:p>
            <a:pPr lvl="1"/>
            <a:endParaRPr lang="en-US" altLang="en-US" dirty="0">
              <a:ea typeface="MS PGothic" panose="020B0600070205080204" pitchFamily="34" charset="-128"/>
            </a:endParaRPr>
          </a:p>
        </p:txBody>
      </p:sp>
    </p:spTree>
  </p:cSld>
  <p:clrMapOvr>
    <a:masterClrMapping/>
  </p:clrMapOvr>
  <p:transition advTm="992"/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6114" name="Rectangle 2">
            <a:extLst>
              <a:ext uri="{FF2B5EF4-FFF2-40B4-BE49-F238E27FC236}">
                <a16:creationId xmlns:a16="http://schemas.microsoft.com/office/drawing/2014/main" id="{3013F738-F002-4DED-94F4-70D33E2E26A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>
                <a:effectLst>
                  <a:outerShdw blurRad="38100" dist="38100" dir="2700000" algn="tl">
                    <a:srgbClr val="C0C0C0"/>
                  </a:outerShdw>
                </a:effectLst>
                <a:ea typeface="MS PGothic" panose="020B0600070205080204" pitchFamily="34" charset="-128"/>
              </a:rPr>
              <a:t>Example of Cost of Hash-Join</a:t>
            </a:r>
          </a:p>
        </p:txBody>
      </p:sp>
      <p:sp>
        <p:nvSpPr>
          <p:cNvPr id="82947" name="Rectangle 3">
            <a:extLst>
              <a:ext uri="{FF2B5EF4-FFF2-40B4-BE49-F238E27FC236}">
                <a16:creationId xmlns:a16="http://schemas.microsoft.com/office/drawing/2014/main" id="{CA1131E9-EC56-4C6B-87F1-FD17ADD65D85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136342" y="1654607"/>
            <a:ext cx="7057167" cy="3037709"/>
          </a:xfrm>
        </p:spPr>
        <p:txBody>
          <a:bodyPr/>
          <a:lstStyle/>
          <a:p>
            <a:r>
              <a:rPr lang="en-US" altLang="en-US" dirty="0">
                <a:ea typeface="MS PGothic" panose="020B0600070205080204" pitchFamily="34" charset="-128"/>
              </a:rPr>
              <a:t>Assume that memory size is 20 blocks</a:t>
            </a:r>
          </a:p>
          <a:p>
            <a:r>
              <a:rPr lang="en-US" altLang="en-US" i="1" dirty="0" err="1">
                <a:ea typeface="MS PGothic" panose="020B0600070205080204" pitchFamily="34" charset="-128"/>
              </a:rPr>
              <a:t>b</a:t>
            </a:r>
            <a:r>
              <a:rPr lang="en-US" altLang="en-US" i="1" baseline="-25000" dirty="0" err="1">
                <a:ea typeface="MS PGothic" panose="020B0600070205080204" pitchFamily="34" charset="-128"/>
              </a:rPr>
              <a:t>instructor</a:t>
            </a:r>
            <a:r>
              <a:rPr lang="en-US" altLang="en-US" dirty="0">
                <a:ea typeface="MS PGothic" panose="020B0600070205080204" pitchFamily="34" charset="-128"/>
              </a:rPr>
              <a:t>= 100 and </a:t>
            </a:r>
            <a:r>
              <a:rPr lang="en-US" altLang="en-US" i="1" dirty="0" err="1">
                <a:ea typeface="MS PGothic" panose="020B0600070205080204" pitchFamily="34" charset="-128"/>
              </a:rPr>
              <a:t>b</a:t>
            </a:r>
            <a:r>
              <a:rPr lang="en-US" altLang="en-US" i="1" baseline="-25000" dirty="0" err="1">
                <a:ea typeface="MS PGothic" panose="020B0600070205080204" pitchFamily="34" charset="-128"/>
              </a:rPr>
              <a:t>teaches</a:t>
            </a:r>
            <a:r>
              <a:rPr lang="en-US" altLang="en-US" dirty="0">
                <a:ea typeface="MS PGothic" panose="020B0600070205080204" pitchFamily="34" charset="-128"/>
              </a:rPr>
              <a:t> = 400.</a:t>
            </a:r>
          </a:p>
          <a:p>
            <a:r>
              <a:rPr lang="en-US" altLang="en-US" i="1" dirty="0">
                <a:ea typeface="MS PGothic" panose="020B0600070205080204" pitchFamily="34" charset="-128"/>
              </a:rPr>
              <a:t>instructor </a:t>
            </a:r>
            <a:r>
              <a:rPr lang="en-US" altLang="en-US" dirty="0">
                <a:ea typeface="MS PGothic" panose="020B0600070205080204" pitchFamily="34" charset="-128"/>
              </a:rPr>
              <a:t>is to be used as build input.  Partition it into five partitions, each of size 20 blocks.  This partitioning can be done in one pass.</a:t>
            </a:r>
          </a:p>
          <a:p>
            <a:r>
              <a:rPr lang="en-US" altLang="en-US" dirty="0">
                <a:ea typeface="MS PGothic" panose="020B0600070205080204" pitchFamily="34" charset="-128"/>
              </a:rPr>
              <a:t>Similarly, partition </a:t>
            </a:r>
            <a:r>
              <a:rPr lang="en-US" altLang="en-US" i="1" dirty="0">
                <a:ea typeface="MS PGothic" panose="020B0600070205080204" pitchFamily="34" charset="-128"/>
              </a:rPr>
              <a:t>teaches</a:t>
            </a:r>
            <a:r>
              <a:rPr lang="en-US" altLang="en-US" dirty="0">
                <a:ea typeface="MS PGothic" panose="020B0600070205080204" pitchFamily="34" charset="-128"/>
              </a:rPr>
              <a:t> into five </a:t>
            </a:r>
            <a:r>
              <a:rPr lang="en-US" altLang="en-US" dirty="0" err="1">
                <a:ea typeface="MS PGothic" panose="020B0600070205080204" pitchFamily="34" charset="-128"/>
              </a:rPr>
              <a:t>partitions,each</a:t>
            </a:r>
            <a:r>
              <a:rPr lang="en-US" altLang="en-US" dirty="0">
                <a:ea typeface="MS PGothic" panose="020B0600070205080204" pitchFamily="34" charset="-128"/>
              </a:rPr>
              <a:t> of size 80.  This is also done in one pass.</a:t>
            </a:r>
          </a:p>
          <a:p>
            <a:r>
              <a:rPr lang="en-US" altLang="en-US" dirty="0">
                <a:ea typeface="MS PGothic" panose="020B0600070205080204" pitchFamily="34" charset="-128"/>
              </a:rPr>
              <a:t>Therefore total cost, ignoring cost of writing partially filled blocks:</a:t>
            </a:r>
          </a:p>
          <a:p>
            <a:pPr lvl="1"/>
            <a:r>
              <a:rPr lang="en-US" altLang="en-US" dirty="0">
                <a:ea typeface="MS PGothic" panose="020B0600070205080204" pitchFamily="34" charset="-128"/>
              </a:rPr>
              <a:t>3(100 + 400) = 1500 block transfers  +</a:t>
            </a:r>
            <a:br>
              <a:rPr lang="en-US" altLang="en-US" dirty="0">
                <a:ea typeface="MS PGothic" panose="020B0600070205080204" pitchFamily="34" charset="-128"/>
              </a:rPr>
            </a:br>
            <a:r>
              <a:rPr lang="en-US" altLang="en-US" dirty="0">
                <a:ea typeface="MS PGothic" panose="020B0600070205080204" pitchFamily="34" charset="-128"/>
              </a:rPr>
              <a:t>2( </a:t>
            </a:r>
            <a:r>
              <a:rPr lang="en-US" altLang="en-US" dirty="0">
                <a:ea typeface="MS PGothic" panose="020B0600070205080204" pitchFamily="34" charset="-128"/>
                <a:sym typeface="Symbol" panose="05050102010706020507" pitchFamily="18" charset="2"/>
              </a:rPr>
              <a:t>100/3 + 400/3) = 336 seeks</a:t>
            </a:r>
            <a:endParaRPr lang="en-US" altLang="en-US" dirty="0">
              <a:ea typeface="MS PGothic" panose="020B0600070205080204" pitchFamily="34" charset="-128"/>
            </a:endParaRPr>
          </a:p>
        </p:txBody>
      </p:sp>
      <p:sp>
        <p:nvSpPr>
          <p:cNvPr id="82948" name="Text Box 4">
            <a:extLst>
              <a:ext uri="{FF2B5EF4-FFF2-40B4-BE49-F238E27FC236}">
                <a16:creationId xmlns:a16="http://schemas.microsoft.com/office/drawing/2014/main" id="{14351E07-3738-482B-B521-1C6D9BF59D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0012" y="1175500"/>
            <a:ext cx="2770588" cy="3539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35000"/>
              </a:spcBef>
              <a:buClr>
                <a:schemeClr val="tx2"/>
              </a:buClr>
              <a:buSzPct val="90000"/>
              <a:buFont typeface="Monotype Sorts" pitchFamily="-65" charset="2"/>
              <a:buChar char="n"/>
              <a:defRPr kumimoji="1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35000"/>
              </a:spcBef>
              <a:buClr>
                <a:schemeClr val="folHlink"/>
              </a:buClr>
              <a:buSzPct val="80000"/>
              <a:buFont typeface="Monotype Sorts" pitchFamily="-65" charset="2"/>
              <a:buChar char="l"/>
              <a:defRPr kumimoji="1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5000"/>
              </a:spcBef>
              <a:buClr>
                <a:srgbClr val="33CC33"/>
              </a:buClr>
              <a:buSzPct val="75000"/>
              <a:buFont typeface="Webdings" panose="05030102010509060703" pitchFamily="18" charset="2"/>
              <a:buChar char="4"/>
              <a:defRPr kumimoji="1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5000"/>
              </a:spcBef>
              <a:buClr>
                <a:schemeClr val="hlink"/>
              </a:buClr>
              <a:buFont typeface="Times New Roman" panose="02020603050405020304" pitchFamily="18" charset="0"/>
              <a:buChar char="–"/>
              <a:defRPr kumimoji="1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5000"/>
              </a:spcBef>
              <a:buClr>
                <a:schemeClr val="tx2"/>
              </a:buClr>
              <a:buSzPct val="75000"/>
              <a:buChar char="»"/>
              <a:defRPr kumimoji="1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75000"/>
              <a:buChar char="»"/>
              <a:defRPr kumimoji="1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75000"/>
              <a:buChar char="»"/>
              <a:defRPr kumimoji="1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75000"/>
              <a:buChar char="»"/>
              <a:defRPr kumimoji="1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5000"/>
              </a:spcBef>
              <a:spcAft>
                <a:spcPct val="0"/>
              </a:spcAft>
              <a:buClr>
                <a:schemeClr val="tx2"/>
              </a:buClr>
              <a:buSzPct val="75000"/>
              <a:buChar char="»"/>
              <a:defRPr kumimoji="1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kumimoji="0" lang="en-US" altLang="en-US" sz="1700" i="1" dirty="0"/>
              <a:t>instructor</a:t>
            </a:r>
            <a:r>
              <a:rPr kumimoji="0" lang="en-IN" altLang="en-US" sz="1700" dirty="0"/>
              <a:t> ⨝</a:t>
            </a:r>
            <a:r>
              <a:rPr kumimoji="0" lang="en-US" altLang="en-US" sz="1700" i="1" dirty="0"/>
              <a:t> teaches</a:t>
            </a:r>
          </a:p>
        </p:txBody>
      </p:sp>
    </p:spTree>
  </p:cSld>
  <p:clrMapOvr>
    <a:masterClrMapping/>
  </p:clrMapOvr>
  <p:transition/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7138" name="Rectangle 2">
            <a:extLst>
              <a:ext uri="{FF2B5EF4-FFF2-40B4-BE49-F238E27FC236}">
                <a16:creationId xmlns:a16="http://schemas.microsoft.com/office/drawing/2014/main" id="{DDC0045B-05CB-448A-B00C-FADF80215DF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>
                <a:effectLst>
                  <a:outerShdw blurRad="38100" dist="38100" dir="2700000" algn="tl">
                    <a:srgbClr val="C0C0C0"/>
                  </a:outerShdw>
                </a:effectLst>
                <a:ea typeface="MS PGothic" panose="020B0600070205080204" pitchFamily="34" charset="-128"/>
              </a:rPr>
              <a:t>Hybrid Hash–Join</a:t>
            </a:r>
          </a:p>
        </p:txBody>
      </p:sp>
      <p:sp>
        <p:nvSpPr>
          <p:cNvPr id="84995" name="Rectangle 3">
            <a:extLst>
              <a:ext uri="{FF2B5EF4-FFF2-40B4-BE49-F238E27FC236}">
                <a16:creationId xmlns:a16="http://schemas.microsoft.com/office/drawing/2014/main" id="{A1F033D1-A316-4E96-9B57-092AD7F8B1DD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840428" y="1226787"/>
            <a:ext cx="7566726" cy="5367972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dirty="0">
                <a:ea typeface="MS PGothic" panose="020B0600070205080204" pitchFamily="34" charset="-128"/>
              </a:rPr>
              <a:t>Useful when memory sized are relatively large, and the build input is bigger than memory.</a:t>
            </a:r>
          </a:p>
          <a:p>
            <a:pPr>
              <a:lnSpc>
                <a:spcPct val="90000"/>
              </a:lnSpc>
            </a:pPr>
            <a:r>
              <a:rPr lang="en-US" altLang="en-US" b="1" dirty="0">
                <a:ea typeface="MS PGothic" panose="020B0600070205080204" pitchFamily="34" charset="-128"/>
              </a:rPr>
              <a:t>Main feature of hybrid hash join:</a:t>
            </a:r>
          </a:p>
          <a:p>
            <a:pPr>
              <a:lnSpc>
                <a:spcPct val="90000"/>
              </a:lnSpc>
              <a:buFont typeface="Monotype Sorts" pitchFamily="-65" charset="2"/>
              <a:buNone/>
            </a:pPr>
            <a:r>
              <a:rPr lang="en-US" altLang="en-US" b="1" dirty="0">
                <a:ea typeface="MS PGothic" panose="020B0600070205080204" pitchFamily="34" charset="-128"/>
              </a:rPr>
              <a:t>      Keep the first partition of the build relation in memory.</a:t>
            </a:r>
            <a:r>
              <a:rPr lang="en-US" altLang="en-US" dirty="0">
                <a:ea typeface="MS PGothic" panose="020B0600070205080204" pitchFamily="34" charset="-128"/>
              </a:rPr>
              <a:t> </a:t>
            </a:r>
          </a:p>
          <a:p>
            <a:pPr>
              <a:lnSpc>
                <a:spcPct val="90000"/>
              </a:lnSpc>
            </a:pPr>
            <a:r>
              <a:rPr lang="en-US" altLang="en-US" dirty="0">
                <a:ea typeface="MS PGothic" panose="020B0600070205080204" pitchFamily="34" charset="-128"/>
              </a:rPr>
              <a:t>E.g. With memory size of 25 blocks, </a:t>
            </a:r>
            <a:r>
              <a:rPr lang="en-US" altLang="en-US" i="1" dirty="0">
                <a:ea typeface="MS PGothic" panose="020B0600070205080204" pitchFamily="34" charset="-128"/>
              </a:rPr>
              <a:t>instructor </a:t>
            </a:r>
            <a:r>
              <a:rPr lang="en-US" altLang="en-US" dirty="0">
                <a:ea typeface="MS PGothic" panose="020B0600070205080204" pitchFamily="34" charset="-128"/>
              </a:rPr>
              <a:t>can be partitioned into five partitions, each of size 20 blocks.</a:t>
            </a:r>
          </a:p>
          <a:p>
            <a:pPr lvl="1">
              <a:lnSpc>
                <a:spcPct val="90000"/>
              </a:lnSpc>
            </a:pPr>
            <a:r>
              <a:rPr lang="en-US" altLang="en-US" dirty="0">
                <a:ea typeface="MS PGothic" panose="020B0600070205080204" pitchFamily="34" charset="-128"/>
              </a:rPr>
              <a:t> Division of memory:</a:t>
            </a:r>
          </a:p>
          <a:p>
            <a:pPr lvl="2">
              <a:lnSpc>
                <a:spcPct val="90000"/>
              </a:lnSpc>
            </a:pPr>
            <a:r>
              <a:rPr lang="en-US" altLang="en-US" dirty="0">
                <a:ea typeface="MS PGothic" panose="020B0600070205080204" pitchFamily="34" charset="-128"/>
              </a:rPr>
              <a:t>The first partition occupies 20 blocks of memory</a:t>
            </a:r>
          </a:p>
          <a:p>
            <a:pPr lvl="2">
              <a:lnSpc>
                <a:spcPct val="90000"/>
              </a:lnSpc>
            </a:pPr>
            <a:r>
              <a:rPr lang="en-US" altLang="en-US" dirty="0">
                <a:ea typeface="MS PGothic" panose="020B0600070205080204" pitchFamily="34" charset="-128"/>
              </a:rPr>
              <a:t>1 block is used for input, and 1 block each for buffering the other 4 partitions.</a:t>
            </a:r>
          </a:p>
          <a:p>
            <a:pPr>
              <a:lnSpc>
                <a:spcPct val="90000"/>
              </a:lnSpc>
            </a:pPr>
            <a:r>
              <a:rPr lang="en-US" altLang="en-US" i="1" dirty="0">
                <a:ea typeface="MS PGothic" panose="020B0600070205080204" pitchFamily="34" charset="-128"/>
              </a:rPr>
              <a:t>teaches </a:t>
            </a:r>
            <a:r>
              <a:rPr lang="en-US" altLang="en-US" dirty="0">
                <a:ea typeface="MS PGothic" panose="020B0600070205080204" pitchFamily="34" charset="-128"/>
              </a:rPr>
              <a:t>is similarly partitioned into five partitions each of size 80</a:t>
            </a:r>
          </a:p>
          <a:p>
            <a:pPr lvl="1">
              <a:lnSpc>
                <a:spcPct val="90000"/>
              </a:lnSpc>
            </a:pPr>
            <a:r>
              <a:rPr lang="en-US" altLang="en-US" dirty="0">
                <a:ea typeface="MS PGothic" panose="020B0600070205080204" pitchFamily="34" charset="-128"/>
              </a:rPr>
              <a:t>the first is used right away for probing, instead of being written out</a:t>
            </a:r>
          </a:p>
          <a:p>
            <a:pPr>
              <a:lnSpc>
                <a:spcPct val="90000"/>
              </a:lnSpc>
            </a:pPr>
            <a:r>
              <a:rPr lang="en-US" altLang="en-US" dirty="0">
                <a:ea typeface="MS PGothic" panose="020B0600070205080204" pitchFamily="34" charset="-128"/>
              </a:rPr>
              <a:t>Cost of 3(80 + 320) + 20 +80 = 1300 block transfers for</a:t>
            </a:r>
            <a:br>
              <a:rPr lang="en-US" altLang="en-US" dirty="0">
                <a:ea typeface="MS PGothic" panose="020B0600070205080204" pitchFamily="34" charset="-128"/>
              </a:rPr>
            </a:br>
            <a:r>
              <a:rPr lang="en-US" altLang="en-US" dirty="0">
                <a:ea typeface="MS PGothic" panose="020B0600070205080204" pitchFamily="34" charset="-128"/>
              </a:rPr>
              <a:t> hybrid hash join, instead of 1500 with plain hash-join.</a:t>
            </a:r>
          </a:p>
          <a:p>
            <a:pPr>
              <a:lnSpc>
                <a:spcPct val="90000"/>
              </a:lnSpc>
            </a:pPr>
            <a:r>
              <a:rPr lang="en-US" altLang="en-US" dirty="0">
                <a:ea typeface="MS PGothic" panose="020B0600070205080204" pitchFamily="34" charset="-128"/>
              </a:rPr>
              <a:t>Hybrid hash-join most useful if </a:t>
            </a:r>
            <a:r>
              <a:rPr lang="en-US" altLang="en-US" i="1" dirty="0">
                <a:ea typeface="MS PGothic" panose="020B0600070205080204" pitchFamily="34" charset="-128"/>
              </a:rPr>
              <a:t>M</a:t>
            </a:r>
            <a:r>
              <a:rPr lang="en-US" altLang="en-US" dirty="0">
                <a:ea typeface="MS PGothic" panose="020B0600070205080204" pitchFamily="34" charset="-128"/>
              </a:rPr>
              <a:t> &gt;&gt; </a:t>
            </a:r>
          </a:p>
        </p:txBody>
      </p:sp>
      <p:graphicFrame>
        <p:nvGraphicFramePr>
          <p:cNvPr id="84996" name="Object 2">
            <a:extLst>
              <a:ext uri="{FF2B5EF4-FFF2-40B4-BE49-F238E27FC236}">
                <a16:creationId xmlns:a16="http://schemas.microsoft.com/office/drawing/2014/main" id="{3BBAB7CC-4A49-4D8F-B055-0B95E760120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3989641"/>
              </p:ext>
            </p:extLst>
          </p:nvPr>
        </p:nvGraphicFramePr>
        <p:xfrm>
          <a:off x="3739510" y="5683580"/>
          <a:ext cx="506412" cy="401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5115" name="Equation" r:id="rId4" imgW="431613" imgH="342751" progId="Equation.3">
                  <p:embed/>
                </p:oleObj>
              </mc:Choice>
              <mc:Fallback>
                <p:oleObj name="Equation" r:id="rId4" imgW="431613" imgH="342751" progId="Equation.3">
                  <p:embed/>
                  <p:pic>
                    <p:nvPicPr>
                      <p:cNvPr id="0" name="Picture 6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39510" y="5683580"/>
                        <a:ext cx="506412" cy="401638"/>
                      </a:xfrm>
                      <a:prstGeom prst="rect">
                        <a:avLst/>
                      </a:prstGeom>
                      <a:noFill/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62" name="Rectangle 2">
            <a:extLst>
              <a:ext uri="{FF2B5EF4-FFF2-40B4-BE49-F238E27FC236}">
                <a16:creationId xmlns:a16="http://schemas.microsoft.com/office/drawing/2014/main" id="{4A8C7246-B5CA-4016-A4F1-92AB9F44368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>
                <a:effectLst>
                  <a:outerShdw blurRad="38100" dist="38100" dir="2700000" algn="tl">
                    <a:srgbClr val="C0C0C0"/>
                  </a:outerShdw>
                </a:effectLst>
                <a:ea typeface="MS PGothic" panose="020B0600070205080204" pitchFamily="34" charset="-128"/>
              </a:rPr>
              <a:t>Complex Joins</a:t>
            </a:r>
          </a:p>
        </p:txBody>
      </p:sp>
      <p:sp>
        <p:nvSpPr>
          <p:cNvPr id="87043" name="Rectangle 3">
            <a:extLst>
              <a:ext uri="{FF2B5EF4-FFF2-40B4-BE49-F238E27FC236}">
                <a16:creationId xmlns:a16="http://schemas.microsoft.com/office/drawing/2014/main" id="{157C20A5-724E-4FAD-A218-59AA7A201968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843378" y="1189875"/>
            <a:ext cx="7636318" cy="4335777"/>
          </a:xfrm>
        </p:spPr>
        <p:txBody>
          <a:bodyPr/>
          <a:lstStyle/>
          <a:p>
            <a:pPr>
              <a:tabLst>
                <a:tab pos="3030538" algn="ctr"/>
              </a:tabLst>
            </a:pPr>
            <a:r>
              <a:rPr lang="en-US" altLang="en-US" dirty="0">
                <a:ea typeface="MS PGothic" panose="020B0600070205080204" pitchFamily="34" charset="-128"/>
              </a:rPr>
              <a:t>Join with a conjunctive condition:</a:t>
            </a:r>
          </a:p>
          <a:p>
            <a:pPr>
              <a:buFont typeface="Monotype Sorts" pitchFamily="-65" charset="2"/>
              <a:buNone/>
              <a:tabLst>
                <a:tab pos="3030538" algn="ctr"/>
              </a:tabLst>
            </a:pPr>
            <a:r>
              <a:rPr lang="en-US" altLang="en-US" dirty="0">
                <a:ea typeface="MS PGothic" panose="020B0600070205080204" pitchFamily="34" charset="-128"/>
              </a:rPr>
              <a:t>		</a:t>
            </a:r>
            <a:r>
              <a:rPr lang="en-US" altLang="en-US" i="1" dirty="0">
                <a:ea typeface="MS PGothic" panose="020B0600070205080204" pitchFamily="34" charset="-128"/>
              </a:rPr>
              <a:t>r </a:t>
            </a:r>
            <a:r>
              <a:rPr lang="en-IN" altLang="en-US" dirty="0">
                <a:ea typeface="MS PGothic" panose="020B0600070205080204" pitchFamily="34" charset="-128"/>
              </a:rPr>
              <a:t>⨝</a:t>
            </a:r>
            <a:r>
              <a:rPr lang="en-US" altLang="en-US" i="1" dirty="0">
                <a:ea typeface="MS PGothic" panose="020B0600070205080204" pitchFamily="34" charset="-128"/>
              </a:rPr>
              <a:t> </a:t>
            </a:r>
            <a:r>
              <a:rPr lang="en-US" altLang="en-US" baseline="-25000" dirty="0">
                <a:ea typeface="MS PGothic" panose="020B0600070205080204" pitchFamily="34" charset="-128"/>
                <a:sym typeface="Symbol" panose="05050102010706020507" pitchFamily="18" charset="2"/>
              </a:rPr>
              <a:t></a:t>
            </a:r>
            <a:r>
              <a:rPr lang="en-US" altLang="en-US" baseline="-25000" dirty="0">
                <a:ea typeface="MS PGothic" panose="020B0600070205080204" pitchFamily="34" charset="-128"/>
                <a:sym typeface="Greek Symbols" pitchFamily="18" charset="2"/>
              </a:rPr>
              <a:t>1</a:t>
            </a:r>
            <a:r>
              <a:rPr lang="en-US" altLang="en-US" baseline="-25000" dirty="0">
                <a:ea typeface="MS PGothic" panose="020B0600070205080204" pitchFamily="34" charset="-128"/>
                <a:sym typeface="Symbol" panose="05050102010706020507" pitchFamily="18" charset="2"/>
              </a:rPr>
              <a:t> </a:t>
            </a:r>
            <a:r>
              <a:rPr lang="en-US" altLang="en-US" baseline="-25000" dirty="0">
                <a:ea typeface="MS PGothic" panose="020B0600070205080204" pitchFamily="34" charset="-128"/>
                <a:sym typeface="Greek Symbols" pitchFamily="18" charset="2"/>
              </a:rPr>
              <a:t> 2</a:t>
            </a:r>
            <a:r>
              <a:rPr lang="en-US" altLang="en-US" baseline="-25000" dirty="0">
                <a:ea typeface="MS PGothic" panose="020B0600070205080204" pitchFamily="34" charset="-128"/>
                <a:sym typeface="Symbol" panose="05050102010706020507" pitchFamily="18" charset="2"/>
              </a:rPr>
              <a:t>...  </a:t>
            </a:r>
            <a:r>
              <a:rPr lang="en-US" altLang="en-US" baseline="-25000" dirty="0">
                <a:ea typeface="MS PGothic" panose="020B0600070205080204" pitchFamily="34" charset="-128"/>
                <a:sym typeface="Greek Symbols" pitchFamily="18" charset="2"/>
              </a:rPr>
              <a:t> </a:t>
            </a:r>
            <a:r>
              <a:rPr lang="en-US" altLang="en-US" i="1" baseline="-25000" dirty="0">
                <a:ea typeface="MS PGothic" panose="020B0600070205080204" pitchFamily="34" charset="-128"/>
                <a:sym typeface="Greek Symbols" pitchFamily="18" charset="2"/>
              </a:rPr>
              <a:t>n</a:t>
            </a:r>
            <a:r>
              <a:rPr lang="en-US" altLang="en-US" i="1" dirty="0">
                <a:ea typeface="MS PGothic" panose="020B0600070205080204" pitchFamily="34" charset="-128"/>
                <a:sym typeface="Greek Symbols" pitchFamily="18" charset="2"/>
              </a:rPr>
              <a:t> s</a:t>
            </a:r>
            <a:endParaRPr lang="en-US" altLang="en-US" dirty="0">
              <a:ea typeface="MS PGothic" panose="020B0600070205080204" pitchFamily="34" charset="-128"/>
              <a:sym typeface="Greek Symbols" pitchFamily="18" charset="2"/>
            </a:endParaRPr>
          </a:p>
          <a:p>
            <a:pPr lvl="1">
              <a:tabLst>
                <a:tab pos="3030538" algn="ctr"/>
              </a:tabLst>
            </a:pPr>
            <a:r>
              <a:rPr lang="en-US" altLang="en-US" dirty="0">
                <a:ea typeface="MS PGothic" panose="020B0600070205080204" pitchFamily="34" charset="-128"/>
                <a:sym typeface="Symbol" panose="05050102010706020507" pitchFamily="18" charset="2"/>
              </a:rPr>
              <a:t>Either use nested loops/block nested loops, or</a:t>
            </a:r>
          </a:p>
          <a:p>
            <a:pPr lvl="1">
              <a:tabLst>
                <a:tab pos="3030538" algn="ctr"/>
              </a:tabLst>
            </a:pPr>
            <a:r>
              <a:rPr lang="en-US" altLang="en-US" dirty="0">
                <a:ea typeface="MS PGothic" panose="020B0600070205080204" pitchFamily="34" charset="-128"/>
                <a:sym typeface="Symbol" panose="05050102010706020507" pitchFamily="18" charset="2"/>
              </a:rPr>
              <a:t>Compute the result of one of the simpler joins </a:t>
            </a:r>
            <a:r>
              <a:rPr lang="en-US" altLang="en-US" i="1" dirty="0">
                <a:ea typeface="MS PGothic" panose="020B0600070205080204" pitchFamily="34" charset="-128"/>
                <a:sym typeface="Symbol" panose="05050102010706020507" pitchFamily="18" charset="2"/>
              </a:rPr>
              <a:t>r </a:t>
            </a:r>
            <a:r>
              <a:rPr lang="en-IN" altLang="en-US" dirty="0">
                <a:ea typeface="MS PGothic" panose="020B0600070205080204" pitchFamily="34" charset="-128"/>
              </a:rPr>
              <a:t>⨝ </a:t>
            </a:r>
            <a:r>
              <a:rPr lang="en-US" altLang="en-US" baseline="-25000" dirty="0">
                <a:ea typeface="MS PGothic" panose="020B0600070205080204" pitchFamily="34" charset="-128"/>
                <a:sym typeface="Symbol" panose="05050102010706020507" pitchFamily="18" charset="2"/>
              </a:rPr>
              <a:t></a:t>
            </a:r>
            <a:r>
              <a:rPr lang="en-US" altLang="en-US" i="1" baseline="-25000" dirty="0" err="1">
                <a:ea typeface="MS PGothic" panose="020B0600070205080204" pitchFamily="34" charset="-128"/>
                <a:sym typeface="Greek Symbols" pitchFamily="18" charset="2"/>
              </a:rPr>
              <a:t>i</a:t>
            </a:r>
            <a:r>
              <a:rPr lang="en-US" altLang="en-US" i="1" dirty="0">
                <a:ea typeface="MS PGothic" panose="020B0600070205080204" pitchFamily="34" charset="-128"/>
                <a:sym typeface="Greek Symbols" pitchFamily="18" charset="2"/>
              </a:rPr>
              <a:t> s</a:t>
            </a:r>
            <a:endParaRPr lang="en-US" altLang="en-US" dirty="0">
              <a:ea typeface="MS PGothic" panose="020B0600070205080204" pitchFamily="34" charset="-128"/>
              <a:sym typeface="Greek Symbols" pitchFamily="18" charset="2"/>
            </a:endParaRPr>
          </a:p>
          <a:p>
            <a:pPr lvl="2">
              <a:tabLst>
                <a:tab pos="3030538" algn="ctr"/>
              </a:tabLst>
            </a:pPr>
            <a:r>
              <a:rPr lang="en-US" altLang="en-US" dirty="0">
                <a:ea typeface="MS PGothic" panose="020B0600070205080204" pitchFamily="34" charset="-128"/>
                <a:sym typeface="Greek Symbols" pitchFamily="18" charset="2"/>
              </a:rPr>
              <a:t>final result comprises those tuples in the intermediate result that satisfy the remaining conditions</a:t>
            </a:r>
          </a:p>
          <a:p>
            <a:pPr lvl="1">
              <a:buFont typeface="Monotype Sorts" pitchFamily="-65" charset="2"/>
              <a:buNone/>
              <a:tabLst>
                <a:tab pos="3030538" algn="ctr"/>
              </a:tabLst>
            </a:pPr>
            <a:r>
              <a:rPr lang="en-US" altLang="en-US" baseline="-25000" dirty="0">
                <a:ea typeface="MS PGothic" panose="020B0600070205080204" pitchFamily="34" charset="-128"/>
                <a:sym typeface="Greek Symbols" pitchFamily="18" charset="2"/>
              </a:rPr>
              <a:t>		</a:t>
            </a:r>
            <a:r>
              <a:rPr lang="en-US" altLang="en-US" dirty="0">
                <a:ea typeface="MS PGothic" panose="020B0600070205080204" pitchFamily="34" charset="-128"/>
                <a:sym typeface="Symbol" panose="05050102010706020507" pitchFamily="18" charset="2"/>
              </a:rPr>
              <a:t></a:t>
            </a:r>
            <a:r>
              <a:rPr lang="en-US" altLang="en-US" baseline="-25000" dirty="0">
                <a:ea typeface="MS PGothic" panose="020B0600070205080204" pitchFamily="34" charset="-128"/>
                <a:sym typeface="Greek Symbols" pitchFamily="18" charset="2"/>
              </a:rPr>
              <a:t>1</a:t>
            </a:r>
            <a:r>
              <a:rPr lang="en-US" altLang="en-US" i="1" baseline="-25000" dirty="0">
                <a:ea typeface="MS PGothic" panose="020B0600070205080204" pitchFamily="34" charset="-128"/>
                <a:sym typeface="Greek Symbols" pitchFamily="18" charset="2"/>
              </a:rPr>
              <a:t> </a:t>
            </a:r>
            <a:r>
              <a:rPr lang="en-US" altLang="en-US" dirty="0">
                <a:ea typeface="MS PGothic" panose="020B0600070205080204" pitchFamily="34" charset="-128"/>
                <a:sym typeface="Symbol" panose="05050102010706020507" pitchFamily="18" charset="2"/>
              </a:rPr>
              <a:t> . . .  </a:t>
            </a:r>
            <a:r>
              <a:rPr lang="en-US" altLang="en-US" i="1" baseline="-25000" dirty="0" err="1">
                <a:ea typeface="MS PGothic" panose="020B0600070205080204" pitchFamily="34" charset="-128"/>
                <a:sym typeface="Greek Symbols" pitchFamily="18" charset="2"/>
              </a:rPr>
              <a:t>i</a:t>
            </a:r>
            <a:r>
              <a:rPr lang="en-US" altLang="en-US" i="1" baseline="-25000" dirty="0">
                <a:ea typeface="MS PGothic" panose="020B0600070205080204" pitchFamily="34" charset="-128"/>
                <a:sym typeface="Greek Symbols" pitchFamily="18" charset="2"/>
              </a:rPr>
              <a:t> </a:t>
            </a:r>
            <a:r>
              <a:rPr lang="en-US" altLang="en-US" baseline="-25000" dirty="0">
                <a:ea typeface="MS PGothic" panose="020B0600070205080204" pitchFamily="34" charset="-128"/>
                <a:sym typeface="Greek Symbols" pitchFamily="18" charset="2"/>
              </a:rPr>
              <a:t>–1</a:t>
            </a:r>
            <a:r>
              <a:rPr lang="en-US" altLang="en-US" dirty="0">
                <a:ea typeface="MS PGothic" panose="020B0600070205080204" pitchFamily="34" charset="-128"/>
                <a:sym typeface="Greek Symbols" pitchFamily="18" charset="2"/>
              </a:rPr>
              <a:t> </a:t>
            </a:r>
            <a:r>
              <a:rPr lang="en-US" altLang="en-US" dirty="0">
                <a:ea typeface="MS PGothic" panose="020B0600070205080204" pitchFamily="34" charset="-128"/>
                <a:sym typeface="Symbol" panose="05050102010706020507" pitchFamily="18" charset="2"/>
              </a:rPr>
              <a:t> </a:t>
            </a:r>
            <a:r>
              <a:rPr lang="en-US" altLang="en-US" i="1" baseline="-25000" dirty="0" err="1">
                <a:ea typeface="MS PGothic" panose="020B0600070205080204" pitchFamily="34" charset="-128"/>
                <a:sym typeface="Greek Symbols" pitchFamily="18" charset="2"/>
              </a:rPr>
              <a:t>i</a:t>
            </a:r>
            <a:r>
              <a:rPr lang="en-US" altLang="en-US" i="1" baseline="-25000" dirty="0">
                <a:ea typeface="MS PGothic" panose="020B0600070205080204" pitchFamily="34" charset="-128"/>
                <a:sym typeface="Greek Symbols" pitchFamily="18" charset="2"/>
              </a:rPr>
              <a:t> </a:t>
            </a:r>
            <a:r>
              <a:rPr lang="en-US" altLang="en-US" baseline="-25000" dirty="0">
                <a:ea typeface="MS PGothic" panose="020B0600070205080204" pitchFamily="34" charset="-128"/>
                <a:sym typeface="Greek Symbols" pitchFamily="18" charset="2"/>
              </a:rPr>
              <a:t>+1</a:t>
            </a:r>
            <a:r>
              <a:rPr lang="en-US" altLang="en-US" dirty="0">
                <a:ea typeface="MS PGothic" panose="020B0600070205080204" pitchFamily="34" charset="-128"/>
                <a:sym typeface="Greek Symbols" pitchFamily="18" charset="2"/>
              </a:rPr>
              <a:t> </a:t>
            </a:r>
            <a:r>
              <a:rPr lang="en-US" altLang="en-US" dirty="0">
                <a:ea typeface="MS PGothic" panose="020B0600070205080204" pitchFamily="34" charset="-128"/>
                <a:sym typeface="Symbol" panose="05050102010706020507" pitchFamily="18" charset="2"/>
              </a:rPr>
              <a:t> . . .  </a:t>
            </a:r>
            <a:r>
              <a:rPr lang="en-US" altLang="en-US" i="1" baseline="-25000" dirty="0">
                <a:ea typeface="MS PGothic" panose="020B0600070205080204" pitchFamily="34" charset="-128"/>
                <a:sym typeface="Greek Symbols" pitchFamily="18" charset="2"/>
              </a:rPr>
              <a:t>n</a:t>
            </a:r>
            <a:endParaRPr lang="en-US" altLang="en-US" dirty="0">
              <a:ea typeface="MS PGothic" panose="020B0600070205080204" pitchFamily="34" charset="-128"/>
              <a:sym typeface="Greek Symbols" pitchFamily="18" charset="2"/>
            </a:endParaRPr>
          </a:p>
          <a:p>
            <a:pPr>
              <a:tabLst>
                <a:tab pos="3030538" algn="ctr"/>
              </a:tabLst>
            </a:pPr>
            <a:r>
              <a:rPr lang="en-US" altLang="en-US" dirty="0">
                <a:ea typeface="MS PGothic" panose="020B0600070205080204" pitchFamily="34" charset="-128"/>
                <a:sym typeface="Greek Symbols" pitchFamily="18" charset="2"/>
              </a:rPr>
              <a:t>Join with a disjunctive condition</a:t>
            </a:r>
            <a:r>
              <a:rPr lang="en-US" altLang="en-US" i="1" dirty="0">
                <a:ea typeface="MS PGothic" panose="020B0600070205080204" pitchFamily="34" charset="-128"/>
                <a:sym typeface="Greek Symbols" pitchFamily="18" charset="2"/>
              </a:rPr>
              <a:t> </a:t>
            </a:r>
          </a:p>
          <a:p>
            <a:pPr lvl="1">
              <a:buFont typeface="Monotype Sorts" pitchFamily="-65" charset="2"/>
              <a:buNone/>
              <a:tabLst>
                <a:tab pos="3030538" algn="ctr"/>
              </a:tabLst>
            </a:pPr>
            <a:r>
              <a:rPr lang="en-US" altLang="en-US" i="1" baseline="-25000" dirty="0">
                <a:ea typeface="MS PGothic" panose="020B0600070205080204" pitchFamily="34" charset="-128"/>
                <a:sym typeface="Greek Symbols" pitchFamily="18" charset="2"/>
              </a:rPr>
              <a:t>		 </a:t>
            </a:r>
            <a:r>
              <a:rPr lang="en-US" altLang="en-US" i="1" dirty="0">
                <a:ea typeface="MS PGothic" panose="020B0600070205080204" pitchFamily="34" charset="-128"/>
              </a:rPr>
              <a:t>r </a:t>
            </a:r>
            <a:r>
              <a:rPr lang="en-IN" altLang="en-US" dirty="0">
                <a:ea typeface="MS PGothic" panose="020B0600070205080204" pitchFamily="34" charset="-128"/>
              </a:rPr>
              <a:t>⨝</a:t>
            </a:r>
            <a:r>
              <a:rPr lang="en-US" altLang="en-US" i="1" dirty="0">
                <a:ea typeface="MS PGothic" panose="020B0600070205080204" pitchFamily="34" charset="-128"/>
              </a:rPr>
              <a:t> </a:t>
            </a:r>
            <a:r>
              <a:rPr lang="en-US" altLang="en-US" baseline="-25000" dirty="0">
                <a:ea typeface="MS PGothic" panose="020B0600070205080204" pitchFamily="34" charset="-128"/>
                <a:sym typeface="Symbol" panose="05050102010706020507" pitchFamily="18" charset="2"/>
              </a:rPr>
              <a:t></a:t>
            </a:r>
            <a:r>
              <a:rPr lang="en-US" altLang="en-US" baseline="-46000" dirty="0">
                <a:ea typeface="MS PGothic" panose="020B0600070205080204" pitchFamily="34" charset="-128"/>
                <a:sym typeface="Greek Symbols" pitchFamily="18" charset="2"/>
              </a:rPr>
              <a:t>1</a:t>
            </a:r>
            <a:r>
              <a:rPr lang="en-US" altLang="en-US" baseline="-25000" dirty="0">
                <a:ea typeface="MS PGothic" panose="020B0600070205080204" pitchFamily="34" charset="-128"/>
                <a:sym typeface="Greek Symbols" pitchFamily="18" charset="2"/>
              </a:rPr>
              <a:t> </a:t>
            </a:r>
            <a:r>
              <a:rPr lang="en-US" altLang="en-US" baseline="-25000" dirty="0">
                <a:ea typeface="MS PGothic" panose="020B0600070205080204" pitchFamily="34" charset="-128"/>
                <a:sym typeface="Symbol" panose="05050102010706020507" pitchFamily="18" charset="2"/>
              </a:rPr>
              <a:t> </a:t>
            </a:r>
            <a:r>
              <a:rPr lang="en-US" altLang="en-US" baseline="-46000" dirty="0">
                <a:ea typeface="MS PGothic" panose="020B0600070205080204" pitchFamily="34" charset="-128"/>
                <a:sym typeface="Greek Symbols" pitchFamily="18" charset="2"/>
              </a:rPr>
              <a:t>2</a:t>
            </a:r>
            <a:r>
              <a:rPr lang="en-US" altLang="en-US" baseline="-25000" dirty="0">
                <a:ea typeface="MS PGothic" panose="020B0600070205080204" pitchFamily="34" charset="-128"/>
                <a:sym typeface="Greek Symbols" pitchFamily="18" charset="2"/>
              </a:rPr>
              <a:t> </a:t>
            </a:r>
            <a:r>
              <a:rPr lang="en-US" altLang="en-US" baseline="-25000" dirty="0">
                <a:ea typeface="MS PGothic" panose="020B0600070205080204" pitchFamily="34" charset="-128"/>
                <a:sym typeface="Symbol" panose="05050102010706020507" pitchFamily="18" charset="2"/>
              </a:rPr>
              <a:t>...  </a:t>
            </a:r>
            <a:r>
              <a:rPr lang="en-US" altLang="en-US" i="1" baseline="-46000" dirty="0">
                <a:ea typeface="MS PGothic" panose="020B0600070205080204" pitchFamily="34" charset="-128"/>
                <a:sym typeface="Greek Symbols" pitchFamily="18" charset="2"/>
              </a:rPr>
              <a:t>n</a:t>
            </a:r>
            <a:r>
              <a:rPr lang="en-US" altLang="en-US" i="1" baseline="-25000" dirty="0">
                <a:ea typeface="MS PGothic" panose="020B0600070205080204" pitchFamily="34" charset="-128"/>
                <a:sym typeface="Greek Symbols" pitchFamily="18" charset="2"/>
              </a:rPr>
              <a:t> </a:t>
            </a:r>
            <a:r>
              <a:rPr lang="en-US" altLang="en-US" i="1" dirty="0">
                <a:ea typeface="MS PGothic" panose="020B0600070205080204" pitchFamily="34" charset="-128"/>
                <a:sym typeface="Greek Symbols" pitchFamily="18" charset="2"/>
              </a:rPr>
              <a:t>s </a:t>
            </a:r>
            <a:endParaRPr lang="en-US" altLang="en-US" dirty="0">
              <a:ea typeface="MS PGothic" panose="020B0600070205080204" pitchFamily="34" charset="-128"/>
              <a:sym typeface="Greek Symbols" pitchFamily="18" charset="2"/>
            </a:endParaRPr>
          </a:p>
          <a:p>
            <a:pPr lvl="1">
              <a:tabLst>
                <a:tab pos="3030538" algn="ctr"/>
              </a:tabLst>
            </a:pPr>
            <a:r>
              <a:rPr lang="en-US" altLang="en-US" dirty="0">
                <a:ea typeface="MS PGothic" panose="020B0600070205080204" pitchFamily="34" charset="-128"/>
                <a:sym typeface="Greek Symbols" pitchFamily="18" charset="2"/>
              </a:rPr>
              <a:t>Either use nested loops/block nested loops, or</a:t>
            </a:r>
          </a:p>
          <a:p>
            <a:pPr lvl="1">
              <a:tabLst>
                <a:tab pos="3030538" algn="ctr"/>
              </a:tabLst>
            </a:pPr>
            <a:r>
              <a:rPr lang="en-US" altLang="en-US" dirty="0">
                <a:ea typeface="MS PGothic" panose="020B0600070205080204" pitchFamily="34" charset="-128"/>
                <a:sym typeface="Greek Symbols" pitchFamily="18" charset="2"/>
              </a:rPr>
              <a:t>	Compute as the union of the records in individual joins </a:t>
            </a:r>
            <a:r>
              <a:rPr lang="en-US" altLang="en-US" i="1" dirty="0">
                <a:ea typeface="MS PGothic" panose="020B0600070205080204" pitchFamily="34" charset="-128"/>
              </a:rPr>
              <a:t>r </a:t>
            </a:r>
            <a:r>
              <a:rPr lang="en-IN" altLang="en-US" dirty="0">
                <a:ea typeface="MS PGothic" panose="020B0600070205080204" pitchFamily="34" charset="-128"/>
              </a:rPr>
              <a:t>⨝</a:t>
            </a:r>
            <a:r>
              <a:rPr lang="en-US" altLang="en-US" i="1" dirty="0">
                <a:ea typeface="MS PGothic" panose="020B0600070205080204" pitchFamily="34" charset="-128"/>
              </a:rPr>
              <a:t> </a:t>
            </a:r>
            <a:r>
              <a:rPr lang="en-US" altLang="en-US" baseline="-25000" dirty="0">
                <a:ea typeface="MS PGothic" panose="020B0600070205080204" pitchFamily="34" charset="-128"/>
                <a:sym typeface="Symbol" panose="05050102010706020507" pitchFamily="18" charset="2"/>
              </a:rPr>
              <a:t></a:t>
            </a:r>
            <a:r>
              <a:rPr lang="en-US" altLang="en-US" i="1" baseline="-46000" dirty="0" err="1">
                <a:ea typeface="MS PGothic" panose="020B0600070205080204" pitchFamily="34" charset="-128"/>
                <a:sym typeface="Greek Symbols" pitchFamily="18" charset="2"/>
              </a:rPr>
              <a:t>i</a:t>
            </a:r>
            <a:r>
              <a:rPr lang="en-US" altLang="en-US" i="1" dirty="0">
                <a:ea typeface="MS PGothic" panose="020B0600070205080204" pitchFamily="34" charset="-128"/>
                <a:sym typeface="Greek Symbols" pitchFamily="18" charset="2"/>
              </a:rPr>
              <a:t> s:</a:t>
            </a:r>
          </a:p>
          <a:p>
            <a:pPr lvl="1">
              <a:buFont typeface="Monotype Sorts" pitchFamily="-65" charset="2"/>
              <a:buNone/>
              <a:tabLst>
                <a:tab pos="3030538" algn="ctr"/>
              </a:tabLst>
            </a:pPr>
            <a:r>
              <a:rPr lang="en-US" altLang="en-US" i="1" dirty="0">
                <a:ea typeface="MS PGothic" panose="020B0600070205080204" pitchFamily="34" charset="-128"/>
                <a:sym typeface="Greek Symbols" pitchFamily="18" charset="2"/>
              </a:rPr>
              <a:t>		</a:t>
            </a:r>
            <a:r>
              <a:rPr lang="en-US" altLang="en-US" dirty="0">
                <a:ea typeface="MS PGothic" panose="020B0600070205080204" pitchFamily="34" charset="-128"/>
                <a:sym typeface="Greek Symbols" pitchFamily="18" charset="2"/>
              </a:rPr>
              <a:t>(</a:t>
            </a:r>
            <a:r>
              <a:rPr lang="en-US" altLang="en-US" i="1" dirty="0">
                <a:ea typeface="MS PGothic" panose="020B0600070205080204" pitchFamily="34" charset="-128"/>
              </a:rPr>
              <a:t>r </a:t>
            </a:r>
            <a:r>
              <a:rPr lang="en-IN" altLang="en-US" dirty="0">
                <a:ea typeface="MS PGothic" panose="020B0600070205080204" pitchFamily="34" charset="-128"/>
              </a:rPr>
              <a:t>⨝</a:t>
            </a:r>
            <a:r>
              <a:rPr lang="en-US" altLang="en-US" i="1" dirty="0">
                <a:ea typeface="MS PGothic" panose="020B0600070205080204" pitchFamily="34" charset="-128"/>
              </a:rPr>
              <a:t> </a:t>
            </a:r>
            <a:r>
              <a:rPr lang="en-US" altLang="en-US" baseline="-25000" dirty="0">
                <a:ea typeface="MS PGothic" panose="020B0600070205080204" pitchFamily="34" charset="-128"/>
                <a:sym typeface="Symbol" panose="05050102010706020507" pitchFamily="18" charset="2"/>
              </a:rPr>
              <a:t></a:t>
            </a:r>
            <a:r>
              <a:rPr lang="en-US" altLang="en-US" baseline="-46000" dirty="0">
                <a:ea typeface="MS PGothic" panose="020B0600070205080204" pitchFamily="34" charset="-128"/>
                <a:sym typeface="Greek Symbols" pitchFamily="18" charset="2"/>
              </a:rPr>
              <a:t>1</a:t>
            </a:r>
            <a:r>
              <a:rPr lang="en-US" altLang="en-US" baseline="-25000" dirty="0">
                <a:ea typeface="MS PGothic" panose="020B0600070205080204" pitchFamily="34" charset="-128"/>
                <a:sym typeface="Greek Symbols" pitchFamily="18" charset="2"/>
              </a:rPr>
              <a:t> </a:t>
            </a:r>
            <a:r>
              <a:rPr lang="en-US" altLang="en-US" i="1" dirty="0">
                <a:ea typeface="MS PGothic" panose="020B0600070205080204" pitchFamily="34" charset="-128"/>
                <a:sym typeface="Greek Symbols" pitchFamily="18" charset="2"/>
              </a:rPr>
              <a:t>s</a:t>
            </a:r>
            <a:r>
              <a:rPr lang="en-US" altLang="en-US" dirty="0">
                <a:ea typeface="MS PGothic" panose="020B0600070205080204" pitchFamily="34" charset="-128"/>
                <a:sym typeface="Greek Symbols" pitchFamily="18" charset="2"/>
              </a:rPr>
              <a:t>) </a:t>
            </a:r>
            <a:r>
              <a:rPr lang="en-US" altLang="en-US" dirty="0">
                <a:ea typeface="MS PGothic" panose="020B0600070205080204" pitchFamily="34" charset="-128"/>
                <a:sym typeface="Symbol" panose="05050102010706020507" pitchFamily="18" charset="2"/>
              </a:rPr>
              <a:t> (</a:t>
            </a:r>
            <a:r>
              <a:rPr lang="en-US" altLang="en-US" i="1" dirty="0">
                <a:ea typeface="MS PGothic" panose="020B0600070205080204" pitchFamily="34" charset="-128"/>
              </a:rPr>
              <a:t>r </a:t>
            </a:r>
            <a:r>
              <a:rPr lang="en-IN" altLang="en-US" dirty="0">
                <a:ea typeface="MS PGothic" panose="020B0600070205080204" pitchFamily="34" charset="-128"/>
              </a:rPr>
              <a:t>⨝</a:t>
            </a:r>
            <a:r>
              <a:rPr lang="en-US" altLang="en-US" i="1" dirty="0">
                <a:ea typeface="MS PGothic" panose="020B0600070205080204" pitchFamily="34" charset="-128"/>
              </a:rPr>
              <a:t> </a:t>
            </a:r>
            <a:r>
              <a:rPr lang="en-US" altLang="en-US" baseline="-25000" dirty="0">
                <a:ea typeface="MS PGothic" panose="020B0600070205080204" pitchFamily="34" charset="-128"/>
                <a:sym typeface="Symbol" panose="05050102010706020507" pitchFamily="18" charset="2"/>
              </a:rPr>
              <a:t></a:t>
            </a:r>
            <a:r>
              <a:rPr lang="en-US" altLang="en-US" baseline="-46000" dirty="0">
                <a:ea typeface="MS PGothic" panose="020B0600070205080204" pitchFamily="34" charset="-128"/>
                <a:sym typeface="Greek Symbols" pitchFamily="18" charset="2"/>
              </a:rPr>
              <a:t>2</a:t>
            </a:r>
            <a:r>
              <a:rPr lang="en-US" altLang="en-US" baseline="-25000" dirty="0">
                <a:ea typeface="MS PGothic" panose="020B0600070205080204" pitchFamily="34" charset="-128"/>
                <a:sym typeface="Greek Symbols" pitchFamily="18" charset="2"/>
              </a:rPr>
              <a:t>  </a:t>
            </a:r>
            <a:r>
              <a:rPr lang="en-US" altLang="en-US" i="1" dirty="0">
                <a:ea typeface="MS PGothic" panose="020B0600070205080204" pitchFamily="34" charset="-128"/>
                <a:sym typeface="Greek Symbols" pitchFamily="18" charset="2"/>
              </a:rPr>
              <a:t>s) </a:t>
            </a:r>
            <a:r>
              <a:rPr lang="en-US" altLang="en-US" dirty="0">
                <a:ea typeface="MS PGothic" panose="020B0600070205080204" pitchFamily="34" charset="-128"/>
                <a:sym typeface="Symbol" panose="05050102010706020507" pitchFamily="18" charset="2"/>
              </a:rPr>
              <a:t> . . .  (</a:t>
            </a:r>
            <a:r>
              <a:rPr lang="en-US" altLang="en-US" i="1" dirty="0">
                <a:ea typeface="MS PGothic" panose="020B0600070205080204" pitchFamily="34" charset="-128"/>
              </a:rPr>
              <a:t>r </a:t>
            </a:r>
            <a:r>
              <a:rPr lang="en-IN" altLang="en-US" dirty="0">
                <a:ea typeface="MS PGothic" panose="020B0600070205080204" pitchFamily="34" charset="-128"/>
              </a:rPr>
              <a:t>⨝ </a:t>
            </a:r>
            <a:r>
              <a:rPr lang="en-US" altLang="en-US" baseline="-25000" dirty="0">
                <a:ea typeface="MS PGothic" panose="020B0600070205080204" pitchFamily="34" charset="-128"/>
                <a:sym typeface="Symbol" panose="05050102010706020507" pitchFamily="18" charset="2"/>
              </a:rPr>
              <a:t></a:t>
            </a:r>
            <a:r>
              <a:rPr lang="en-US" altLang="en-US" i="1" baseline="-46000" dirty="0">
                <a:ea typeface="MS PGothic" panose="020B0600070205080204" pitchFamily="34" charset="-128"/>
                <a:sym typeface="Greek Symbols" pitchFamily="18" charset="2"/>
              </a:rPr>
              <a:t>n</a:t>
            </a:r>
            <a:r>
              <a:rPr lang="en-US" altLang="en-US" baseline="-25000" dirty="0">
                <a:ea typeface="MS PGothic" panose="020B0600070205080204" pitchFamily="34" charset="-128"/>
                <a:sym typeface="Greek Symbols" pitchFamily="18" charset="2"/>
              </a:rPr>
              <a:t>  </a:t>
            </a:r>
            <a:r>
              <a:rPr lang="en-US" altLang="en-US" i="1" dirty="0">
                <a:ea typeface="MS PGothic" panose="020B0600070205080204" pitchFamily="34" charset="-128"/>
                <a:sym typeface="Greek Symbols" pitchFamily="18" charset="2"/>
              </a:rPr>
              <a:t>s) </a:t>
            </a:r>
            <a:endParaRPr lang="en-US" altLang="en-US" dirty="0">
              <a:ea typeface="MS PGothic" panose="020B0600070205080204" pitchFamily="34" charset="-128"/>
              <a:sym typeface="Greek Symbols" pitchFamily="18" charset="2"/>
            </a:endParaRPr>
          </a:p>
          <a:p>
            <a:pPr lvl="1">
              <a:buFont typeface="Monotype Sorts" pitchFamily="-65" charset="2"/>
              <a:buNone/>
              <a:tabLst>
                <a:tab pos="3030538" algn="ctr"/>
              </a:tabLst>
            </a:pPr>
            <a:endParaRPr lang="en-US" altLang="en-US" i="1" baseline="-25000" dirty="0">
              <a:ea typeface="MS PGothic" panose="020B0600070205080204" pitchFamily="34" charset="-128"/>
              <a:sym typeface="Greek Symbols" pitchFamily="18" charset="2"/>
            </a:endParaRP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DB5966-E590-4C44-8504-77CF8F2D8A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Joins over Spatial Data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9E6A2E-54CD-444E-87E1-0FB6426F15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52254" y="1150625"/>
            <a:ext cx="7035321" cy="1748987"/>
          </a:xfrm>
        </p:spPr>
        <p:txBody>
          <a:bodyPr/>
          <a:lstStyle/>
          <a:p>
            <a:r>
              <a:rPr lang="en-IN" dirty="0"/>
              <a:t>No simple sort order for spatial joins</a:t>
            </a:r>
          </a:p>
          <a:p>
            <a:r>
              <a:rPr lang="en-IN" dirty="0"/>
              <a:t>Indexed nested loops join with spatial indices</a:t>
            </a:r>
          </a:p>
          <a:p>
            <a:pPr lvl="1"/>
            <a:r>
              <a:rPr lang="en-IN" dirty="0"/>
              <a:t>R-trees, quad-trees, k-d-B-trees</a:t>
            </a:r>
          </a:p>
        </p:txBody>
      </p:sp>
    </p:spTree>
    <p:extLst>
      <p:ext uri="{BB962C8B-B14F-4D97-AF65-F5344CB8AC3E}">
        <p14:creationId xmlns:p14="http://schemas.microsoft.com/office/powerpoint/2010/main" val="3986504523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0210" name="Rectangle 2">
            <a:extLst>
              <a:ext uri="{FF2B5EF4-FFF2-40B4-BE49-F238E27FC236}">
                <a16:creationId xmlns:a16="http://schemas.microsoft.com/office/drawing/2014/main" id="{F9DEBEE7-80B5-46A7-AA65-8A28BCE012D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>
                <a:effectLst>
                  <a:outerShdw blurRad="38100" dist="38100" dir="2700000" algn="tl">
                    <a:srgbClr val="C0C0C0"/>
                  </a:outerShdw>
                </a:effectLst>
                <a:ea typeface="MS PGothic" panose="020B0600070205080204" pitchFamily="34" charset="-128"/>
              </a:rPr>
              <a:t>Other Operations</a:t>
            </a:r>
          </a:p>
        </p:txBody>
      </p:sp>
      <p:sp>
        <p:nvSpPr>
          <p:cNvPr id="89091" name="Rectangle 3">
            <a:extLst>
              <a:ext uri="{FF2B5EF4-FFF2-40B4-BE49-F238E27FC236}">
                <a16:creationId xmlns:a16="http://schemas.microsoft.com/office/drawing/2014/main" id="{72B0884B-0A2B-4136-9A5F-5EA2E3782C21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852256" y="1162656"/>
            <a:ext cx="7269060" cy="3180743"/>
          </a:xfrm>
        </p:spPr>
        <p:txBody>
          <a:bodyPr/>
          <a:lstStyle/>
          <a:p>
            <a:r>
              <a:rPr lang="en-US" altLang="en-US" b="1" dirty="0">
                <a:solidFill>
                  <a:srgbClr val="002060"/>
                </a:solidFill>
                <a:ea typeface="MS PGothic" panose="020B0600070205080204" pitchFamily="34" charset="-128"/>
              </a:rPr>
              <a:t>Duplicate elimination </a:t>
            </a:r>
            <a:r>
              <a:rPr lang="en-US" altLang="en-US" dirty="0">
                <a:ea typeface="MS PGothic" panose="020B0600070205080204" pitchFamily="34" charset="-128"/>
              </a:rPr>
              <a:t>can be implemented via hashing or sorting.</a:t>
            </a:r>
          </a:p>
          <a:p>
            <a:pPr lvl="1"/>
            <a:r>
              <a:rPr lang="en-US" altLang="en-US" dirty="0">
                <a:ea typeface="MS PGothic" panose="020B0600070205080204" pitchFamily="34" charset="-128"/>
              </a:rPr>
              <a:t>On sorting duplicates will come adjacent to each other, and all but one set of duplicates can be deleted.  </a:t>
            </a:r>
          </a:p>
          <a:p>
            <a:pPr lvl="1"/>
            <a:r>
              <a:rPr lang="en-US" altLang="en-US" i="1" dirty="0">
                <a:ea typeface="MS PGothic" panose="020B0600070205080204" pitchFamily="34" charset="-128"/>
              </a:rPr>
              <a:t>Optimization: </a:t>
            </a:r>
            <a:r>
              <a:rPr lang="en-US" altLang="en-US" dirty="0">
                <a:ea typeface="MS PGothic" panose="020B0600070205080204" pitchFamily="34" charset="-128"/>
              </a:rPr>
              <a:t>duplicates can be deleted during run generation as well as at intermediate merge steps in external sort-merge.</a:t>
            </a:r>
          </a:p>
          <a:p>
            <a:pPr lvl="1"/>
            <a:r>
              <a:rPr lang="en-US" altLang="en-US" dirty="0">
                <a:ea typeface="MS PGothic" panose="020B0600070205080204" pitchFamily="34" charset="-128"/>
              </a:rPr>
              <a:t>Hashing is similar – duplicates will come into the same bucket.</a:t>
            </a:r>
          </a:p>
          <a:p>
            <a:r>
              <a:rPr lang="en-US" altLang="en-US" b="1" dirty="0">
                <a:solidFill>
                  <a:srgbClr val="002060"/>
                </a:solidFill>
                <a:ea typeface="MS PGothic" panose="020B0600070205080204" pitchFamily="34" charset="-128"/>
              </a:rPr>
              <a:t>Projection</a:t>
            </a:r>
            <a:r>
              <a:rPr lang="en-US" altLang="en-US" dirty="0">
                <a:ea typeface="MS PGothic" panose="020B0600070205080204" pitchFamily="34" charset="-128"/>
              </a:rPr>
              <a:t>:</a:t>
            </a:r>
          </a:p>
          <a:p>
            <a:pPr lvl="1"/>
            <a:r>
              <a:rPr lang="en-US" altLang="en-US" dirty="0">
                <a:ea typeface="MS PGothic" panose="020B0600070205080204" pitchFamily="34" charset="-128"/>
              </a:rPr>
              <a:t>perform projection on each tuple </a:t>
            </a:r>
          </a:p>
          <a:p>
            <a:pPr lvl="1"/>
            <a:r>
              <a:rPr lang="en-US" altLang="en-US" dirty="0">
                <a:ea typeface="MS PGothic" panose="020B0600070205080204" pitchFamily="34" charset="-128"/>
              </a:rPr>
              <a:t>followed by duplicate elimination. </a:t>
            </a:r>
            <a:endParaRPr lang="en-US" altLang="en-US" b="1" dirty="0">
              <a:ea typeface="MS PGothic" panose="020B0600070205080204" pitchFamily="34" charset="-128"/>
            </a:endParaRP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1234" name="Rectangle 2">
            <a:extLst>
              <a:ext uri="{FF2B5EF4-FFF2-40B4-BE49-F238E27FC236}">
                <a16:creationId xmlns:a16="http://schemas.microsoft.com/office/drawing/2014/main" id="{2B4C0383-7AD0-4209-99D3-21904BE0233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>
                <a:effectLst>
                  <a:outerShdw blurRad="38100" dist="38100" dir="2700000" algn="tl">
                    <a:srgbClr val="C0C0C0"/>
                  </a:outerShdw>
                </a:effectLst>
                <a:ea typeface="MS PGothic" panose="020B0600070205080204" pitchFamily="34" charset="-128"/>
              </a:rPr>
              <a:t>Other Operations : Aggregation</a:t>
            </a:r>
          </a:p>
        </p:txBody>
      </p:sp>
      <p:sp>
        <p:nvSpPr>
          <p:cNvPr id="351235" name="Rectangle 3">
            <a:extLst>
              <a:ext uri="{FF2B5EF4-FFF2-40B4-BE49-F238E27FC236}">
                <a16:creationId xmlns:a16="http://schemas.microsoft.com/office/drawing/2014/main" id="{3F09A406-91F2-42A0-9BDA-1A19D3843C66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870012" y="1234849"/>
            <a:ext cx="7254458" cy="4407962"/>
          </a:xfrm>
        </p:spPr>
        <p:txBody>
          <a:bodyPr/>
          <a:lstStyle/>
          <a:p>
            <a:r>
              <a:rPr lang="en-US" altLang="en-US" b="1" dirty="0">
                <a:solidFill>
                  <a:srgbClr val="002060"/>
                </a:solidFill>
                <a:ea typeface="MS PGothic" panose="020B0600070205080204" pitchFamily="34" charset="-128"/>
              </a:rPr>
              <a:t>Aggregation</a:t>
            </a:r>
            <a:r>
              <a:rPr lang="en-US" altLang="en-US" dirty="0">
                <a:ea typeface="MS PGothic" panose="020B0600070205080204" pitchFamily="34" charset="-128"/>
              </a:rPr>
              <a:t> can be implemented in a manner similar to duplicate elimination.</a:t>
            </a:r>
          </a:p>
          <a:p>
            <a:pPr lvl="1"/>
            <a:r>
              <a:rPr lang="en-US" altLang="en-US" b="1" dirty="0">
                <a:ea typeface="MS PGothic" panose="020B0600070205080204" pitchFamily="34" charset="-128"/>
              </a:rPr>
              <a:t>Sorting</a:t>
            </a:r>
            <a:r>
              <a:rPr lang="en-US" altLang="en-US" dirty="0">
                <a:ea typeface="MS PGothic" panose="020B0600070205080204" pitchFamily="34" charset="-128"/>
              </a:rPr>
              <a:t> or </a:t>
            </a:r>
            <a:r>
              <a:rPr lang="en-US" altLang="en-US" b="1" dirty="0">
                <a:ea typeface="MS PGothic" panose="020B0600070205080204" pitchFamily="34" charset="-128"/>
              </a:rPr>
              <a:t>hashing</a:t>
            </a:r>
            <a:r>
              <a:rPr lang="en-US" altLang="en-US" dirty="0">
                <a:ea typeface="MS PGothic" panose="020B0600070205080204" pitchFamily="34" charset="-128"/>
              </a:rPr>
              <a:t> can be used to bring tuples in the same group together, and then the aggregate functions can be applied on each group.</a:t>
            </a:r>
            <a:r>
              <a:rPr lang="en-US" altLang="en-US" b="1" dirty="0">
                <a:ea typeface="MS PGothic" panose="020B0600070205080204" pitchFamily="34" charset="-128"/>
              </a:rPr>
              <a:t> </a:t>
            </a:r>
          </a:p>
          <a:p>
            <a:pPr lvl="1"/>
            <a:r>
              <a:rPr lang="en-US" altLang="en-US" dirty="0">
                <a:ea typeface="MS PGothic" panose="020B0600070205080204" pitchFamily="34" charset="-128"/>
              </a:rPr>
              <a:t>Optimization</a:t>
            </a:r>
            <a:r>
              <a:rPr lang="en-US" altLang="en-US" i="1" dirty="0">
                <a:ea typeface="MS PGothic" panose="020B0600070205080204" pitchFamily="34" charset="-128"/>
              </a:rPr>
              <a:t>: </a:t>
            </a:r>
            <a:r>
              <a:rPr lang="en-US" altLang="en-US" b="1" dirty="0">
                <a:solidFill>
                  <a:srgbClr val="002060"/>
                </a:solidFill>
                <a:ea typeface="MS PGothic" panose="020B0600070205080204" pitchFamily="34" charset="-128"/>
              </a:rPr>
              <a:t>partial aggregation</a:t>
            </a:r>
          </a:p>
          <a:p>
            <a:pPr lvl="2"/>
            <a:r>
              <a:rPr lang="en-US" altLang="en-US" dirty="0">
                <a:ea typeface="MS PGothic" panose="020B0600070205080204" pitchFamily="34" charset="-128"/>
              </a:rPr>
              <a:t>combine tuples in the same group during run generation and intermediate merges, by computing partial aggregate values</a:t>
            </a:r>
          </a:p>
          <a:p>
            <a:pPr lvl="2"/>
            <a:r>
              <a:rPr lang="en-US" altLang="en-US" dirty="0">
                <a:ea typeface="MS PGothic" panose="020B0600070205080204" pitchFamily="34" charset="-128"/>
              </a:rPr>
              <a:t>For count, min, max, sum: keep aggregate values on tuples found so far in the group.  </a:t>
            </a:r>
          </a:p>
          <a:p>
            <a:pPr lvl="3"/>
            <a:r>
              <a:rPr lang="en-US" altLang="en-US" dirty="0">
                <a:ea typeface="MS PGothic" panose="020B0600070205080204" pitchFamily="34" charset="-128"/>
              </a:rPr>
              <a:t>When combining partial aggregate for count, add up the partial aggregates</a:t>
            </a:r>
          </a:p>
          <a:p>
            <a:pPr lvl="2"/>
            <a:r>
              <a:rPr lang="en-US" altLang="en-US" dirty="0">
                <a:ea typeface="MS PGothic" panose="020B0600070205080204" pitchFamily="34" charset="-128"/>
              </a:rPr>
              <a:t>For </a:t>
            </a:r>
            <a:r>
              <a:rPr lang="en-US" altLang="en-US" dirty="0" err="1">
                <a:ea typeface="MS PGothic" panose="020B0600070205080204" pitchFamily="34" charset="-128"/>
              </a:rPr>
              <a:t>avg</a:t>
            </a:r>
            <a:r>
              <a:rPr lang="en-US" altLang="en-US" dirty="0">
                <a:ea typeface="MS PGothic" panose="020B0600070205080204" pitchFamily="34" charset="-128"/>
              </a:rPr>
              <a:t>, keep sum and count, and divide sum by count at the end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12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12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12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12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12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12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12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1235" grpId="0" uiExpand="1" build="p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2258" name="Rectangle 2">
            <a:extLst>
              <a:ext uri="{FF2B5EF4-FFF2-40B4-BE49-F238E27FC236}">
                <a16:creationId xmlns:a16="http://schemas.microsoft.com/office/drawing/2014/main" id="{AB807669-EBD0-4AC5-BCFA-DBF3B62A42E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>
                <a:effectLst>
                  <a:outerShdw blurRad="38100" dist="38100" dir="2700000" algn="tl">
                    <a:srgbClr val="C0C0C0"/>
                  </a:outerShdw>
                </a:effectLst>
                <a:ea typeface="MS PGothic" panose="020B0600070205080204" pitchFamily="34" charset="-128"/>
              </a:rPr>
              <a:t>Other Operations : Set Operations</a:t>
            </a:r>
          </a:p>
        </p:txBody>
      </p:sp>
      <p:sp>
        <p:nvSpPr>
          <p:cNvPr id="93187" name="Rectangle 3">
            <a:extLst>
              <a:ext uri="{FF2B5EF4-FFF2-40B4-BE49-F238E27FC236}">
                <a16:creationId xmlns:a16="http://schemas.microsoft.com/office/drawing/2014/main" id="{6E40900F-A6E6-4645-B453-267190B4D637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861134" y="1282973"/>
            <a:ext cx="7483875" cy="3758259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b="1" dirty="0">
                <a:ea typeface="MS PGothic" panose="020B0600070205080204" pitchFamily="34" charset="-128"/>
              </a:rPr>
              <a:t>Set operations </a:t>
            </a:r>
            <a:r>
              <a:rPr lang="en-US" altLang="en-US" dirty="0">
                <a:ea typeface="MS PGothic" panose="020B0600070205080204" pitchFamily="34" charset="-128"/>
              </a:rPr>
              <a:t>(</a:t>
            </a:r>
            <a:r>
              <a:rPr lang="en-US" altLang="en-US" dirty="0">
                <a:ea typeface="MS PGothic" panose="020B0600070205080204" pitchFamily="34" charset="-128"/>
                <a:sym typeface="Symbol" panose="05050102010706020507" pitchFamily="18" charset="2"/>
              </a:rPr>
              <a:t>,  and ):  can either use variant of merge-join after sorting, or variant of hash-join.</a:t>
            </a:r>
            <a:endParaRPr lang="en-US" altLang="en-US" b="1" dirty="0">
              <a:ea typeface="MS PGothic" panose="020B0600070205080204" pitchFamily="34" charset="-128"/>
            </a:endParaRPr>
          </a:p>
          <a:p>
            <a:pPr>
              <a:lnSpc>
                <a:spcPct val="90000"/>
              </a:lnSpc>
            </a:pPr>
            <a:r>
              <a:rPr lang="en-US" altLang="en-US" dirty="0">
                <a:ea typeface="MS PGothic" panose="020B0600070205080204" pitchFamily="34" charset="-128"/>
              </a:rPr>
              <a:t>E.g., Set operations using hashing:</a:t>
            </a:r>
          </a:p>
          <a:p>
            <a:pPr marL="457200" lvl="1" indent="0">
              <a:lnSpc>
                <a:spcPct val="90000"/>
              </a:lnSpc>
              <a:buNone/>
            </a:pPr>
            <a:r>
              <a:rPr lang="en-US" altLang="en-US" dirty="0">
                <a:solidFill>
                  <a:srgbClr val="FF9900"/>
                </a:solidFill>
                <a:ea typeface="MS PGothic" panose="020B0600070205080204" pitchFamily="34" charset="-128"/>
              </a:rPr>
              <a:t>1.   </a:t>
            </a:r>
            <a:r>
              <a:rPr lang="en-US" altLang="en-US" dirty="0">
                <a:ea typeface="MS PGothic" panose="020B0600070205080204" pitchFamily="34" charset="-128"/>
              </a:rPr>
              <a:t>Partition both relations using the same hash function</a:t>
            </a:r>
          </a:p>
          <a:p>
            <a:pPr marL="457200" lvl="1" indent="0">
              <a:lnSpc>
                <a:spcPct val="90000"/>
              </a:lnSpc>
              <a:buNone/>
            </a:pPr>
            <a:r>
              <a:rPr lang="en-US" altLang="en-US" dirty="0">
                <a:solidFill>
                  <a:srgbClr val="FF9900"/>
                </a:solidFill>
                <a:ea typeface="MS PGothic" panose="020B0600070205080204" pitchFamily="34" charset="-128"/>
              </a:rPr>
              <a:t>2.   </a:t>
            </a:r>
            <a:r>
              <a:rPr lang="en-US" altLang="en-US" dirty="0">
                <a:ea typeface="MS PGothic" panose="020B0600070205080204" pitchFamily="34" charset="-128"/>
              </a:rPr>
              <a:t>Process each partition </a:t>
            </a:r>
            <a:r>
              <a:rPr lang="en-US" altLang="en-US" i="1" dirty="0" err="1">
                <a:ea typeface="MS PGothic" panose="020B0600070205080204" pitchFamily="34" charset="-128"/>
              </a:rPr>
              <a:t>i</a:t>
            </a:r>
            <a:r>
              <a:rPr lang="en-US" altLang="en-US" dirty="0">
                <a:ea typeface="MS PGothic" panose="020B0600070205080204" pitchFamily="34" charset="-128"/>
              </a:rPr>
              <a:t> as follows.  </a:t>
            </a:r>
          </a:p>
          <a:p>
            <a:pPr marL="1200150" lvl="2" indent="-342900">
              <a:lnSpc>
                <a:spcPct val="90000"/>
              </a:lnSpc>
              <a:buFont typeface="Monotype Sorts" pitchFamily="-65" charset="2"/>
              <a:buAutoNum type="arabicPeriod"/>
            </a:pPr>
            <a:r>
              <a:rPr lang="en-US" altLang="en-US" dirty="0">
                <a:ea typeface="MS PGothic" panose="020B0600070205080204" pitchFamily="34" charset="-128"/>
              </a:rPr>
              <a:t>Using a different hashing function, build an in-memory hash index on </a:t>
            </a:r>
            <a:r>
              <a:rPr lang="en-US" altLang="en-US" i="1" dirty="0" err="1">
                <a:ea typeface="MS PGothic" panose="020B0600070205080204" pitchFamily="34" charset="-128"/>
              </a:rPr>
              <a:t>r</a:t>
            </a:r>
            <a:r>
              <a:rPr lang="en-US" altLang="en-US" i="1" baseline="-25000" dirty="0" err="1">
                <a:ea typeface="MS PGothic" panose="020B0600070205080204" pitchFamily="34" charset="-128"/>
              </a:rPr>
              <a:t>i</a:t>
            </a:r>
            <a:r>
              <a:rPr lang="en-US" altLang="en-US" dirty="0">
                <a:ea typeface="MS PGothic" panose="020B0600070205080204" pitchFamily="34" charset="-128"/>
              </a:rPr>
              <a:t>.</a:t>
            </a:r>
          </a:p>
          <a:p>
            <a:pPr marL="1200150" lvl="2" indent="-342900">
              <a:lnSpc>
                <a:spcPct val="90000"/>
              </a:lnSpc>
              <a:buFont typeface="Monotype Sorts" pitchFamily="-65" charset="2"/>
              <a:buAutoNum type="arabicPeriod"/>
            </a:pPr>
            <a:r>
              <a:rPr lang="en-US" altLang="en-US" dirty="0">
                <a:ea typeface="MS PGothic" panose="020B0600070205080204" pitchFamily="34" charset="-128"/>
              </a:rPr>
              <a:t>Process </a:t>
            </a:r>
            <a:r>
              <a:rPr lang="en-US" altLang="en-US" dirty="0" err="1">
                <a:ea typeface="MS PGothic" panose="020B0600070205080204" pitchFamily="34" charset="-128"/>
              </a:rPr>
              <a:t>s</a:t>
            </a:r>
            <a:r>
              <a:rPr lang="en-US" altLang="en-US" baseline="-25000" dirty="0" err="1">
                <a:ea typeface="MS PGothic" panose="020B0600070205080204" pitchFamily="34" charset="-128"/>
              </a:rPr>
              <a:t>i</a:t>
            </a:r>
            <a:r>
              <a:rPr lang="en-US" altLang="en-US" dirty="0">
                <a:ea typeface="MS PGothic" panose="020B0600070205080204" pitchFamily="34" charset="-128"/>
              </a:rPr>
              <a:t> as follows</a:t>
            </a:r>
          </a:p>
          <a:p>
            <a:pPr lvl="3">
              <a:lnSpc>
                <a:spcPct val="90000"/>
              </a:lnSpc>
            </a:pPr>
            <a:r>
              <a:rPr lang="en-US" altLang="en-US" i="1" dirty="0">
                <a:ea typeface="MS PGothic" panose="020B0600070205080204" pitchFamily="34" charset="-128"/>
              </a:rPr>
              <a:t>r </a:t>
            </a:r>
            <a:r>
              <a:rPr lang="en-US" altLang="en-US" dirty="0">
                <a:ea typeface="MS PGothic" panose="020B0600070205080204" pitchFamily="34" charset="-128"/>
                <a:sym typeface="Symbol" panose="05050102010706020507" pitchFamily="18" charset="2"/>
              </a:rPr>
              <a:t> </a:t>
            </a:r>
            <a:r>
              <a:rPr lang="en-US" altLang="en-US" i="1" dirty="0">
                <a:ea typeface="MS PGothic" panose="020B0600070205080204" pitchFamily="34" charset="-128"/>
                <a:sym typeface="Symbol" panose="05050102010706020507" pitchFamily="18" charset="2"/>
              </a:rPr>
              <a:t>s</a:t>
            </a:r>
            <a:r>
              <a:rPr lang="en-US" altLang="en-US" dirty="0">
                <a:ea typeface="MS PGothic" panose="020B0600070205080204" pitchFamily="34" charset="-128"/>
                <a:sym typeface="Symbol" panose="05050102010706020507" pitchFamily="18" charset="2"/>
              </a:rPr>
              <a:t>:  </a:t>
            </a:r>
          </a:p>
          <a:p>
            <a:pPr marL="1885950" lvl="4" indent="-342900">
              <a:lnSpc>
                <a:spcPct val="90000"/>
              </a:lnSpc>
              <a:buFont typeface="Monotype Sorts" pitchFamily="-65" charset="2"/>
              <a:buAutoNum type="arabicPeriod"/>
            </a:pPr>
            <a:r>
              <a:rPr lang="en-US" altLang="en-US" dirty="0">
                <a:ea typeface="MS PGothic" panose="020B0600070205080204" pitchFamily="34" charset="-128"/>
                <a:sym typeface="Symbol" panose="05050102010706020507" pitchFamily="18" charset="2"/>
              </a:rPr>
              <a:t>Add tuples in </a:t>
            </a:r>
            <a:r>
              <a:rPr lang="en-US" altLang="en-US" i="1" dirty="0" err="1">
                <a:ea typeface="MS PGothic" panose="020B0600070205080204" pitchFamily="34" charset="-128"/>
                <a:sym typeface="Symbol" panose="05050102010706020507" pitchFamily="18" charset="2"/>
              </a:rPr>
              <a:t>s</a:t>
            </a:r>
            <a:r>
              <a:rPr lang="en-US" altLang="en-US" i="1" baseline="-25000" dirty="0" err="1">
                <a:ea typeface="MS PGothic" panose="020B0600070205080204" pitchFamily="34" charset="-128"/>
                <a:sym typeface="Symbol" panose="05050102010706020507" pitchFamily="18" charset="2"/>
              </a:rPr>
              <a:t>i</a:t>
            </a:r>
            <a:r>
              <a:rPr lang="en-US" altLang="en-US" dirty="0">
                <a:ea typeface="MS PGothic" panose="020B0600070205080204" pitchFamily="34" charset="-128"/>
                <a:sym typeface="Symbol" panose="05050102010706020507" pitchFamily="18" charset="2"/>
              </a:rPr>
              <a:t> to the hash index if they are not already in it.  </a:t>
            </a:r>
          </a:p>
          <a:p>
            <a:pPr marL="1885950" lvl="4" indent="-342900">
              <a:lnSpc>
                <a:spcPct val="90000"/>
              </a:lnSpc>
              <a:buFont typeface="Monotype Sorts" pitchFamily="-65" charset="2"/>
              <a:buAutoNum type="arabicPeriod"/>
            </a:pPr>
            <a:r>
              <a:rPr lang="en-US" altLang="en-US" dirty="0">
                <a:ea typeface="MS PGothic" panose="020B0600070205080204" pitchFamily="34" charset="-128"/>
                <a:sym typeface="Symbol" panose="05050102010706020507" pitchFamily="18" charset="2"/>
              </a:rPr>
              <a:t>At end of </a:t>
            </a:r>
            <a:r>
              <a:rPr lang="en-US" altLang="en-US" i="1" dirty="0" err="1">
                <a:ea typeface="MS PGothic" panose="020B0600070205080204" pitchFamily="34" charset="-128"/>
                <a:sym typeface="Symbol" panose="05050102010706020507" pitchFamily="18" charset="2"/>
              </a:rPr>
              <a:t>s</a:t>
            </a:r>
            <a:r>
              <a:rPr lang="en-US" altLang="en-US" i="1" baseline="-25000" dirty="0" err="1">
                <a:ea typeface="MS PGothic" panose="020B0600070205080204" pitchFamily="34" charset="-128"/>
                <a:sym typeface="Symbol" panose="05050102010706020507" pitchFamily="18" charset="2"/>
              </a:rPr>
              <a:t>i</a:t>
            </a:r>
            <a:r>
              <a:rPr lang="en-US" altLang="en-US" dirty="0">
                <a:ea typeface="MS PGothic" panose="020B0600070205080204" pitchFamily="34" charset="-128"/>
                <a:sym typeface="Symbol" panose="05050102010706020507" pitchFamily="18" charset="2"/>
              </a:rPr>
              <a:t> add the tuples in the hash index to the result.</a:t>
            </a:r>
          </a:p>
        </p:txBody>
      </p:sp>
    </p:spTree>
    <p:extLst>
      <p:ext uri="{BB962C8B-B14F-4D97-AF65-F5344CB8AC3E}">
        <p14:creationId xmlns:p14="http://schemas.microsoft.com/office/powerpoint/2010/main" val="224056194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2258" name="Rectangle 2">
            <a:extLst>
              <a:ext uri="{FF2B5EF4-FFF2-40B4-BE49-F238E27FC236}">
                <a16:creationId xmlns:a16="http://schemas.microsoft.com/office/drawing/2014/main" id="{96624044-35CC-40EB-823F-BAC444890C2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>
                <a:effectLst>
                  <a:outerShdw blurRad="38100" dist="38100" dir="2700000" algn="tl">
                    <a:srgbClr val="C0C0C0"/>
                  </a:outerShdw>
                </a:effectLst>
                <a:ea typeface="MS PGothic" panose="020B0600070205080204" pitchFamily="34" charset="-128"/>
              </a:rPr>
              <a:t>Other Operations : Set Operations</a:t>
            </a:r>
          </a:p>
        </p:txBody>
      </p:sp>
      <p:sp>
        <p:nvSpPr>
          <p:cNvPr id="95235" name="Rectangle 3">
            <a:extLst>
              <a:ext uri="{FF2B5EF4-FFF2-40B4-BE49-F238E27FC236}">
                <a16:creationId xmlns:a16="http://schemas.microsoft.com/office/drawing/2014/main" id="{A6EF4BE5-C57A-4CB8-A83E-7C7C1A09D4EE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852257" y="1207363"/>
            <a:ext cx="7518568" cy="4204861"/>
          </a:xfrm>
        </p:spPr>
        <p:txBody>
          <a:bodyPr/>
          <a:lstStyle/>
          <a:p>
            <a:r>
              <a:rPr lang="en-US" altLang="en-US" dirty="0">
                <a:ea typeface="MS PGothic" panose="020B0600070205080204" pitchFamily="34" charset="-128"/>
              </a:rPr>
              <a:t>E.g., Set operations using hashing:</a:t>
            </a:r>
          </a:p>
          <a:p>
            <a:pPr marL="457200" lvl="1" indent="0">
              <a:buNone/>
            </a:pPr>
            <a:r>
              <a:rPr lang="en-US" altLang="en-US" dirty="0">
                <a:solidFill>
                  <a:srgbClr val="FF9900"/>
                </a:solidFill>
                <a:ea typeface="MS PGothic" panose="020B0600070205080204" pitchFamily="34" charset="-128"/>
              </a:rPr>
              <a:t>1.   </a:t>
            </a:r>
            <a:r>
              <a:rPr lang="en-US" altLang="en-US" dirty="0">
                <a:ea typeface="MS PGothic" panose="020B0600070205080204" pitchFamily="34" charset="-128"/>
              </a:rPr>
              <a:t>as before partition </a:t>
            </a:r>
            <a:r>
              <a:rPr lang="en-US" altLang="en-US" i="1" dirty="0">
                <a:ea typeface="MS PGothic" panose="020B0600070205080204" pitchFamily="34" charset="-128"/>
              </a:rPr>
              <a:t>r</a:t>
            </a:r>
            <a:r>
              <a:rPr lang="en-US" altLang="en-US" dirty="0">
                <a:ea typeface="MS PGothic" panose="020B0600070205080204" pitchFamily="34" charset="-128"/>
              </a:rPr>
              <a:t> and </a:t>
            </a:r>
            <a:r>
              <a:rPr lang="en-US" altLang="en-US" i="1" dirty="0">
                <a:ea typeface="MS PGothic" panose="020B0600070205080204" pitchFamily="34" charset="-128"/>
              </a:rPr>
              <a:t>s, </a:t>
            </a:r>
          </a:p>
          <a:p>
            <a:pPr marL="457200" lvl="1" indent="0">
              <a:buNone/>
            </a:pPr>
            <a:r>
              <a:rPr lang="en-US" altLang="en-US" dirty="0">
                <a:solidFill>
                  <a:srgbClr val="FF9900"/>
                </a:solidFill>
                <a:ea typeface="MS PGothic" panose="020B0600070205080204" pitchFamily="34" charset="-128"/>
              </a:rPr>
              <a:t>2.</a:t>
            </a:r>
            <a:r>
              <a:rPr lang="en-US" altLang="en-US" dirty="0">
                <a:ea typeface="MS PGothic" panose="020B0600070205080204" pitchFamily="34" charset="-128"/>
              </a:rPr>
              <a:t>   as before, process each partition </a:t>
            </a:r>
            <a:r>
              <a:rPr lang="en-US" altLang="en-US" i="1" dirty="0" err="1">
                <a:ea typeface="MS PGothic" panose="020B0600070205080204" pitchFamily="34" charset="-128"/>
              </a:rPr>
              <a:t>i</a:t>
            </a:r>
            <a:r>
              <a:rPr lang="en-US" altLang="en-US" dirty="0">
                <a:ea typeface="MS PGothic" panose="020B0600070205080204" pitchFamily="34" charset="-128"/>
              </a:rPr>
              <a:t> as follows</a:t>
            </a:r>
            <a:endParaRPr lang="en-US" altLang="en-US" i="1" dirty="0">
              <a:ea typeface="MS PGothic" panose="020B0600070205080204" pitchFamily="34" charset="-128"/>
            </a:endParaRPr>
          </a:p>
          <a:p>
            <a:pPr marL="1200150" lvl="2" indent="-342900">
              <a:buFont typeface="Monotype Sorts" pitchFamily="-65" charset="2"/>
              <a:buAutoNum type="arabicPeriod"/>
            </a:pPr>
            <a:r>
              <a:rPr lang="en-US" altLang="en-US" dirty="0">
                <a:ea typeface="MS PGothic" panose="020B0600070205080204" pitchFamily="34" charset="-128"/>
              </a:rPr>
              <a:t>build a hash index on </a:t>
            </a:r>
            <a:r>
              <a:rPr lang="en-US" altLang="en-US" i="1" dirty="0" err="1">
                <a:ea typeface="MS PGothic" panose="020B0600070205080204" pitchFamily="34" charset="-128"/>
              </a:rPr>
              <a:t>r</a:t>
            </a:r>
            <a:r>
              <a:rPr lang="en-US" altLang="en-US" i="1" baseline="-25000" dirty="0" err="1">
                <a:ea typeface="MS PGothic" panose="020B0600070205080204" pitchFamily="34" charset="-128"/>
              </a:rPr>
              <a:t>i</a:t>
            </a:r>
            <a:endParaRPr lang="en-US" altLang="en-US" dirty="0">
              <a:ea typeface="MS PGothic" panose="020B0600070205080204" pitchFamily="34" charset="-128"/>
            </a:endParaRPr>
          </a:p>
          <a:p>
            <a:pPr marL="1200150" lvl="2" indent="-342900">
              <a:buFont typeface="Monotype Sorts" pitchFamily="-65" charset="2"/>
              <a:buAutoNum type="arabicPeriod"/>
            </a:pPr>
            <a:r>
              <a:rPr lang="en-US" altLang="en-US" dirty="0">
                <a:ea typeface="MS PGothic" panose="020B0600070205080204" pitchFamily="34" charset="-128"/>
              </a:rPr>
              <a:t>Process </a:t>
            </a:r>
            <a:r>
              <a:rPr lang="en-US" altLang="en-US" dirty="0" err="1">
                <a:ea typeface="MS PGothic" panose="020B0600070205080204" pitchFamily="34" charset="-128"/>
              </a:rPr>
              <a:t>s</a:t>
            </a:r>
            <a:r>
              <a:rPr lang="en-US" altLang="en-US" baseline="-25000" dirty="0" err="1">
                <a:ea typeface="MS PGothic" panose="020B0600070205080204" pitchFamily="34" charset="-128"/>
              </a:rPr>
              <a:t>i</a:t>
            </a:r>
            <a:r>
              <a:rPr lang="en-US" altLang="en-US" dirty="0">
                <a:ea typeface="MS PGothic" panose="020B0600070205080204" pitchFamily="34" charset="-128"/>
              </a:rPr>
              <a:t> as follows</a:t>
            </a:r>
          </a:p>
          <a:p>
            <a:pPr lvl="3"/>
            <a:r>
              <a:rPr lang="en-US" altLang="en-US" i="1" dirty="0">
                <a:ea typeface="MS PGothic" panose="020B0600070205080204" pitchFamily="34" charset="-128"/>
                <a:sym typeface="Symbol" panose="05050102010706020507" pitchFamily="18" charset="2"/>
              </a:rPr>
              <a:t>r</a:t>
            </a:r>
            <a:r>
              <a:rPr lang="en-US" altLang="en-US" dirty="0">
                <a:ea typeface="MS PGothic" panose="020B0600070205080204" pitchFamily="34" charset="-128"/>
                <a:sym typeface="Symbol" panose="05050102010706020507" pitchFamily="18" charset="2"/>
              </a:rPr>
              <a:t>  </a:t>
            </a:r>
            <a:r>
              <a:rPr lang="en-US" altLang="en-US" i="1" dirty="0">
                <a:ea typeface="MS PGothic" panose="020B0600070205080204" pitchFamily="34" charset="-128"/>
                <a:sym typeface="Symbol" panose="05050102010706020507" pitchFamily="18" charset="2"/>
              </a:rPr>
              <a:t>s</a:t>
            </a:r>
            <a:r>
              <a:rPr lang="en-US" altLang="en-US" dirty="0">
                <a:ea typeface="MS PGothic" panose="020B0600070205080204" pitchFamily="34" charset="-128"/>
                <a:sym typeface="Symbol" panose="05050102010706020507" pitchFamily="18" charset="2"/>
              </a:rPr>
              <a:t>: </a:t>
            </a:r>
          </a:p>
          <a:p>
            <a:pPr marL="1885950" lvl="4" indent="-342900">
              <a:buFont typeface="Monotype Sorts" pitchFamily="-65" charset="2"/>
              <a:buAutoNum type="arabicPeriod"/>
            </a:pPr>
            <a:r>
              <a:rPr lang="en-US" altLang="en-US" dirty="0">
                <a:ea typeface="MS PGothic" panose="020B0600070205080204" pitchFamily="34" charset="-128"/>
                <a:sym typeface="Symbol" panose="05050102010706020507" pitchFamily="18" charset="2"/>
              </a:rPr>
              <a:t>output tuples in </a:t>
            </a:r>
            <a:r>
              <a:rPr lang="en-US" altLang="en-US" i="1" dirty="0" err="1">
                <a:ea typeface="MS PGothic" panose="020B0600070205080204" pitchFamily="34" charset="-128"/>
                <a:sym typeface="Symbol" panose="05050102010706020507" pitchFamily="18" charset="2"/>
              </a:rPr>
              <a:t>s</a:t>
            </a:r>
            <a:r>
              <a:rPr lang="en-US" altLang="en-US" i="1" baseline="-25000" dirty="0" err="1">
                <a:ea typeface="MS PGothic" panose="020B0600070205080204" pitchFamily="34" charset="-128"/>
                <a:sym typeface="Symbol" panose="05050102010706020507" pitchFamily="18" charset="2"/>
              </a:rPr>
              <a:t>i</a:t>
            </a:r>
            <a:r>
              <a:rPr lang="en-US" altLang="en-US" i="1" dirty="0">
                <a:ea typeface="MS PGothic" panose="020B0600070205080204" pitchFamily="34" charset="-128"/>
                <a:sym typeface="Symbol" panose="05050102010706020507" pitchFamily="18" charset="2"/>
              </a:rPr>
              <a:t> </a:t>
            </a:r>
            <a:r>
              <a:rPr lang="en-US" altLang="en-US" dirty="0">
                <a:ea typeface="MS PGothic" panose="020B0600070205080204" pitchFamily="34" charset="-128"/>
                <a:sym typeface="Symbol" panose="05050102010706020507" pitchFamily="18" charset="2"/>
              </a:rPr>
              <a:t>to the result if they are already there in the hash index</a:t>
            </a:r>
          </a:p>
          <a:p>
            <a:pPr lvl="3"/>
            <a:r>
              <a:rPr lang="en-US" altLang="en-US" dirty="0">
                <a:ea typeface="MS PGothic" panose="020B0600070205080204" pitchFamily="34" charset="-128"/>
                <a:sym typeface="Symbol" panose="05050102010706020507" pitchFamily="18" charset="2"/>
              </a:rPr>
              <a:t> </a:t>
            </a:r>
            <a:r>
              <a:rPr lang="en-US" altLang="en-US" i="1" dirty="0">
                <a:ea typeface="MS PGothic" panose="020B0600070205080204" pitchFamily="34" charset="-128"/>
                <a:sym typeface="Symbol" panose="05050102010706020507" pitchFamily="18" charset="2"/>
              </a:rPr>
              <a:t>r</a:t>
            </a:r>
            <a:r>
              <a:rPr lang="en-US" altLang="en-US" dirty="0">
                <a:ea typeface="MS PGothic" panose="020B0600070205080204" pitchFamily="34" charset="-128"/>
                <a:sym typeface="Symbol" panose="05050102010706020507" pitchFamily="18" charset="2"/>
              </a:rPr>
              <a:t> – </a:t>
            </a:r>
            <a:r>
              <a:rPr lang="en-US" altLang="en-US" i="1" dirty="0">
                <a:ea typeface="MS PGothic" panose="020B0600070205080204" pitchFamily="34" charset="-128"/>
                <a:sym typeface="Symbol" panose="05050102010706020507" pitchFamily="18" charset="2"/>
              </a:rPr>
              <a:t>s:</a:t>
            </a:r>
            <a:r>
              <a:rPr lang="en-US" altLang="en-US" dirty="0">
                <a:ea typeface="MS PGothic" panose="020B0600070205080204" pitchFamily="34" charset="-128"/>
                <a:sym typeface="Symbol" panose="05050102010706020507" pitchFamily="18" charset="2"/>
              </a:rPr>
              <a:t> </a:t>
            </a:r>
          </a:p>
          <a:p>
            <a:pPr marL="1885950" lvl="4" indent="-342900">
              <a:buFont typeface="Monotype Sorts" pitchFamily="-65" charset="2"/>
              <a:buAutoNum type="arabicPeriod"/>
            </a:pPr>
            <a:r>
              <a:rPr lang="en-US" altLang="en-US" dirty="0">
                <a:ea typeface="MS PGothic" panose="020B0600070205080204" pitchFamily="34" charset="-128"/>
                <a:sym typeface="Symbol" panose="05050102010706020507" pitchFamily="18" charset="2"/>
              </a:rPr>
              <a:t>for each tuple in </a:t>
            </a:r>
            <a:r>
              <a:rPr lang="en-US" altLang="en-US" i="1" dirty="0" err="1">
                <a:ea typeface="MS PGothic" panose="020B0600070205080204" pitchFamily="34" charset="-128"/>
                <a:sym typeface="Symbol" panose="05050102010706020507" pitchFamily="18" charset="2"/>
              </a:rPr>
              <a:t>s</a:t>
            </a:r>
            <a:r>
              <a:rPr lang="en-US" altLang="en-US" i="1" baseline="-25000" dirty="0" err="1">
                <a:ea typeface="MS PGothic" panose="020B0600070205080204" pitchFamily="34" charset="-128"/>
                <a:sym typeface="Symbol" panose="05050102010706020507" pitchFamily="18" charset="2"/>
              </a:rPr>
              <a:t>i</a:t>
            </a:r>
            <a:r>
              <a:rPr lang="en-US" altLang="en-US" i="1" dirty="0">
                <a:ea typeface="MS PGothic" panose="020B0600070205080204" pitchFamily="34" charset="-128"/>
                <a:sym typeface="Symbol" panose="05050102010706020507" pitchFamily="18" charset="2"/>
              </a:rPr>
              <a:t>, </a:t>
            </a:r>
            <a:r>
              <a:rPr lang="en-US" altLang="en-US" dirty="0">
                <a:ea typeface="MS PGothic" panose="020B0600070205080204" pitchFamily="34" charset="-128"/>
                <a:sym typeface="Symbol" panose="05050102010706020507" pitchFamily="18" charset="2"/>
              </a:rPr>
              <a:t>if it is there in the hash index, delete it from the index. </a:t>
            </a:r>
          </a:p>
          <a:p>
            <a:pPr marL="1885950" lvl="4" indent="-342900">
              <a:buFont typeface="Monotype Sorts" pitchFamily="-65" charset="2"/>
              <a:buAutoNum type="arabicPeriod"/>
            </a:pPr>
            <a:r>
              <a:rPr lang="en-US" altLang="en-US" dirty="0">
                <a:ea typeface="MS PGothic" panose="020B0600070205080204" pitchFamily="34" charset="-128"/>
                <a:sym typeface="Symbol" panose="05050102010706020507" pitchFamily="18" charset="2"/>
              </a:rPr>
              <a:t> At end of </a:t>
            </a:r>
            <a:r>
              <a:rPr lang="en-US" altLang="en-US" i="1" dirty="0" err="1">
                <a:ea typeface="MS PGothic" panose="020B0600070205080204" pitchFamily="34" charset="-128"/>
                <a:sym typeface="Symbol" panose="05050102010706020507" pitchFamily="18" charset="2"/>
              </a:rPr>
              <a:t>s</a:t>
            </a:r>
            <a:r>
              <a:rPr lang="en-US" altLang="en-US" i="1" baseline="-25000" dirty="0" err="1">
                <a:ea typeface="MS PGothic" panose="020B0600070205080204" pitchFamily="34" charset="-128"/>
                <a:sym typeface="Symbol" panose="05050102010706020507" pitchFamily="18" charset="2"/>
              </a:rPr>
              <a:t>i</a:t>
            </a:r>
            <a:r>
              <a:rPr lang="en-US" altLang="en-US" dirty="0">
                <a:ea typeface="MS PGothic" panose="020B0600070205080204" pitchFamily="34" charset="-128"/>
                <a:sym typeface="Symbol" panose="05050102010706020507" pitchFamily="18" charset="2"/>
              </a:rPr>
              <a:t> add remaining tuples in the hash index to the result. </a:t>
            </a:r>
          </a:p>
        </p:txBody>
      </p:sp>
    </p:spTree>
    <p:extLst>
      <p:ext uri="{BB962C8B-B14F-4D97-AF65-F5344CB8AC3E}">
        <p14:creationId xmlns:p14="http://schemas.microsoft.com/office/powerpoint/2010/main" val="1395029869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D710A1-4CA4-4055-838A-69DE09ED1E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Answering Keyword Queries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F7DBF9-4BCB-465F-8DFB-F4E603AAF9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3379" y="1171852"/>
            <a:ext cx="7359588" cy="4013760"/>
          </a:xfrm>
        </p:spPr>
        <p:txBody>
          <a:bodyPr/>
          <a:lstStyle/>
          <a:p>
            <a:r>
              <a:rPr lang="en-IN" dirty="0"/>
              <a:t>Indices mapping keywords to documents</a:t>
            </a:r>
          </a:p>
          <a:p>
            <a:pPr lvl="1"/>
            <a:r>
              <a:rPr lang="en-IN" dirty="0"/>
              <a:t>For each keyword, store sorted list of document IDs that contain the keyword</a:t>
            </a:r>
          </a:p>
          <a:p>
            <a:pPr lvl="2"/>
            <a:r>
              <a:rPr lang="en-IN" dirty="0"/>
              <a:t>Commonly referred to as a </a:t>
            </a:r>
            <a:r>
              <a:rPr lang="en-IN" b="1" dirty="0">
                <a:solidFill>
                  <a:srgbClr val="002060"/>
                </a:solidFill>
              </a:rPr>
              <a:t>inverted index</a:t>
            </a:r>
          </a:p>
          <a:p>
            <a:pPr lvl="2"/>
            <a:r>
              <a:rPr lang="en-IN" dirty="0"/>
              <a:t>E.g.,: database:  d1, d4, d11, d45, d77, d123</a:t>
            </a:r>
            <a:br>
              <a:rPr lang="en-IN" dirty="0"/>
            </a:br>
            <a:r>
              <a:rPr lang="en-IN" dirty="0"/>
              <a:t>         distributed:  d4, d8, d11, d56, d77, d121, d333</a:t>
            </a:r>
          </a:p>
          <a:p>
            <a:pPr lvl="1"/>
            <a:r>
              <a:rPr lang="en-IN" dirty="0"/>
              <a:t>To answer a query with several keywords, compute intersection of lists corresponding to those keywords</a:t>
            </a:r>
          </a:p>
          <a:p>
            <a:r>
              <a:rPr lang="en-IN" dirty="0"/>
              <a:t>To support ranking, inverted lists store extra information</a:t>
            </a:r>
          </a:p>
          <a:p>
            <a:pPr lvl="1"/>
            <a:r>
              <a:rPr lang="en-IN" dirty="0"/>
              <a:t>“</a:t>
            </a:r>
            <a:r>
              <a:rPr lang="en-IN" b="1" dirty="0">
                <a:solidFill>
                  <a:srgbClr val="002060"/>
                </a:solidFill>
              </a:rPr>
              <a:t>Term frequency</a:t>
            </a:r>
            <a:r>
              <a:rPr lang="en-IN" dirty="0"/>
              <a:t>” of the keyword in the document</a:t>
            </a:r>
          </a:p>
          <a:p>
            <a:pPr lvl="1"/>
            <a:r>
              <a:rPr lang="en-IN" dirty="0"/>
              <a:t>“</a:t>
            </a:r>
            <a:r>
              <a:rPr lang="en-IN" b="1" dirty="0">
                <a:solidFill>
                  <a:srgbClr val="002060"/>
                </a:solidFill>
              </a:rPr>
              <a:t>Inverse document frequency</a:t>
            </a:r>
            <a:r>
              <a:rPr lang="en-IN" dirty="0"/>
              <a:t>” of the keyword</a:t>
            </a:r>
          </a:p>
          <a:p>
            <a:pPr lvl="1"/>
            <a:r>
              <a:rPr lang="en-IN" b="1" dirty="0">
                <a:solidFill>
                  <a:srgbClr val="002060"/>
                </a:solidFill>
              </a:rPr>
              <a:t>Page rank </a:t>
            </a:r>
            <a:r>
              <a:rPr lang="en-IN" dirty="0"/>
              <a:t>of the document/web page</a:t>
            </a:r>
          </a:p>
        </p:txBody>
      </p:sp>
    </p:spTree>
    <p:extLst>
      <p:ext uri="{BB962C8B-B14F-4D97-AF65-F5344CB8AC3E}">
        <p14:creationId xmlns:p14="http://schemas.microsoft.com/office/powerpoint/2010/main" val="3510430482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Rectangle 2">
            <a:extLst>
              <a:ext uri="{FF2B5EF4-FFF2-40B4-BE49-F238E27FC236}">
                <a16:creationId xmlns:a16="http://schemas.microsoft.com/office/drawing/2014/main" id="{485A5D21-9288-4E36-ACF8-F7E865416AB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extLst>
            <a:ext uri="{909E8E84-426E-40dd-AFC4-6F175D3DCCD1}"/>
            <a:ext uri="{91240B29-F687-4f45-9708-019B960494DF}"/>
          </a:extLst>
        </p:spPr>
        <p:txBody>
          <a:bodyPr/>
          <a:lstStyle/>
          <a:p>
            <a:pPr>
              <a:defRPr/>
            </a:pPr>
            <a:r>
              <a:rPr lang="en-US" altLang="en-US">
                <a:effectLst>
                  <a:outerShdw blurRad="38100" dist="38100" dir="2700000" algn="tl">
                    <a:srgbClr val="C0C0C0"/>
                  </a:outerShdw>
                </a:effectLst>
                <a:ea typeface="MS PGothic" panose="020B0600070205080204" pitchFamily="34" charset="-128"/>
              </a:rPr>
              <a:t>Other Operations : Outer Join</a:t>
            </a:r>
          </a:p>
        </p:txBody>
      </p:sp>
      <p:sp>
        <p:nvSpPr>
          <p:cNvPr id="97283" name="Rectangle 3">
            <a:extLst>
              <a:ext uri="{FF2B5EF4-FFF2-40B4-BE49-F238E27FC236}">
                <a16:creationId xmlns:a16="http://schemas.microsoft.com/office/drawing/2014/main" id="{50B536A7-0B11-4D7E-AFE8-3B0B97F0AF17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852255" y="1198753"/>
            <a:ext cx="7244997" cy="3264963"/>
          </a:xfrm>
        </p:spPr>
        <p:txBody>
          <a:bodyPr/>
          <a:lstStyle/>
          <a:p>
            <a:r>
              <a:rPr lang="en-US" altLang="en-US" b="1" dirty="0">
                <a:solidFill>
                  <a:srgbClr val="002060"/>
                </a:solidFill>
                <a:ea typeface="MS PGothic" panose="020B0600070205080204" pitchFamily="34" charset="-128"/>
              </a:rPr>
              <a:t>Outer join </a:t>
            </a:r>
            <a:r>
              <a:rPr lang="en-US" altLang="en-US" dirty="0">
                <a:ea typeface="MS PGothic" panose="020B0600070205080204" pitchFamily="34" charset="-128"/>
              </a:rPr>
              <a:t>can be computed either as </a:t>
            </a:r>
          </a:p>
          <a:p>
            <a:pPr lvl="1"/>
            <a:r>
              <a:rPr lang="en-US" altLang="en-US" dirty="0">
                <a:ea typeface="MS PGothic" panose="020B0600070205080204" pitchFamily="34" charset="-128"/>
              </a:rPr>
              <a:t>A join followed by addition of null-padded non-participating tuples.</a:t>
            </a:r>
          </a:p>
          <a:p>
            <a:pPr lvl="1"/>
            <a:r>
              <a:rPr lang="en-US" altLang="en-US" dirty="0">
                <a:ea typeface="MS PGothic" panose="020B0600070205080204" pitchFamily="34" charset="-128"/>
              </a:rPr>
              <a:t>by modifying the join algorithms.</a:t>
            </a:r>
          </a:p>
          <a:p>
            <a:r>
              <a:rPr lang="en-US" altLang="en-US" dirty="0">
                <a:ea typeface="MS PGothic" panose="020B0600070205080204" pitchFamily="34" charset="-128"/>
              </a:rPr>
              <a:t>Modifying merge join to compute </a:t>
            </a:r>
            <a:r>
              <a:rPr lang="en-US" altLang="en-US" i="1" dirty="0">
                <a:ea typeface="MS PGothic" panose="020B0600070205080204" pitchFamily="34" charset="-128"/>
              </a:rPr>
              <a:t>r </a:t>
            </a:r>
            <a:r>
              <a:rPr lang="en-IN" altLang="en-US" dirty="0">
                <a:ea typeface="MS PGothic" panose="020B0600070205080204" pitchFamily="34" charset="-128"/>
              </a:rPr>
              <a:t>⟕ </a:t>
            </a:r>
            <a:r>
              <a:rPr lang="en-US" altLang="en-US" i="1" dirty="0">
                <a:ea typeface="MS PGothic" panose="020B0600070205080204" pitchFamily="34" charset="-128"/>
                <a:sym typeface="Symbol" panose="05050102010706020507" pitchFamily="18" charset="2"/>
              </a:rPr>
              <a:t>s</a:t>
            </a:r>
            <a:endParaRPr lang="en-US" altLang="en-US" dirty="0">
              <a:ea typeface="MS PGothic" panose="020B0600070205080204" pitchFamily="34" charset="-128"/>
            </a:endParaRPr>
          </a:p>
          <a:p>
            <a:pPr lvl="1"/>
            <a:r>
              <a:rPr lang="en-US" altLang="en-US" dirty="0">
                <a:ea typeface="MS PGothic" panose="020B0600070205080204" pitchFamily="34" charset="-128"/>
              </a:rPr>
              <a:t>In </a:t>
            </a:r>
            <a:r>
              <a:rPr lang="en-US" altLang="en-US" i="1" dirty="0">
                <a:ea typeface="MS PGothic" panose="020B0600070205080204" pitchFamily="34" charset="-128"/>
              </a:rPr>
              <a:t>r </a:t>
            </a:r>
            <a:r>
              <a:rPr lang="en-IN" altLang="en-US" dirty="0">
                <a:ea typeface="MS PGothic" panose="020B0600070205080204" pitchFamily="34" charset="-128"/>
              </a:rPr>
              <a:t>⟕</a:t>
            </a:r>
            <a:r>
              <a:rPr lang="en-US" altLang="en-US" i="1" dirty="0">
                <a:ea typeface="MS PGothic" panose="020B0600070205080204" pitchFamily="34" charset="-128"/>
              </a:rPr>
              <a:t> </a:t>
            </a:r>
            <a:r>
              <a:rPr lang="en-US" altLang="en-US" i="1" dirty="0">
                <a:ea typeface="MS PGothic" panose="020B0600070205080204" pitchFamily="34" charset="-128"/>
                <a:sym typeface="Symbol" panose="05050102010706020507" pitchFamily="18" charset="2"/>
              </a:rPr>
              <a:t>s</a:t>
            </a:r>
            <a:r>
              <a:rPr lang="en-US" altLang="en-US" dirty="0">
                <a:ea typeface="MS PGothic" panose="020B0600070205080204" pitchFamily="34" charset="-128"/>
                <a:sym typeface="Symbol" panose="05050102010706020507" pitchFamily="18" charset="2"/>
              </a:rPr>
              <a:t>, non participating tuples are those in </a:t>
            </a:r>
            <a:r>
              <a:rPr lang="en-US" altLang="en-US" i="1" dirty="0">
                <a:ea typeface="MS PGothic" panose="020B0600070205080204" pitchFamily="34" charset="-128"/>
                <a:sym typeface="Symbol" panose="05050102010706020507" pitchFamily="18" charset="2"/>
              </a:rPr>
              <a:t>r </a:t>
            </a:r>
            <a:r>
              <a:rPr lang="en-US" altLang="en-US" dirty="0">
                <a:ea typeface="MS PGothic" panose="020B0600070205080204" pitchFamily="34" charset="-128"/>
                <a:sym typeface="Symbol" panose="05050102010706020507" pitchFamily="18" charset="2"/>
              </a:rPr>
              <a:t>– </a:t>
            </a:r>
            <a:r>
              <a:rPr lang="en-US" altLang="en-US" i="1" baseline="-25000" dirty="0">
                <a:ea typeface="MS PGothic" panose="020B0600070205080204" pitchFamily="34" charset="-128"/>
                <a:sym typeface="Greek Symbols" pitchFamily="18" charset="2"/>
              </a:rPr>
              <a:t>R</a:t>
            </a:r>
            <a:r>
              <a:rPr lang="en-US" altLang="en-US" dirty="0">
                <a:ea typeface="MS PGothic" panose="020B0600070205080204" pitchFamily="34" charset="-128"/>
                <a:sym typeface="Greek Symbols" pitchFamily="18" charset="2"/>
              </a:rPr>
              <a:t>(</a:t>
            </a:r>
            <a:r>
              <a:rPr lang="en-US" altLang="en-US" i="1" dirty="0">
                <a:ea typeface="MS PGothic" panose="020B0600070205080204" pitchFamily="34" charset="-128"/>
                <a:sym typeface="Greek Symbols" pitchFamily="18" charset="2"/>
              </a:rPr>
              <a:t>r </a:t>
            </a:r>
            <a:r>
              <a:rPr lang="en-IN" altLang="en-US" dirty="0">
                <a:ea typeface="MS PGothic" panose="020B0600070205080204" pitchFamily="34" charset="-128"/>
              </a:rPr>
              <a:t>⨝</a:t>
            </a:r>
            <a:r>
              <a:rPr lang="en-US" altLang="en-US" i="1" dirty="0">
                <a:ea typeface="MS PGothic" panose="020B0600070205080204" pitchFamily="34" charset="-128"/>
              </a:rPr>
              <a:t> </a:t>
            </a:r>
            <a:r>
              <a:rPr lang="en-US" altLang="en-US" i="1" dirty="0">
                <a:ea typeface="MS PGothic" panose="020B0600070205080204" pitchFamily="34" charset="-128"/>
                <a:sym typeface="Greek Symbols" pitchFamily="18" charset="2"/>
              </a:rPr>
              <a:t>s</a:t>
            </a:r>
            <a:r>
              <a:rPr lang="en-US" altLang="en-US" dirty="0">
                <a:ea typeface="MS PGothic" panose="020B0600070205080204" pitchFamily="34" charset="-128"/>
                <a:sym typeface="Greek Symbols" pitchFamily="18" charset="2"/>
              </a:rPr>
              <a:t>)</a:t>
            </a:r>
          </a:p>
          <a:p>
            <a:pPr lvl="1"/>
            <a:r>
              <a:rPr lang="en-US" altLang="en-US" dirty="0">
                <a:ea typeface="MS PGothic" panose="020B0600070205080204" pitchFamily="34" charset="-128"/>
                <a:sym typeface="Greek Symbols" pitchFamily="18" charset="2"/>
              </a:rPr>
              <a:t>Modify merge-join to compute </a:t>
            </a:r>
            <a:r>
              <a:rPr lang="en-US" altLang="en-US" i="1" dirty="0">
                <a:ea typeface="MS PGothic" panose="020B0600070205080204" pitchFamily="34" charset="-128"/>
              </a:rPr>
              <a:t>r </a:t>
            </a:r>
            <a:r>
              <a:rPr lang="en-IN" altLang="en-US" dirty="0">
                <a:ea typeface="MS PGothic" panose="020B0600070205080204" pitchFamily="34" charset="-128"/>
              </a:rPr>
              <a:t>⟕</a:t>
            </a:r>
            <a:r>
              <a:rPr lang="en-US" altLang="en-US" dirty="0">
                <a:ea typeface="MS PGothic" panose="020B0600070205080204" pitchFamily="34" charset="-128"/>
                <a:sym typeface="Symbol" panose="05050102010706020507" pitchFamily="18" charset="2"/>
              </a:rPr>
              <a:t> </a:t>
            </a:r>
            <a:r>
              <a:rPr lang="en-US" altLang="en-US" i="1" dirty="0">
                <a:ea typeface="MS PGothic" panose="020B0600070205080204" pitchFamily="34" charset="-128"/>
                <a:sym typeface="Symbol" panose="05050102010706020507" pitchFamily="18" charset="2"/>
              </a:rPr>
              <a:t>s:  </a:t>
            </a:r>
          </a:p>
          <a:p>
            <a:pPr lvl="2"/>
            <a:r>
              <a:rPr lang="en-US" altLang="en-US" dirty="0">
                <a:ea typeface="MS PGothic" panose="020B0600070205080204" pitchFamily="34" charset="-128"/>
                <a:sym typeface="Symbol" panose="05050102010706020507" pitchFamily="18" charset="2"/>
              </a:rPr>
              <a:t>During merging, for every tuple </a:t>
            </a:r>
            <a:r>
              <a:rPr lang="en-US" altLang="en-US" i="1" dirty="0" err="1">
                <a:ea typeface="MS PGothic" panose="020B0600070205080204" pitchFamily="34" charset="-128"/>
                <a:sym typeface="Symbol" panose="05050102010706020507" pitchFamily="18" charset="2"/>
              </a:rPr>
              <a:t>t</a:t>
            </a:r>
            <a:r>
              <a:rPr lang="en-US" altLang="en-US" i="1" baseline="-25000" dirty="0" err="1">
                <a:ea typeface="MS PGothic" panose="020B0600070205080204" pitchFamily="34" charset="-128"/>
                <a:sym typeface="Symbol" panose="05050102010706020507" pitchFamily="18" charset="2"/>
              </a:rPr>
              <a:t>r</a:t>
            </a:r>
            <a:r>
              <a:rPr lang="en-US" altLang="en-US" i="1" dirty="0">
                <a:ea typeface="MS PGothic" panose="020B0600070205080204" pitchFamily="34" charset="-128"/>
                <a:sym typeface="Symbol" panose="05050102010706020507" pitchFamily="18" charset="2"/>
              </a:rPr>
              <a:t> </a:t>
            </a:r>
            <a:r>
              <a:rPr lang="en-US" altLang="en-US" dirty="0">
                <a:ea typeface="MS PGothic" panose="020B0600070205080204" pitchFamily="34" charset="-128"/>
                <a:sym typeface="Symbol" panose="05050102010706020507" pitchFamily="18" charset="2"/>
              </a:rPr>
              <a:t>from </a:t>
            </a:r>
            <a:r>
              <a:rPr lang="en-US" altLang="en-US" i="1" dirty="0">
                <a:ea typeface="MS PGothic" panose="020B0600070205080204" pitchFamily="34" charset="-128"/>
                <a:sym typeface="Symbol" panose="05050102010706020507" pitchFamily="18" charset="2"/>
              </a:rPr>
              <a:t>r </a:t>
            </a:r>
            <a:r>
              <a:rPr lang="en-US" altLang="en-US" dirty="0">
                <a:ea typeface="MS PGothic" panose="020B0600070205080204" pitchFamily="34" charset="-128"/>
                <a:sym typeface="Symbol" panose="05050102010706020507" pitchFamily="18" charset="2"/>
              </a:rPr>
              <a:t>that do not match any tuple in </a:t>
            </a:r>
            <a:r>
              <a:rPr lang="en-US" altLang="en-US" i="1" dirty="0">
                <a:ea typeface="MS PGothic" panose="020B0600070205080204" pitchFamily="34" charset="-128"/>
                <a:sym typeface="Symbol" panose="05050102010706020507" pitchFamily="18" charset="2"/>
              </a:rPr>
              <a:t>s, </a:t>
            </a:r>
            <a:r>
              <a:rPr lang="en-US" altLang="en-US" dirty="0">
                <a:ea typeface="MS PGothic" panose="020B0600070205080204" pitchFamily="34" charset="-128"/>
                <a:sym typeface="Symbol" panose="05050102010706020507" pitchFamily="18" charset="2"/>
              </a:rPr>
              <a:t>output </a:t>
            </a:r>
            <a:r>
              <a:rPr lang="en-US" altLang="en-US" i="1" dirty="0" err="1">
                <a:ea typeface="MS PGothic" panose="020B0600070205080204" pitchFamily="34" charset="-128"/>
                <a:sym typeface="Symbol" panose="05050102010706020507" pitchFamily="18" charset="2"/>
              </a:rPr>
              <a:t>t</a:t>
            </a:r>
            <a:r>
              <a:rPr lang="en-US" altLang="en-US" i="1" baseline="-25000" dirty="0" err="1">
                <a:ea typeface="MS PGothic" panose="020B0600070205080204" pitchFamily="34" charset="-128"/>
                <a:sym typeface="Symbol" panose="05050102010706020507" pitchFamily="18" charset="2"/>
              </a:rPr>
              <a:t>r</a:t>
            </a:r>
            <a:r>
              <a:rPr lang="en-US" altLang="en-US" dirty="0">
                <a:ea typeface="MS PGothic" panose="020B0600070205080204" pitchFamily="34" charset="-128"/>
                <a:sym typeface="Symbol" panose="05050102010706020507" pitchFamily="18" charset="2"/>
              </a:rPr>
              <a:t> padded with nulls.</a:t>
            </a:r>
          </a:p>
          <a:p>
            <a:pPr lvl="1"/>
            <a:r>
              <a:rPr lang="en-US" altLang="en-US" dirty="0">
                <a:ea typeface="MS PGothic" panose="020B0600070205080204" pitchFamily="34" charset="-128"/>
                <a:sym typeface="Symbol" panose="05050102010706020507" pitchFamily="18" charset="2"/>
              </a:rPr>
              <a:t>Right outer-join and full outer-join can be computed similarly.</a:t>
            </a:r>
          </a:p>
          <a:p>
            <a:endParaRPr lang="en-US" altLang="en-US" dirty="0">
              <a:ea typeface="MS PGothic" panose="020B0600070205080204" pitchFamily="34" charset="-128"/>
            </a:endParaRPr>
          </a:p>
        </p:txBody>
      </p:sp>
      <p:graphicFrame>
        <p:nvGraphicFramePr>
          <p:cNvPr id="97284" name="Object 4">
            <a:extLst>
              <a:ext uri="{FF2B5EF4-FFF2-40B4-BE49-F238E27FC236}">
                <a16:creationId xmlns:a16="http://schemas.microsoft.com/office/drawing/2014/main" id="{7D8769D6-EEA1-4DD7-8A0F-3FF60C99D2A6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479925" y="3235325"/>
          <a:ext cx="150813" cy="290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7402" name="Equation" r:id="rId3" imgW="152334" imgH="291973" progId="">
                  <p:embed/>
                </p:oleObj>
              </mc:Choice>
              <mc:Fallback>
                <p:oleObj name="Equation" r:id="rId3" imgW="152334" imgH="291973" progId="">
                  <p:embed/>
                  <p:pic>
                    <p:nvPicPr>
                      <p:cNvPr id="0" name="Picture 6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79925" y="3235325"/>
                        <a:ext cx="150813" cy="290513"/>
                      </a:xfrm>
                      <a:prstGeom prst="rect">
                        <a:avLst/>
                      </a:prstGeom>
                      <a:noFill/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02" name="Rectangle 2">
            <a:extLst>
              <a:ext uri="{FF2B5EF4-FFF2-40B4-BE49-F238E27FC236}">
                <a16:creationId xmlns:a16="http://schemas.microsoft.com/office/drawing/2014/main" id="{701EDBC9-0803-4051-8741-608A2893CB9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68350" y="387531"/>
            <a:ext cx="8077200" cy="609600"/>
          </a:xfrm>
        </p:spPr>
        <p:txBody>
          <a:bodyPr/>
          <a:lstStyle/>
          <a:p>
            <a:pPr>
              <a:defRPr/>
            </a:pPr>
            <a:r>
              <a:rPr lang="en-US" altLang="en-US" dirty="0">
                <a:effectLst>
                  <a:outerShdw blurRad="38100" dist="38100" dir="2700000" algn="tl">
                    <a:srgbClr val="C0C0C0"/>
                  </a:outerShdw>
                </a:effectLst>
                <a:ea typeface="MS PGothic" panose="020B0600070205080204" pitchFamily="34" charset="-128"/>
              </a:rPr>
              <a:t>Basic Steps in Query Processing: Optimization</a:t>
            </a:r>
          </a:p>
        </p:txBody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0555D7EF-9E4A-4BE9-B712-A77059F3A004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839374" y="1180730"/>
            <a:ext cx="7629923" cy="4137228"/>
          </a:xfrm>
        </p:spPr>
        <p:txBody>
          <a:bodyPr/>
          <a:lstStyle/>
          <a:p>
            <a:r>
              <a:rPr lang="en-US" altLang="en-US" dirty="0">
                <a:ea typeface="MS PGothic" panose="020B0600070205080204" pitchFamily="34" charset="-128"/>
              </a:rPr>
              <a:t>A relational algebra expression may have many equivalent expressions</a:t>
            </a:r>
          </a:p>
          <a:p>
            <a:pPr lvl="1"/>
            <a:r>
              <a:rPr lang="en-US" altLang="en-US" dirty="0">
                <a:ea typeface="MS PGothic" panose="020B0600070205080204" pitchFamily="34" charset="-128"/>
              </a:rPr>
              <a:t>E.g., </a:t>
            </a:r>
            <a:r>
              <a:rPr lang="en-US" altLang="en-US" sz="1900" dirty="0">
                <a:ea typeface="MS PGothic" panose="020B0600070205080204" pitchFamily="34" charset="-128"/>
                <a:sym typeface="Symbol" panose="05050102010706020507" pitchFamily="18" charset="2"/>
              </a:rPr>
              <a:t></a:t>
            </a:r>
            <a:r>
              <a:rPr lang="en-US" altLang="en-US" sz="1900" i="1" baseline="-25000" dirty="0">
                <a:ea typeface="MS PGothic" panose="020B0600070205080204" pitchFamily="34" charset="-128"/>
                <a:sym typeface="Symbol" panose="05050102010706020507" pitchFamily="18" charset="2"/>
              </a:rPr>
              <a:t>salary</a:t>
            </a:r>
            <a:r>
              <a:rPr lang="en-US" altLang="en-US" sz="1900" baseline="-25000" dirty="0">
                <a:ea typeface="MS PGothic" panose="020B0600070205080204" pitchFamily="34" charset="-128"/>
                <a:sym typeface="Symbol" panose="05050102010706020507" pitchFamily="18" charset="2"/>
              </a:rPr>
              <a:t>75000</a:t>
            </a:r>
            <a:r>
              <a:rPr lang="en-US" altLang="en-US" sz="1900" dirty="0">
                <a:ea typeface="MS PGothic" panose="020B0600070205080204" pitchFamily="34" charset="-128"/>
                <a:sym typeface="Symbol" panose="05050102010706020507" pitchFamily="18" charset="2"/>
              </a:rPr>
              <a:t>(</a:t>
            </a:r>
            <a:r>
              <a:rPr lang="en-US" altLang="en-US" sz="1900" i="1" baseline="-25000" dirty="0">
                <a:ea typeface="MS PGothic" panose="020B0600070205080204" pitchFamily="34" charset="-128"/>
                <a:sym typeface="Symbol" panose="05050102010706020507" pitchFamily="18" charset="2"/>
              </a:rPr>
              <a:t>salary</a:t>
            </a:r>
            <a:r>
              <a:rPr lang="en-US" altLang="en-US" dirty="0">
                <a:ea typeface="MS PGothic" panose="020B0600070205080204" pitchFamily="34" charset="-128"/>
                <a:sym typeface="Symbol" panose="05050102010706020507" pitchFamily="18" charset="2"/>
              </a:rPr>
              <a:t>(</a:t>
            </a:r>
            <a:r>
              <a:rPr lang="en-US" altLang="en-US" i="1" dirty="0">
                <a:ea typeface="MS PGothic" panose="020B0600070205080204" pitchFamily="34" charset="-128"/>
                <a:sym typeface="Symbol" panose="05050102010706020507" pitchFamily="18" charset="2"/>
              </a:rPr>
              <a:t>instructor)) </a:t>
            </a:r>
            <a:r>
              <a:rPr lang="en-US" altLang="en-US" dirty="0">
                <a:ea typeface="MS PGothic" panose="020B0600070205080204" pitchFamily="34" charset="-128"/>
                <a:sym typeface="Symbol" panose="05050102010706020507" pitchFamily="18" charset="2"/>
              </a:rPr>
              <a:t>is equivalent to </a:t>
            </a:r>
            <a:br>
              <a:rPr lang="en-US" altLang="en-US" dirty="0">
                <a:ea typeface="MS PGothic" panose="020B0600070205080204" pitchFamily="34" charset="-128"/>
                <a:sym typeface="Symbol" panose="05050102010706020507" pitchFamily="18" charset="2"/>
              </a:rPr>
            </a:br>
            <a:r>
              <a:rPr lang="en-US" altLang="en-US" dirty="0">
                <a:ea typeface="MS PGothic" panose="020B0600070205080204" pitchFamily="34" charset="-128"/>
                <a:sym typeface="Symbol" panose="05050102010706020507" pitchFamily="18" charset="2"/>
              </a:rPr>
              <a:t>         </a:t>
            </a:r>
            <a:r>
              <a:rPr lang="en-US" altLang="en-US" sz="1900" dirty="0">
                <a:ea typeface="MS PGothic" panose="020B0600070205080204" pitchFamily="34" charset="-128"/>
                <a:sym typeface="Symbol" panose="05050102010706020507" pitchFamily="18" charset="2"/>
              </a:rPr>
              <a:t></a:t>
            </a:r>
            <a:r>
              <a:rPr lang="en-US" altLang="en-US" sz="1900" i="1" baseline="-25000" dirty="0">
                <a:ea typeface="MS PGothic" panose="020B0600070205080204" pitchFamily="34" charset="-128"/>
                <a:sym typeface="Symbol" panose="05050102010706020507" pitchFamily="18" charset="2"/>
              </a:rPr>
              <a:t>salary</a:t>
            </a:r>
            <a:r>
              <a:rPr lang="en-US" altLang="en-US" sz="1900" dirty="0">
                <a:ea typeface="MS PGothic" panose="020B0600070205080204" pitchFamily="34" charset="-128"/>
                <a:sym typeface="Symbol" panose="05050102010706020507" pitchFamily="18" charset="2"/>
              </a:rPr>
              <a:t>(</a:t>
            </a:r>
            <a:r>
              <a:rPr lang="en-US" altLang="en-US" sz="1900" i="1" baseline="-25000" dirty="0">
                <a:ea typeface="MS PGothic" panose="020B0600070205080204" pitchFamily="34" charset="-128"/>
                <a:sym typeface="Symbol" panose="05050102010706020507" pitchFamily="18" charset="2"/>
              </a:rPr>
              <a:t>salary</a:t>
            </a:r>
            <a:r>
              <a:rPr lang="en-US" altLang="en-US" sz="1900" baseline="-25000" dirty="0">
                <a:ea typeface="MS PGothic" panose="020B0600070205080204" pitchFamily="34" charset="-128"/>
                <a:sym typeface="Symbol" panose="05050102010706020507" pitchFamily="18" charset="2"/>
              </a:rPr>
              <a:t>75000</a:t>
            </a:r>
            <a:r>
              <a:rPr lang="en-US" altLang="en-US" dirty="0">
                <a:ea typeface="MS PGothic" panose="020B0600070205080204" pitchFamily="34" charset="-128"/>
                <a:sym typeface="Symbol" panose="05050102010706020507" pitchFamily="18" charset="2"/>
              </a:rPr>
              <a:t>(</a:t>
            </a:r>
            <a:r>
              <a:rPr lang="en-US" altLang="en-US" i="1" dirty="0">
                <a:ea typeface="MS PGothic" panose="020B0600070205080204" pitchFamily="34" charset="-128"/>
                <a:sym typeface="Symbol" panose="05050102010706020507" pitchFamily="18" charset="2"/>
              </a:rPr>
              <a:t>instructor))</a:t>
            </a:r>
          </a:p>
          <a:p>
            <a:r>
              <a:rPr lang="en-US" altLang="en-US" dirty="0">
                <a:ea typeface="MS PGothic" panose="020B0600070205080204" pitchFamily="34" charset="-128"/>
                <a:sym typeface="Symbol" panose="05050102010706020507" pitchFamily="18" charset="2"/>
              </a:rPr>
              <a:t>Each relational algebra operation can be evaluated using one of several different algorithms</a:t>
            </a:r>
          </a:p>
          <a:p>
            <a:pPr lvl="1"/>
            <a:r>
              <a:rPr lang="en-US" altLang="en-US" dirty="0">
                <a:ea typeface="MS PGothic" panose="020B0600070205080204" pitchFamily="34" charset="-128"/>
                <a:sym typeface="Symbol" panose="05050102010706020507" pitchFamily="18" charset="2"/>
              </a:rPr>
              <a:t>Correspondingly, a relational-algebra expression can be evaluated in many ways. </a:t>
            </a:r>
          </a:p>
          <a:p>
            <a:r>
              <a:rPr lang="en-US" altLang="en-US" dirty="0">
                <a:ea typeface="MS PGothic" panose="020B0600070205080204" pitchFamily="34" charset="-128"/>
                <a:sym typeface="Symbol" panose="05050102010706020507" pitchFamily="18" charset="2"/>
              </a:rPr>
              <a:t>Annotated expression specifying detailed evaluation strategy is called an </a:t>
            </a:r>
            <a:r>
              <a:rPr lang="en-US" altLang="en-US" b="1" dirty="0">
                <a:solidFill>
                  <a:srgbClr val="002060"/>
                </a:solidFill>
                <a:ea typeface="MS PGothic" panose="020B0600070205080204" pitchFamily="34" charset="-128"/>
                <a:sym typeface="Symbol" panose="05050102010706020507" pitchFamily="18" charset="2"/>
              </a:rPr>
              <a:t>evaluation-plan</a:t>
            </a:r>
            <a:r>
              <a:rPr lang="en-US" altLang="en-US" dirty="0">
                <a:ea typeface="MS PGothic" panose="020B0600070205080204" pitchFamily="34" charset="-128"/>
                <a:sym typeface="Symbol" panose="05050102010706020507" pitchFamily="18" charset="2"/>
              </a:rPr>
              <a:t>.  E.g.,:</a:t>
            </a:r>
          </a:p>
          <a:p>
            <a:pPr lvl="1"/>
            <a:r>
              <a:rPr lang="en-US" altLang="en-US" dirty="0">
                <a:ea typeface="MS PGothic" panose="020B0600070205080204" pitchFamily="34" charset="-128"/>
                <a:sym typeface="Symbol" panose="05050102010706020507" pitchFamily="18" charset="2"/>
              </a:rPr>
              <a:t>Use an index on </a:t>
            </a:r>
            <a:r>
              <a:rPr lang="en-US" altLang="en-US" i="1" dirty="0">
                <a:ea typeface="MS PGothic" panose="020B0600070205080204" pitchFamily="34" charset="-128"/>
                <a:sym typeface="Symbol" panose="05050102010706020507" pitchFamily="18" charset="2"/>
              </a:rPr>
              <a:t>salary</a:t>
            </a:r>
            <a:r>
              <a:rPr lang="en-US" altLang="en-US" dirty="0">
                <a:ea typeface="MS PGothic" panose="020B0600070205080204" pitchFamily="34" charset="-128"/>
                <a:sym typeface="Symbol" panose="05050102010706020507" pitchFamily="18" charset="2"/>
              </a:rPr>
              <a:t> to find instructors with salary &lt; 75000,</a:t>
            </a:r>
          </a:p>
          <a:p>
            <a:pPr lvl="1"/>
            <a:r>
              <a:rPr lang="en-US" altLang="en-US" dirty="0">
                <a:ea typeface="MS PGothic" panose="020B0600070205080204" pitchFamily="34" charset="-128"/>
                <a:sym typeface="Symbol" panose="05050102010706020507" pitchFamily="18" charset="2"/>
              </a:rPr>
              <a:t>Or perform complete relation scan and discard instructors with salary  75000</a:t>
            </a:r>
          </a:p>
        </p:txBody>
      </p:sp>
    </p:spTree>
  </p:cSld>
  <p:clrMapOvr>
    <a:masterClrMapping/>
  </p:clrMapOvr>
  <p:transition/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3282" name="Rectangle 2">
            <a:extLst>
              <a:ext uri="{FF2B5EF4-FFF2-40B4-BE49-F238E27FC236}">
                <a16:creationId xmlns:a16="http://schemas.microsoft.com/office/drawing/2014/main" id="{D30F5A5B-28A8-440F-A030-681D44B5817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>
                <a:effectLst>
                  <a:outerShdw blurRad="38100" dist="38100" dir="2700000" algn="tl">
                    <a:srgbClr val="C0C0C0"/>
                  </a:outerShdw>
                </a:effectLst>
                <a:ea typeface="MS PGothic" panose="020B0600070205080204" pitchFamily="34" charset="-128"/>
              </a:rPr>
              <a:t>Other Operations : Outer Join</a:t>
            </a:r>
          </a:p>
        </p:txBody>
      </p:sp>
      <p:sp>
        <p:nvSpPr>
          <p:cNvPr id="98307" name="Rectangle 3">
            <a:extLst>
              <a:ext uri="{FF2B5EF4-FFF2-40B4-BE49-F238E27FC236}">
                <a16:creationId xmlns:a16="http://schemas.microsoft.com/office/drawing/2014/main" id="{6590D52A-9E7D-4BC6-A3EF-E27F1F66D193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843378" y="1174689"/>
            <a:ext cx="7483875" cy="1989616"/>
          </a:xfrm>
        </p:spPr>
        <p:txBody>
          <a:bodyPr/>
          <a:lstStyle/>
          <a:p>
            <a:r>
              <a:rPr lang="en-US" altLang="en-US" dirty="0">
                <a:ea typeface="MS PGothic" panose="020B0600070205080204" pitchFamily="34" charset="-128"/>
                <a:sym typeface="Symbol" panose="05050102010706020507" pitchFamily="18" charset="2"/>
              </a:rPr>
              <a:t>Modifying hash join to compute </a:t>
            </a:r>
            <a:r>
              <a:rPr lang="en-US" altLang="en-US" i="1" dirty="0">
                <a:ea typeface="MS PGothic" panose="020B0600070205080204" pitchFamily="34" charset="-128"/>
              </a:rPr>
              <a:t>r </a:t>
            </a:r>
            <a:r>
              <a:rPr lang="en-IN" altLang="en-US" dirty="0">
                <a:ea typeface="MS PGothic" panose="020B0600070205080204" pitchFamily="34" charset="-128"/>
              </a:rPr>
              <a:t>⟕</a:t>
            </a:r>
            <a:r>
              <a:rPr lang="en-US" altLang="en-US" i="1" dirty="0">
                <a:ea typeface="MS PGothic" panose="020B0600070205080204" pitchFamily="34" charset="-128"/>
              </a:rPr>
              <a:t> </a:t>
            </a:r>
            <a:r>
              <a:rPr lang="en-US" altLang="en-US" i="1" dirty="0">
                <a:ea typeface="MS PGothic" panose="020B0600070205080204" pitchFamily="34" charset="-128"/>
                <a:sym typeface="Symbol" panose="05050102010706020507" pitchFamily="18" charset="2"/>
              </a:rPr>
              <a:t>s</a:t>
            </a:r>
            <a:endParaRPr lang="en-US" altLang="en-US" dirty="0">
              <a:ea typeface="MS PGothic" panose="020B0600070205080204" pitchFamily="34" charset="-128"/>
              <a:sym typeface="Symbol" panose="05050102010706020507" pitchFamily="18" charset="2"/>
            </a:endParaRPr>
          </a:p>
          <a:p>
            <a:pPr lvl="1"/>
            <a:r>
              <a:rPr lang="en-US" altLang="en-US" dirty="0">
                <a:ea typeface="MS PGothic" panose="020B0600070205080204" pitchFamily="34" charset="-128"/>
                <a:sym typeface="Symbol" panose="05050102010706020507" pitchFamily="18" charset="2"/>
              </a:rPr>
              <a:t>If  </a:t>
            </a:r>
            <a:r>
              <a:rPr lang="en-US" altLang="en-US" i="1" dirty="0">
                <a:ea typeface="MS PGothic" panose="020B0600070205080204" pitchFamily="34" charset="-128"/>
                <a:sym typeface="Symbol" panose="05050102010706020507" pitchFamily="18" charset="2"/>
              </a:rPr>
              <a:t>r</a:t>
            </a:r>
            <a:r>
              <a:rPr lang="en-US" altLang="en-US" dirty="0">
                <a:ea typeface="MS PGothic" panose="020B0600070205080204" pitchFamily="34" charset="-128"/>
                <a:sym typeface="Symbol" panose="05050102010706020507" pitchFamily="18" charset="2"/>
              </a:rPr>
              <a:t> is probe relation, output non-matching </a:t>
            </a:r>
            <a:r>
              <a:rPr lang="en-US" altLang="en-US" i="1" dirty="0">
                <a:ea typeface="MS PGothic" panose="020B0600070205080204" pitchFamily="34" charset="-128"/>
                <a:sym typeface="Symbol" panose="05050102010706020507" pitchFamily="18" charset="2"/>
              </a:rPr>
              <a:t>r</a:t>
            </a:r>
            <a:r>
              <a:rPr lang="en-US" altLang="en-US" dirty="0">
                <a:ea typeface="MS PGothic" panose="020B0600070205080204" pitchFamily="34" charset="-128"/>
                <a:sym typeface="Symbol" panose="05050102010706020507" pitchFamily="18" charset="2"/>
              </a:rPr>
              <a:t> tuples padded with nulls</a:t>
            </a:r>
          </a:p>
          <a:p>
            <a:pPr lvl="1"/>
            <a:r>
              <a:rPr lang="en-US" altLang="en-US" dirty="0">
                <a:ea typeface="MS PGothic" panose="020B0600070205080204" pitchFamily="34" charset="-128"/>
                <a:sym typeface="Symbol" panose="05050102010706020507" pitchFamily="18" charset="2"/>
              </a:rPr>
              <a:t>If </a:t>
            </a:r>
            <a:r>
              <a:rPr lang="en-US" altLang="en-US" i="1" dirty="0">
                <a:ea typeface="MS PGothic" panose="020B0600070205080204" pitchFamily="34" charset="-128"/>
                <a:sym typeface="Symbol" panose="05050102010706020507" pitchFamily="18" charset="2"/>
              </a:rPr>
              <a:t>r</a:t>
            </a:r>
            <a:r>
              <a:rPr lang="en-US" altLang="en-US" dirty="0">
                <a:ea typeface="MS PGothic" panose="020B0600070205080204" pitchFamily="34" charset="-128"/>
                <a:sym typeface="Symbol" panose="05050102010706020507" pitchFamily="18" charset="2"/>
              </a:rPr>
              <a:t> is build relation, when probing keep track of which </a:t>
            </a:r>
            <a:br>
              <a:rPr lang="en-US" altLang="en-US" dirty="0">
                <a:ea typeface="MS PGothic" panose="020B0600070205080204" pitchFamily="34" charset="-128"/>
                <a:sym typeface="Symbol" panose="05050102010706020507" pitchFamily="18" charset="2"/>
              </a:rPr>
            </a:br>
            <a:r>
              <a:rPr lang="en-US" altLang="en-US" i="1" dirty="0">
                <a:ea typeface="MS PGothic" panose="020B0600070205080204" pitchFamily="34" charset="-128"/>
                <a:sym typeface="Symbol" panose="05050102010706020507" pitchFamily="18" charset="2"/>
              </a:rPr>
              <a:t>r</a:t>
            </a:r>
            <a:r>
              <a:rPr lang="en-US" altLang="en-US" dirty="0">
                <a:ea typeface="MS PGothic" panose="020B0600070205080204" pitchFamily="34" charset="-128"/>
                <a:sym typeface="Symbol" panose="05050102010706020507" pitchFamily="18" charset="2"/>
              </a:rPr>
              <a:t>  tuples matched </a:t>
            </a:r>
            <a:r>
              <a:rPr lang="en-US" altLang="en-US" i="1" dirty="0">
                <a:ea typeface="MS PGothic" panose="020B0600070205080204" pitchFamily="34" charset="-128"/>
                <a:sym typeface="Symbol" panose="05050102010706020507" pitchFamily="18" charset="2"/>
              </a:rPr>
              <a:t>s</a:t>
            </a:r>
            <a:r>
              <a:rPr lang="en-US" altLang="en-US" dirty="0">
                <a:ea typeface="MS PGothic" panose="020B0600070205080204" pitchFamily="34" charset="-128"/>
                <a:sym typeface="Symbol" panose="05050102010706020507" pitchFamily="18" charset="2"/>
              </a:rPr>
              <a:t> tuples.  At end of</a:t>
            </a:r>
            <a:r>
              <a:rPr lang="en-US" altLang="en-US" i="1" dirty="0">
                <a:ea typeface="MS PGothic" panose="020B0600070205080204" pitchFamily="34" charset="-128"/>
                <a:sym typeface="Symbol" panose="05050102010706020507" pitchFamily="18" charset="2"/>
              </a:rPr>
              <a:t> </a:t>
            </a:r>
            <a:r>
              <a:rPr lang="en-US" altLang="en-US" i="1" dirty="0" err="1">
                <a:ea typeface="MS PGothic" panose="020B0600070205080204" pitchFamily="34" charset="-128"/>
                <a:sym typeface="Symbol" panose="05050102010706020507" pitchFamily="18" charset="2"/>
              </a:rPr>
              <a:t>s</a:t>
            </a:r>
            <a:r>
              <a:rPr lang="en-US" altLang="en-US" i="1" baseline="-25000" dirty="0" err="1">
                <a:ea typeface="MS PGothic" panose="020B0600070205080204" pitchFamily="34" charset="-128"/>
                <a:sym typeface="Symbol" panose="05050102010706020507" pitchFamily="18" charset="2"/>
              </a:rPr>
              <a:t>i</a:t>
            </a:r>
            <a:r>
              <a:rPr lang="en-US" altLang="en-US" dirty="0">
                <a:ea typeface="MS PGothic" panose="020B0600070205080204" pitchFamily="34" charset="-128"/>
                <a:sym typeface="Symbol" panose="05050102010706020507" pitchFamily="18" charset="2"/>
              </a:rPr>
              <a:t>  output </a:t>
            </a:r>
            <a:br>
              <a:rPr lang="en-US" altLang="en-US" dirty="0">
                <a:ea typeface="MS PGothic" panose="020B0600070205080204" pitchFamily="34" charset="-128"/>
                <a:sym typeface="Symbol" panose="05050102010706020507" pitchFamily="18" charset="2"/>
              </a:rPr>
            </a:br>
            <a:r>
              <a:rPr lang="en-US" altLang="en-US" dirty="0">
                <a:ea typeface="MS PGothic" panose="020B0600070205080204" pitchFamily="34" charset="-128"/>
                <a:sym typeface="Symbol" panose="05050102010706020507" pitchFamily="18" charset="2"/>
              </a:rPr>
              <a:t>non-matched </a:t>
            </a:r>
            <a:r>
              <a:rPr lang="en-US" altLang="en-US" i="1" dirty="0">
                <a:ea typeface="MS PGothic" panose="020B0600070205080204" pitchFamily="34" charset="-128"/>
                <a:sym typeface="Symbol" panose="05050102010706020507" pitchFamily="18" charset="2"/>
              </a:rPr>
              <a:t>r</a:t>
            </a:r>
            <a:r>
              <a:rPr lang="en-US" altLang="en-US" dirty="0">
                <a:ea typeface="MS PGothic" panose="020B0600070205080204" pitchFamily="34" charset="-128"/>
                <a:sym typeface="Symbol" panose="05050102010706020507" pitchFamily="18" charset="2"/>
              </a:rPr>
              <a:t> tuples padded with nulls </a:t>
            </a:r>
          </a:p>
          <a:p>
            <a:pPr lvl="1"/>
            <a:endParaRPr lang="en-US" altLang="en-US" dirty="0">
              <a:ea typeface="MS PGothic" panose="020B0600070205080204" pitchFamily="34" charset="-128"/>
              <a:sym typeface="Symbol" panose="05050102010706020507" pitchFamily="18" charset="2"/>
            </a:endParaRPr>
          </a:p>
          <a:p>
            <a:pPr lvl="1"/>
            <a:endParaRPr lang="en-US" altLang="en-US" i="1" dirty="0">
              <a:ea typeface="MS PGothic" panose="020B0600070205080204" pitchFamily="34" charset="-128"/>
              <a:sym typeface="Symbol" panose="05050102010706020507" pitchFamily="18" charset="2"/>
            </a:endParaRPr>
          </a:p>
        </p:txBody>
      </p:sp>
      <p:graphicFrame>
        <p:nvGraphicFramePr>
          <p:cNvPr id="98308" name="Object 4">
            <a:extLst>
              <a:ext uri="{FF2B5EF4-FFF2-40B4-BE49-F238E27FC236}">
                <a16:creationId xmlns:a16="http://schemas.microsoft.com/office/drawing/2014/main" id="{2C329AFD-BD7B-4896-95F9-6BEA682B2F98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495800" y="3282950"/>
          <a:ext cx="150813" cy="290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8426" name="Equation" r:id="rId4" imgW="152334" imgH="291973" progId="">
                  <p:embed/>
                </p:oleObj>
              </mc:Choice>
              <mc:Fallback>
                <p:oleObj name="Equation" r:id="rId4" imgW="152334" imgH="291973" progId="">
                  <p:embed/>
                  <p:pic>
                    <p:nvPicPr>
                      <p:cNvPr id="0" name="Picture 6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95800" y="3282950"/>
                        <a:ext cx="150813" cy="290513"/>
                      </a:xfrm>
                      <a:prstGeom prst="rect">
                        <a:avLst/>
                      </a:prstGeom>
                      <a:noFill/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7314" name="Rectangle 2">
            <a:extLst>
              <a:ext uri="{FF2B5EF4-FFF2-40B4-BE49-F238E27FC236}">
                <a16:creationId xmlns:a16="http://schemas.microsoft.com/office/drawing/2014/main" id="{DAD3CFC1-2C2A-42D2-A575-828A9E8A7D6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>
                <a:effectLst>
                  <a:outerShdw blurRad="38100" dist="38100" dir="2700000" algn="tl">
                    <a:srgbClr val="C0C0C0"/>
                  </a:outerShdw>
                </a:effectLst>
                <a:ea typeface="MS PGothic" panose="020B0600070205080204" pitchFamily="34" charset="-128"/>
              </a:rPr>
              <a:t>Evaluation of Expressions</a:t>
            </a:r>
          </a:p>
        </p:txBody>
      </p:sp>
      <p:sp>
        <p:nvSpPr>
          <p:cNvPr id="100355" name="Rectangle 3">
            <a:extLst>
              <a:ext uri="{FF2B5EF4-FFF2-40B4-BE49-F238E27FC236}">
                <a16:creationId xmlns:a16="http://schemas.microsoft.com/office/drawing/2014/main" id="{A77B05E4-D4F7-4717-B352-991F9A2BAFA7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843378" y="1170717"/>
            <a:ext cx="7272213" cy="2627286"/>
          </a:xfrm>
        </p:spPr>
        <p:txBody>
          <a:bodyPr/>
          <a:lstStyle/>
          <a:p>
            <a:r>
              <a:rPr lang="en-US" altLang="en-US" dirty="0">
                <a:ea typeface="MS PGothic" panose="020B0600070205080204" pitchFamily="34" charset="-128"/>
              </a:rPr>
              <a:t>So far: we have seen algorithms for individual operations</a:t>
            </a:r>
          </a:p>
          <a:p>
            <a:r>
              <a:rPr lang="en-US" altLang="en-US" dirty="0">
                <a:ea typeface="MS PGothic" panose="020B0600070205080204" pitchFamily="34" charset="-128"/>
              </a:rPr>
              <a:t>Alternatives for evaluating an entire expression tree</a:t>
            </a:r>
          </a:p>
          <a:p>
            <a:pPr lvl="1"/>
            <a:r>
              <a:rPr lang="en-US" altLang="en-US" b="1" dirty="0">
                <a:solidFill>
                  <a:srgbClr val="002060"/>
                </a:solidFill>
                <a:ea typeface="MS PGothic" panose="020B0600070205080204" pitchFamily="34" charset="-128"/>
              </a:rPr>
              <a:t>Materialization</a:t>
            </a:r>
            <a:r>
              <a:rPr lang="en-US" altLang="en-US" dirty="0">
                <a:ea typeface="MS PGothic" panose="020B0600070205080204" pitchFamily="34" charset="-128"/>
              </a:rPr>
              <a:t>:  generate results of an expression whose inputs are relations or are already computed, </a:t>
            </a:r>
            <a:r>
              <a:rPr lang="en-US" altLang="en-US" b="1" dirty="0">
                <a:solidFill>
                  <a:srgbClr val="002060"/>
                </a:solidFill>
                <a:ea typeface="MS PGothic" panose="020B0600070205080204" pitchFamily="34" charset="-128"/>
              </a:rPr>
              <a:t>materialize</a:t>
            </a:r>
            <a:r>
              <a:rPr lang="en-US" altLang="en-US" dirty="0">
                <a:solidFill>
                  <a:srgbClr val="002060"/>
                </a:solidFill>
                <a:ea typeface="MS PGothic" panose="020B0600070205080204" pitchFamily="34" charset="-128"/>
              </a:rPr>
              <a:t> </a:t>
            </a:r>
            <a:r>
              <a:rPr lang="en-US" altLang="en-US" dirty="0">
                <a:ea typeface="MS PGothic" panose="020B0600070205080204" pitchFamily="34" charset="-128"/>
              </a:rPr>
              <a:t>(store) it on disk.  Repeat.</a:t>
            </a:r>
          </a:p>
          <a:p>
            <a:pPr lvl="1"/>
            <a:r>
              <a:rPr lang="en-US" altLang="en-US" b="1" dirty="0">
                <a:solidFill>
                  <a:srgbClr val="002060"/>
                </a:solidFill>
                <a:ea typeface="MS PGothic" panose="020B0600070205080204" pitchFamily="34" charset="-128"/>
              </a:rPr>
              <a:t>Pipelining</a:t>
            </a:r>
            <a:r>
              <a:rPr lang="en-US" altLang="en-US" dirty="0">
                <a:ea typeface="MS PGothic" panose="020B0600070205080204" pitchFamily="34" charset="-128"/>
              </a:rPr>
              <a:t>:  pass on tuples to parent operations even as an operation is being executed</a:t>
            </a:r>
          </a:p>
          <a:p>
            <a:r>
              <a:rPr lang="en-US" altLang="en-US" dirty="0">
                <a:ea typeface="MS PGothic" panose="020B0600070205080204" pitchFamily="34" charset="-128"/>
              </a:rPr>
              <a:t>We study above alternatives in more detail</a:t>
            </a:r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4306" name="Rectangle 2">
            <a:extLst>
              <a:ext uri="{FF2B5EF4-FFF2-40B4-BE49-F238E27FC236}">
                <a16:creationId xmlns:a16="http://schemas.microsoft.com/office/drawing/2014/main" id="{B75B16A1-B58F-4CB3-AA24-54C6642B9A6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>
                <a:effectLst>
                  <a:outerShdw blurRad="38100" dist="38100" dir="2700000" algn="tl">
                    <a:srgbClr val="C0C0C0"/>
                  </a:outerShdw>
                </a:effectLst>
                <a:ea typeface="MS PGothic" panose="020B0600070205080204" pitchFamily="34" charset="-128"/>
              </a:rPr>
              <a:t>Materialization</a:t>
            </a:r>
          </a:p>
        </p:txBody>
      </p:sp>
      <p:sp>
        <p:nvSpPr>
          <p:cNvPr id="102403" name="Rectangle 3">
            <a:extLst>
              <a:ext uri="{FF2B5EF4-FFF2-40B4-BE49-F238E27FC236}">
                <a16:creationId xmlns:a16="http://schemas.microsoft.com/office/drawing/2014/main" id="{AB83BF51-4205-4CC7-9E7F-33401B9B87AD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843378" y="1155766"/>
            <a:ext cx="7288581" cy="2097901"/>
          </a:xfrm>
        </p:spPr>
        <p:txBody>
          <a:bodyPr/>
          <a:lstStyle/>
          <a:p>
            <a:r>
              <a:rPr lang="en-US" altLang="en-US" b="1" dirty="0">
                <a:solidFill>
                  <a:srgbClr val="002060"/>
                </a:solidFill>
                <a:ea typeface="MS PGothic" panose="020B0600070205080204" pitchFamily="34" charset="-128"/>
              </a:rPr>
              <a:t>Materialized evaluation</a:t>
            </a:r>
            <a:r>
              <a:rPr lang="en-US" altLang="en-US" dirty="0">
                <a:ea typeface="MS PGothic" panose="020B0600070205080204" pitchFamily="34" charset="-128"/>
              </a:rPr>
              <a:t>:</a:t>
            </a:r>
            <a:r>
              <a:rPr lang="en-US" altLang="en-US" b="1" dirty="0">
                <a:ea typeface="MS PGothic" panose="020B0600070205080204" pitchFamily="34" charset="-128"/>
              </a:rPr>
              <a:t>  </a:t>
            </a:r>
            <a:r>
              <a:rPr lang="en-US" altLang="en-US" dirty="0">
                <a:ea typeface="MS PGothic" panose="020B0600070205080204" pitchFamily="34" charset="-128"/>
              </a:rPr>
              <a:t>evaluate one operation at a time, starting at the lowest-level.  Use intermediate results materialized into temporary relations to evaluate next-level operations.</a:t>
            </a:r>
          </a:p>
          <a:p>
            <a:r>
              <a:rPr lang="en-US" altLang="en-US" dirty="0">
                <a:ea typeface="MS PGothic" panose="020B0600070205080204" pitchFamily="34" charset="-128"/>
              </a:rPr>
              <a:t>E.g., in figure below, compute and store</a:t>
            </a:r>
            <a:br>
              <a:rPr lang="en-US" altLang="en-US" dirty="0">
                <a:ea typeface="MS PGothic" panose="020B0600070205080204" pitchFamily="34" charset="-128"/>
              </a:rPr>
            </a:br>
            <a:br>
              <a:rPr lang="en-US" altLang="en-US" dirty="0">
                <a:ea typeface="MS PGothic" panose="020B0600070205080204" pitchFamily="34" charset="-128"/>
              </a:rPr>
            </a:br>
            <a:br>
              <a:rPr lang="en-US" altLang="en-US" dirty="0">
                <a:ea typeface="MS PGothic" panose="020B0600070205080204" pitchFamily="34" charset="-128"/>
              </a:rPr>
            </a:br>
            <a:r>
              <a:rPr lang="en-US" altLang="en-US" dirty="0">
                <a:ea typeface="MS PGothic" panose="020B0600070205080204" pitchFamily="34" charset="-128"/>
              </a:rPr>
              <a:t>then compute the store its join with </a:t>
            </a:r>
            <a:r>
              <a:rPr lang="en-US" altLang="en-US" i="1" dirty="0">
                <a:ea typeface="MS PGothic" panose="020B0600070205080204" pitchFamily="34" charset="-128"/>
              </a:rPr>
              <a:t>instructor, </a:t>
            </a:r>
            <a:r>
              <a:rPr lang="en-US" altLang="en-US" dirty="0">
                <a:ea typeface="MS PGothic" panose="020B0600070205080204" pitchFamily="34" charset="-128"/>
              </a:rPr>
              <a:t>and finally compute the projection on </a:t>
            </a:r>
            <a:r>
              <a:rPr lang="en-US" altLang="en-US" i="1" dirty="0">
                <a:ea typeface="MS PGothic" panose="020B0600070205080204" pitchFamily="34" charset="-128"/>
              </a:rPr>
              <a:t>name. </a:t>
            </a:r>
            <a:endParaRPr lang="en-US" altLang="en-US" b="1" i="1" dirty="0">
              <a:ea typeface="MS PGothic" panose="020B0600070205080204" pitchFamily="34" charset="-128"/>
            </a:endParaRPr>
          </a:p>
        </p:txBody>
      </p:sp>
      <p:graphicFrame>
        <p:nvGraphicFramePr>
          <p:cNvPr id="102404" name="Object 2">
            <a:extLst>
              <a:ext uri="{FF2B5EF4-FFF2-40B4-BE49-F238E27FC236}">
                <a16:creationId xmlns:a16="http://schemas.microsoft.com/office/drawing/2014/main" id="{046F3984-63E5-43B3-97DD-A0384B4EA3D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29586318"/>
              </p:ext>
            </p:extLst>
          </p:nvPr>
        </p:nvGraphicFramePr>
        <p:xfrm>
          <a:off x="2251199" y="2285199"/>
          <a:ext cx="3386138" cy="484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23" name="Equation" r:id="rId4" imgW="1676400" imgH="241300" progId="">
                  <p:embed/>
                </p:oleObj>
              </mc:Choice>
              <mc:Fallback>
                <p:oleObj name="Equation" r:id="rId4" imgW="1676400" imgH="241300" progId="">
                  <p:embed/>
                  <p:pic>
                    <p:nvPicPr>
                      <p:cNvPr id="0" name="Picture 6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51199" y="2285199"/>
                        <a:ext cx="3386138" cy="484188"/>
                      </a:xfrm>
                      <a:prstGeom prst="rect">
                        <a:avLst/>
                      </a:prstGeom>
                      <a:noFill/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02405" name="Picture 14">
            <a:extLst>
              <a:ext uri="{FF2B5EF4-FFF2-40B4-BE49-F238E27FC236}">
                <a16:creationId xmlns:a16="http://schemas.microsoft.com/office/drawing/2014/main" id="{B56C90A5-F0AE-475D-8135-EDB0B495800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6489" y="3500475"/>
            <a:ext cx="2840163" cy="2103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8338" name="Rectangle 2">
            <a:extLst>
              <a:ext uri="{FF2B5EF4-FFF2-40B4-BE49-F238E27FC236}">
                <a16:creationId xmlns:a16="http://schemas.microsoft.com/office/drawing/2014/main" id="{53B60583-6953-4FCC-ABE5-6B7EE1F2A99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>
                <a:effectLst>
                  <a:outerShdw blurRad="38100" dist="38100" dir="2700000" algn="tl">
                    <a:srgbClr val="C0C0C0"/>
                  </a:outerShdw>
                </a:effectLst>
                <a:ea typeface="MS PGothic" panose="020B0600070205080204" pitchFamily="34" charset="-128"/>
              </a:rPr>
              <a:t>Materialization (Cont.)</a:t>
            </a:r>
          </a:p>
        </p:txBody>
      </p:sp>
      <p:sp>
        <p:nvSpPr>
          <p:cNvPr id="104451" name="Rectangle 3">
            <a:extLst>
              <a:ext uri="{FF2B5EF4-FFF2-40B4-BE49-F238E27FC236}">
                <a16:creationId xmlns:a16="http://schemas.microsoft.com/office/drawing/2014/main" id="{2A76FFE1-8C22-447B-8523-476FD7329743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843378" y="1154950"/>
            <a:ext cx="7466121" cy="2976205"/>
          </a:xfrm>
        </p:spPr>
        <p:txBody>
          <a:bodyPr/>
          <a:lstStyle/>
          <a:p>
            <a:r>
              <a:rPr lang="en-US" altLang="en-US" dirty="0">
                <a:ea typeface="MS PGothic" panose="020B0600070205080204" pitchFamily="34" charset="-128"/>
              </a:rPr>
              <a:t>Materialized evaluation is always applicable</a:t>
            </a:r>
          </a:p>
          <a:p>
            <a:r>
              <a:rPr lang="en-US" altLang="en-US" dirty="0">
                <a:ea typeface="MS PGothic" panose="020B0600070205080204" pitchFamily="34" charset="-128"/>
              </a:rPr>
              <a:t>Cost of writing results to disk and reading them back can be quite high</a:t>
            </a:r>
          </a:p>
          <a:p>
            <a:pPr lvl="1"/>
            <a:r>
              <a:rPr lang="en-US" altLang="en-US" dirty="0">
                <a:ea typeface="MS PGothic" panose="020B0600070205080204" pitchFamily="34" charset="-128"/>
              </a:rPr>
              <a:t>Our cost formulas for operations ignore cost of writing results to disk, so</a:t>
            </a:r>
          </a:p>
          <a:p>
            <a:pPr lvl="2"/>
            <a:r>
              <a:rPr lang="en-US" altLang="en-US" dirty="0">
                <a:ea typeface="MS PGothic" panose="020B0600070205080204" pitchFamily="34" charset="-128"/>
              </a:rPr>
              <a:t>Overall cost  =  Sum of costs of individual operations + </a:t>
            </a:r>
            <a:br>
              <a:rPr lang="en-US" altLang="en-US" dirty="0">
                <a:ea typeface="MS PGothic" panose="020B0600070205080204" pitchFamily="34" charset="-128"/>
              </a:rPr>
            </a:br>
            <a:r>
              <a:rPr lang="en-US" altLang="en-US" dirty="0">
                <a:ea typeface="MS PGothic" panose="020B0600070205080204" pitchFamily="34" charset="-128"/>
              </a:rPr>
              <a:t>                         cost of writing intermediate results to disk</a:t>
            </a:r>
          </a:p>
          <a:p>
            <a:r>
              <a:rPr lang="en-US" altLang="en-US" b="1" dirty="0">
                <a:solidFill>
                  <a:srgbClr val="002060"/>
                </a:solidFill>
                <a:ea typeface="MS PGothic" panose="020B0600070205080204" pitchFamily="34" charset="-128"/>
              </a:rPr>
              <a:t>Double buffering</a:t>
            </a:r>
            <a:r>
              <a:rPr lang="en-US" altLang="en-US" dirty="0">
                <a:ea typeface="MS PGothic" panose="020B0600070205080204" pitchFamily="34" charset="-128"/>
              </a:rPr>
              <a:t>: use two output buffers for each operation, when one is full write it to disk while the other is getting filled</a:t>
            </a:r>
          </a:p>
          <a:p>
            <a:pPr lvl="1"/>
            <a:r>
              <a:rPr lang="en-US" altLang="en-US" dirty="0">
                <a:ea typeface="MS PGothic" panose="020B0600070205080204" pitchFamily="34" charset="-128"/>
              </a:rPr>
              <a:t>Allows overlap of disk writes with computation and reduces execution time</a:t>
            </a:r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5330" name="Rectangle 2050">
            <a:extLst>
              <a:ext uri="{FF2B5EF4-FFF2-40B4-BE49-F238E27FC236}">
                <a16:creationId xmlns:a16="http://schemas.microsoft.com/office/drawing/2014/main" id="{08BE99F7-675F-4CF6-B440-2AF8B1C3756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>
                <a:effectLst>
                  <a:outerShdw blurRad="38100" dist="38100" dir="2700000" algn="tl">
                    <a:srgbClr val="C0C0C0"/>
                  </a:outerShdw>
                </a:effectLst>
                <a:ea typeface="MS PGothic" panose="020B0600070205080204" pitchFamily="34" charset="-128"/>
              </a:rPr>
              <a:t>Pipelining</a:t>
            </a:r>
          </a:p>
        </p:txBody>
      </p:sp>
      <p:sp>
        <p:nvSpPr>
          <p:cNvPr id="106499" name="Rectangle 2051">
            <a:extLst>
              <a:ext uri="{FF2B5EF4-FFF2-40B4-BE49-F238E27FC236}">
                <a16:creationId xmlns:a16="http://schemas.microsoft.com/office/drawing/2014/main" id="{96D60249-A125-4E6A-AC6B-5F3808DCAF49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852256" y="1185553"/>
            <a:ext cx="7600221" cy="4010924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b="1" dirty="0">
                <a:solidFill>
                  <a:srgbClr val="002060"/>
                </a:solidFill>
                <a:ea typeface="MS PGothic" panose="020B0600070205080204" pitchFamily="34" charset="-128"/>
              </a:rPr>
              <a:t>Pipelined evaluation</a:t>
            </a:r>
            <a:r>
              <a:rPr lang="en-US" altLang="en-US" dirty="0">
                <a:ea typeface="MS PGothic" panose="020B0600070205080204" pitchFamily="34" charset="-128"/>
              </a:rPr>
              <a:t>:  evaluate several operations simultaneously, passing the results of one operation on to the next.</a:t>
            </a:r>
          </a:p>
          <a:p>
            <a:pPr>
              <a:lnSpc>
                <a:spcPct val="90000"/>
              </a:lnSpc>
            </a:pPr>
            <a:r>
              <a:rPr lang="en-US" altLang="en-US" dirty="0">
                <a:ea typeface="MS PGothic" panose="020B0600070205080204" pitchFamily="34" charset="-128"/>
              </a:rPr>
              <a:t>E.g., in previous expression tree, don</a:t>
            </a:r>
            <a:r>
              <a:rPr lang="ja-JP" altLang="en-US" dirty="0">
                <a:ea typeface="MS PGothic" panose="020B0600070205080204" pitchFamily="34" charset="-128"/>
              </a:rPr>
              <a:t>’</a:t>
            </a:r>
            <a:r>
              <a:rPr lang="en-US" altLang="ja-JP" dirty="0">
                <a:ea typeface="MS PGothic" panose="020B0600070205080204" pitchFamily="34" charset="-128"/>
              </a:rPr>
              <a:t>t store result of</a:t>
            </a:r>
            <a:br>
              <a:rPr lang="en-US" altLang="ja-JP" dirty="0">
                <a:ea typeface="MS PGothic" panose="020B0600070205080204" pitchFamily="34" charset="-128"/>
              </a:rPr>
            </a:br>
            <a:br>
              <a:rPr lang="en-US" altLang="ja-JP" dirty="0">
                <a:ea typeface="MS PGothic" panose="020B0600070205080204" pitchFamily="34" charset="-128"/>
              </a:rPr>
            </a:br>
            <a:r>
              <a:rPr lang="en-US" altLang="ja-JP" dirty="0">
                <a:ea typeface="MS PGothic" panose="020B0600070205080204" pitchFamily="34" charset="-128"/>
              </a:rPr>
              <a:t> </a:t>
            </a:r>
          </a:p>
          <a:p>
            <a:pPr lvl="1">
              <a:lnSpc>
                <a:spcPct val="90000"/>
              </a:lnSpc>
            </a:pPr>
            <a:r>
              <a:rPr lang="en-US" altLang="en-US" dirty="0">
                <a:ea typeface="MS PGothic" panose="020B0600070205080204" pitchFamily="34" charset="-128"/>
              </a:rPr>
              <a:t>instead, pass tuples directly to the join..  Similarly, don</a:t>
            </a:r>
            <a:r>
              <a:rPr lang="ja-JP" altLang="en-US" dirty="0">
                <a:ea typeface="MS PGothic" panose="020B0600070205080204" pitchFamily="34" charset="-128"/>
              </a:rPr>
              <a:t>’</a:t>
            </a:r>
            <a:r>
              <a:rPr lang="en-US" altLang="ja-JP" dirty="0">
                <a:ea typeface="MS PGothic" panose="020B0600070205080204" pitchFamily="34" charset="-128"/>
              </a:rPr>
              <a:t>t store result of join, pass tuples directly to projection. </a:t>
            </a:r>
          </a:p>
          <a:p>
            <a:pPr>
              <a:lnSpc>
                <a:spcPct val="90000"/>
              </a:lnSpc>
            </a:pPr>
            <a:r>
              <a:rPr lang="en-US" altLang="en-US" dirty="0">
                <a:ea typeface="MS PGothic" panose="020B0600070205080204" pitchFamily="34" charset="-128"/>
              </a:rPr>
              <a:t>Much cheaper than materialization: no need to store a temporary relation to disk.</a:t>
            </a:r>
          </a:p>
          <a:p>
            <a:pPr>
              <a:lnSpc>
                <a:spcPct val="90000"/>
              </a:lnSpc>
            </a:pPr>
            <a:r>
              <a:rPr lang="en-US" altLang="en-US" dirty="0">
                <a:ea typeface="MS PGothic" panose="020B0600070205080204" pitchFamily="34" charset="-128"/>
              </a:rPr>
              <a:t>Pipelining may not always be possible – e.g., sort, hash-join. </a:t>
            </a:r>
          </a:p>
          <a:p>
            <a:pPr>
              <a:lnSpc>
                <a:spcPct val="90000"/>
              </a:lnSpc>
            </a:pPr>
            <a:r>
              <a:rPr lang="en-US" altLang="en-US" dirty="0">
                <a:ea typeface="MS PGothic" panose="020B0600070205080204" pitchFamily="34" charset="-128"/>
              </a:rPr>
              <a:t>For pipelining to be effective, use evaluation algorithms that generate output tuples even as tuples are received for inputs to the operation. </a:t>
            </a:r>
          </a:p>
          <a:p>
            <a:pPr>
              <a:lnSpc>
                <a:spcPct val="90000"/>
              </a:lnSpc>
            </a:pPr>
            <a:r>
              <a:rPr lang="en-US" altLang="en-US" dirty="0">
                <a:ea typeface="MS PGothic" panose="020B0600070205080204" pitchFamily="34" charset="-128"/>
              </a:rPr>
              <a:t>Pipelines can be executed in two ways:  </a:t>
            </a:r>
            <a:r>
              <a:rPr lang="en-US" altLang="en-US" b="1" dirty="0">
                <a:solidFill>
                  <a:srgbClr val="002060"/>
                </a:solidFill>
                <a:ea typeface="MS PGothic" panose="020B0600070205080204" pitchFamily="34" charset="-128"/>
              </a:rPr>
              <a:t>demand driven</a:t>
            </a:r>
            <a:r>
              <a:rPr lang="en-US" altLang="en-US" dirty="0">
                <a:solidFill>
                  <a:srgbClr val="002060"/>
                </a:solidFill>
                <a:ea typeface="MS PGothic" panose="020B0600070205080204" pitchFamily="34" charset="-128"/>
              </a:rPr>
              <a:t> </a:t>
            </a:r>
            <a:r>
              <a:rPr lang="en-US" altLang="en-US" dirty="0">
                <a:ea typeface="MS PGothic" panose="020B0600070205080204" pitchFamily="34" charset="-128"/>
              </a:rPr>
              <a:t>and </a:t>
            </a:r>
            <a:r>
              <a:rPr lang="en-US" altLang="en-US" b="1" dirty="0">
                <a:solidFill>
                  <a:srgbClr val="002060"/>
                </a:solidFill>
                <a:ea typeface="MS PGothic" panose="020B0600070205080204" pitchFamily="34" charset="-128"/>
              </a:rPr>
              <a:t>producer driven</a:t>
            </a:r>
            <a:r>
              <a:rPr lang="en-US" altLang="en-US" dirty="0">
                <a:solidFill>
                  <a:srgbClr val="002060"/>
                </a:solidFill>
                <a:ea typeface="MS PGothic" panose="020B0600070205080204" pitchFamily="34" charset="-128"/>
              </a:rPr>
              <a:t> </a:t>
            </a:r>
          </a:p>
        </p:txBody>
      </p:sp>
      <p:graphicFrame>
        <p:nvGraphicFramePr>
          <p:cNvPr id="106500" name="Object 5">
            <a:extLst>
              <a:ext uri="{FF2B5EF4-FFF2-40B4-BE49-F238E27FC236}">
                <a16:creationId xmlns:a16="http://schemas.microsoft.com/office/drawing/2014/main" id="{4F0A48FF-087B-401A-A1C0-B05A20AB048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87541865"/>
              </p:ext>
            </p:extLst>
          </p:nvPr>
        </p:nvGraphicFramePr>
        <p:xfrm>
          <a:off x="2391737" y="2003736"/>
          <a:ext cx="3386138" cy="484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617" name="Equation" r:id="rId4" imgW="1676400" imgH="241300" progId="">
                  <p:embed/>
                </p:oleObj>
              </mc:Choice>
              <mc:Fallback>
                <p:oleObj name="Equation" r:id="rId4" imgW="1676400" imgH="241300" progId="">
                  <p:embed/>
                  <p:pic>
                    <p:nvPicPr>
                      <p:cNvPr id="0" name="Picture 6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91737" y="2003736"/>
                        <a:ext cx="3386138" cy="484188"/>
                      </a:xfrm>
                      <a:prstGeom prst="rect">
                        <a:avLst/>
                      </a:prstGeom>
                      <a:noFill/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62" name="Rectangle 2">
            <a:extLst>
              <a:ext uri="{FF2B5EF4-FFF2-40B4-BE49-F238E27FC236}">
                <a16:creationId xmlns:a16="http://schemas.microsoft.com/office/drawing/2014/main" id="{3D969869-47E9-4D95-B1BC-52547E73B00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>
                <a:effectLst>
                  <a:outerShdw blurRad="38100" dist="38100" dir="2700000" algn="tl">
                    <a:srgbClr val="C0C0C0"/>
                  </a:outerShdw>
                </a:effectLst>
                <a:ea typeface="MS PGothic" panose="020B0600070205080204" pitchFamily="34" charset="-128"/>
              </a:rPr>
              <a:t>Pipelining (Cont.)</a:t>
            </a:r>
          </a:p>
        </p:txBody>
      </p:sp>
      <p:sp>
        <p:nvSpPr>
          <p:cNvPr id="108547" name="Rectangle 3">
            <a:extLst>
              <a:ext uri="{FF2B5EF4-FFF2-40B4-BE49-F238E27FC236}">
                <a16:creationId xmlns:a16="http://schemas.microsoft.com/office/drawing/2014/main" id="{0F65DC46-5F18-44FC-BC85-911914755D03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843379" y="1154363"/>
            <a:ext cx="7537142" cy="4961419"/>
          </a:xfrm>
        </p:spPr>
        <p:txBody>
          <a:bodyPr/>
          <a:lstStyle/>
          <a:p>
            <a:r>
              <a:rPr lang="en-US" altLang="en-US" dirty="0">
                <a:ea typeface="MS PGothic" panose="020B0600070205080204" pitchFamily="34" charset="-128"/>
              </a:rPr>
              <a:t>In </a:t>
            </a:r>
            <a:r>
              <a:rPr lang="en-US" altLang="en-US" b="1" dirty="0">
                <a:solidFill>
                  <a:srgbClr val="002060"/>
                </a:solidFill>
                <a:ea typeface="MS PGothic" panose="020B0600070205080204" pitchFamily="34" charset="-128"/>
              </a:rPr>
              <a:t>demand driven</a:t>
            </a:r>
            <a:r>
              <a:rPr lang="en-US" altLang="en-US" dirty="0">
                <a:solidFill>
                  <a:srgbClr val="002060"/>
                </a:solidFill>
                <a:ea typeface="MS PGothic" panose="020B0600070205080204" pitchFamily="34" charset="-128"/>
              </a:rPr>
              <a:t> </a:t>
            </a:r>
            <a:r>
              <a:rPr lang="en-US" altLang="en-US" dirty="0">
                <a:ea typeface="MS PGothic" panose="020B0600070205080204" pitchFamily="34" charset="-128"/>
              </a:rPr>
              <a:t>or </a:t>
            </a:r>
            <a:r>
              <a:rPr lang="en-US" altLang="en-US" b="1" dirty="0">
                <a:solidFill>
                  <a:srgbClr val="002060"/>
                </a:solidFill>
                <a:ea typeface="MS PGothic" panose="020B0600070205080204" pitchFamily="34" charset="-128"/>
              </a:rPr>
              <a:t>lazy</a:t>
            </a:r>
            <a:r>
              <a:rPr lang="en-US" altLang="en-US" b="1" dirty="0">
                <a:ea typeface="MS PGothic" panose="020B0600070205080204" pitchFamily="34" charset="-128"/>
              </a:rPr>
              <a:t> </a:t>
            </a:r>
            <a:r>
              <a:rPr lang="en-US" altLang="en-US" dirty="0">
                <a:ea typeface="MS PGothic" panose="020B0600070205080204" pitchFamily="34" charset="-128"/>
              </a:rPr>
              <a:t>evaluation</a:t>
            </a:r>
          </a:p>
          <a:p>
            <a:pPr lvl="1"/>
            <a:r>
              <a:rPr lang="en-US" altLang="en-US" dirty="0">
                <a:ea typeface="MS PGothic" panose="020B0600070205080204" pitchFamily="34" charset="-128"/>
              </a:rPr>
              <a:t>system repeatedly requests next tuple  from top level operation</a:t>
            </a:r>
          </a:p>
          <a:p>
            <a:pPr lvl="1"/>
            <a:r>
              <a:rPr lang="en-US" altLang="en-US" dirty="0">
                <a:ea typeface="MS PGothic" panose="020B0600070205080204" pitchFamily="34" charset="-128"/>
              </a:rPr>
              <a:t>Each operation requests  next tuple from children operations as required, in order to output its next tuple</a:t>
            </a:r>
          </a:p>
          <a:p>
            <a:pPr lvl="1"/>
            <a:r>
              <a:rPr lang="en-US" altLang="en-US" dirty="0">
                <a:ea typeface="MS PGothic" panose="020B0600070205080204" pitchFamily="34" charset="-128"/>
              </a:rPr>
              <a:t>In between calls, operation has to maintain </a:t>
            </a:r>
            <a:r>
              <a:rPr lang="ja-JP" altLang="en-US" dirty="0">
                <a:ea typeface="MS PGothic" panose="020B0600070205080204" pitchFamily="34" charset="-128"/>
              </a:rPr>
              <a:t>“</a:t>
            </a:r>
            <a:r>
              <a:rPr lang="en-US" altLang="ja-JP" b="1" dirty="0">
                <a:solidFill>
                  <a:srgbClr val="002060"/>
                </a:solidFill>
                <a:ea typeface="MS PGothic" panose="020B0600070205080204" pitchFamily="34" charset="-128"/>
              </a:rPr>
              <a:t>state</a:t>
            </a:r>
            <a:r>
              <a:rPr lang="ja-JP" altLang="en-US" dirty="0">
                <a:ea typeface="MS PGothic" panose="020B0600070205080204" pitchFamily="34" charset="-128"/>
              </a:rPr>
              <a:t>”</a:t>
            </a:r>
            <a:r>
              <a:rPr lang="en-US" altLang="ja-JP" dirty="0">
                <a:ea typeface="MS PGothic" panose="020B0600070205080204" pitchFamily="34" charset="-128"/>
              </a:rPr>
              <a:t> so it knows what to return next</a:t>
            </a:r>
          </a:p>
          <a:p>
            <a:r>
              <a:rPr lang="en-US" altLang="en-US" dirty="0">
                <a:ea typeface="MS PGothic" panose="020B0600070205080204" pitchFamily="34" charset="-128"/>
              </a:rPr>
              <a:t>In </a:t>
            </a:r>
            <a:r>
              <a:rPr lang="en-US" altLang="en-US" b="1" dirty="0">
                <a:solidFill>
                  <a:srgbClr val="002060"/>
                </a:solidFill>
                <a:ea typeface="MS PGothic" panose="020B0600070205080204" pitchFamily="34" charset="-128"/>
              </a:rPr>
              <a:t>producer-driven</a:t>
            </a:r>
            <a:r>
              <a:rPr lang="en-US" altLang="en-US" dirty="0">
                <a:ea typeface="MS PGothic" panose="020B0600070205080204" pitchFamily="34" charset="-128"/>
              </a:rPr>
              <a:t> or </a:t>
            </a:r>
            <a:r>
              <a:rPr lang="en-US" altLang="en-US" b="1" dirty="0">
                <a:solidFill>
                  <a:srgbClr val="002060"/>
                </a:solidFill>
                <a:ea typeface="MS PGothic" panose="020B0600070205080204" pitchFamily="34" charset="-128"/>
              </a:rPr>
              <a:t>eager</a:t>
            </a:r>
            <a:r>
              <a:rPr lang="en-US" altLang="en-US" dirty="0">
                <a:ea typeface="MS PGothic" panose="020B0600070205080204" pitchFamily="34" charset="-128"/>
              </a:rPr>
              <a:t> pipelining</a:t>
            </a:r>
          </a:p>
          <a:p>
            <a:pPr lvl="1"/>
            <a:r>
              <a:rPr lang="en-US" altLang="en-US" dirty="0">
                <a:ea typeface="MS PGothic" panose="020B0600070205080204" pitchFamily="34" charset="-128"/>
              </a:rPr>
              <a:t>Operators produce tuples eagerly and pass them up to their parents</a:t>
            </a:r>
          </a:p>
          <a:p>
            <a:pPr lvl="2"/>
            <a:r>
              <a:rPr lang="en-US" altLang="en-US" dirty="0">
                <a:ea typeface="MS PGothic" panose="020B0600070205080204" pitchFamily="34" charset="-128"/>
              </a:rPr>
              <a:t>Buffer maintained between operators, child puts tuples in buffer, parent removes tuples from buffer</a:t>
            </a:r>
          </a:p>
          <a:p>
            <a:pPr lvl="2"/>
            <a:r>
              <a:rPr lang="en-US" altLang="en-US" dirty="0">
                <a:ea typeface="MS PGothic" panose="020B0600070205080204" pitchFamily="34" charset="-128"/>
              </a:rPr>
              <a:t>if buffer is full, child waits till there is space in the buffer, and then generates more tuples</a:t>
            </a:r>
          </a:p>
          <a:p>
            <a:pPr lvl="1"/>
            <a:r>
              <a:rPr lang="en-US" altLang="en-US" dirty="0">
                <a:ea typeface="MS PGothic" panose="020B0600070205080204" pitchFamily="34" charset="-128"/>
              </a:rPr>
              <a:t>System schedules operations that have space in output buffer and can process more input tuples</a:t>
            </a:r>
          </a:p>
          <a:p>
            <a:r>
              <a:rPr lang="en-US" altLang="en-US" dirty="0">
                <a:ea typeface="MS PGothic" panose="020B0600070205080204" pitchFamily="34" charset="-128"/>
              </a:rPr>
              <a:t>Alternative name: </a:t>
            </a:r>
            <a:r>
              <a:rPr lang="en-US" altLang="en-US" b="1" dirty="0">
                <a:solidFill>
                  <a:srgbClr val="002060"/>
                </a:solidFill>
                <a:ea typeface="MS PGothic" panose="020B0600070205080204" pitchFamily="34" charset="-128"/>
              </a:rPr>
              <a:t>pull</a:t>
            </a:r>
            <a:r>
              <a:rPr lang="en-US" altLang="en-US" dirty="0">
                <a:ea typeface="MS PGothic" panose="020B0600070205080204" pitchFamily="34" charset="-128"/>
              </a:rPr>
              <a:t> and </a:t>
            </a:r>
            <a:r>
              <a:rPr lang="en-US" altLang="en-US" b="1" dirty="0">
                <a:solidFill>
                  <a:srgbClr val="002060"/>
                </a:solidFill>
                <a:ea typeface="MS PGothic" panose="020B0600070205080204" pitchFamily="34" charset="-128"/>
              </a:rPr>
              <a:t>push</a:t>
            </a:r>
            <a:r>
              <a:rPr lang="en-US" altLang="en-US" dirty="0">
                <a:ea typeface="MS PGothic" panose="020B0600070205080204" pitchFamily="34" charset="-128"/>
              </a:rPr>
              <a:t> models of pipelining</a:t>
            </a:r>
          </a:p>
          <a:p>
            <a:pPr>
              <a:buFont typeface="Monotype Sorts" pitchFamily="-65" charset="2"/>
              <a:buNone/>
            </a:pPr>
            <a:endParaRPr lang="en-US" altLang="en-US" dirty="0">
              <a:ea typeface="MS PGothic" panose="020B0600070205080204" pitchFamily="34" charset="-128"/>
            </a:endParaRPr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0386" name="Rectangle 2">
            <a:extLst>
              <a:ext uri="{FF2B5EF4-FFF2-40B4-BE49-F238E27FC236}">
                <a16:creationId xmlns:a16="http://schemas.microsoft.com/office/drawing/2014/main" id="{3EF99701-7A8B-4FEC-B522-3B9840E1BF3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>
                <a:effectLst>
                  <a:outerShdw blurRad="38100" dist="38100" dir="2700000" algn="tl">
                    <a:srgbClr val="C0C0C0"/>
                  </a:outerShdw>
                </a:effectLst>
                <a:ea typeface="MS PGothic" panose="020B0600070205080204" pitchFamily="34" charset="-128"/>
              </a:rPr>
              <a:t>Pipelining (Cont.)</a:t>
            </a:r>
          </a:p>
        </p:txBody>
      </p:sp>
      <p:sp>
        <p:nvSpPr>
          <p:cNvPr id="110595" name="Rectangle 3">
            <a:extLst>
              <a:ext uri="{FF2B5EF4-FFF2-40B4-BE49-F238E27FC236}">
                <a16:creationId xmlns:a16="http://schemas.microsoft.com/office/drawing/2014/main" id="{6F533134-555E-43F5-B79B-23B670FAF34D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848253" y="1182398"/>
            <a:ext cx="7479002" cy="4311714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dirty="0">
                <a:ea typeface="MS PGothic" panose="020B0600070205080204" pitchFamily="34" charset="-128"/>
              </a:rPr>
              <a:t>Implementation of demand-driven pipelining</a:t>
            </a:r>
          </a:p>
          <a:p>
            <a:pPr lvl="1">
              <a:lnSpc>
                <a:spcPct val="90000"/>
              </a:lnSpc>
            </a:pPr>
            <a:r>
              <a:rPr lang="en-US" altLang="en-US" dirty="0">
                <a:ea typeface="MS PGothic" panose="020B0600070205080204" pitchFamily="34" charset="-128"/>
              </a:rPr>
              <a:t>Each operation is implemented as an </a:t>
            </a:r>
            <a:r>
              <a:rPr lang="en-US" altLang="en-US" b="1" dirty="0">
                <a:solidFill>
                  <a:srgbClr val="002060"/>
                </a:solidFill>
                <a:ea typeface="MS PGothic" panose="020B0600070205080204" pitchFamily="34" charset="-128"/>
              </a:rPr>
              <a:t>iterator</a:t>
            </a:r>
            <a:r>
              <a:rPr lang="en-US" altLang="en-US" dirty="0">
                <a:ea typeface="MS PGothic" panose="020B0600070205080204" pitchFamily="34" charset="-128"/>
              </a:rPr>
              <a:t> implementing the following operations</a:t>
            </a:r>
          </a:p>
          <a:p>
            <a:pPr lvl="2">
              <a:lnSpc>
                <a:spcPct val="90000"/>
              </a:lnSpc>
            </a:pPr>
            <a:r>
              <a:rPr lang="en-US" altLang="en-US" b="1" dirty="0">
                <a:ea typeface="MS PGothic" panose="020B0600070205080204" pitchFamily="34" charset="-128"/>
              </a:rPr>
              <a:t>open()</a:t>
            </a:r>
          </a:p>
          <a:p>
            <a:pPr lvl="3">
              <a:lnSpc>
                <a:spcPct val="90000"/>
              </a:lnSpc>
            </a:pPr>
            <a:r>
              <a:rPr lang="en-US" altLang="en-US" dirty="0">
                <a:ea typeface="MS PGothic" panose="020B0600070205080204" pitchFamily="34" charset="-128"/>
              </a:rPr>
              <a:t>E.g., file scan: initialize file scan</a:t>
            </a:r>
          </a:p>
          <a:p>
            <a:pPr lvl="4">
              <a:lnSpc>
                <a:spcPct val="90000"/>
              </a:lnSpc>
            </a:pPr>
            <a:r>
              <a:rPr lang="en-US" altLang="en-US" dirty="0">
                <a:ea typeface="MS PGothic" panose="020B0600070205080204" pitchFamily="34" charset="-128"/>
              </a:rPr>
              <a:t> state: pointer to beginning of file</a:t>
            </a:r>
          </a:p>
          <a:p>
            <a:pPr lvl="3">
              <a:lnSpc>
                <a:spcPct val="90000"/>
              </a:lnSpc>
            </a:pPr>
            <a:r>
              <a:rPr lang="en-US" altLang="en-US" dirty="0">
                <a:ea typeface="MS PGothic" panose="020B0600070205080204" pitchFamily="34" charset="-128"/>
              </a:rPr>
              <a:t>E.g., merge join: sort relations;</a:t>
            </a:r>
          </a:p>
          <a:p>
            <a:pPr lvl="4">
              <a:lnSpc>
                <a:spcPct val="90000"/>
              </a:lnSpc>
            </a:pPr>
            <a:r>
              <a:rPr lang="en-US" altLang="en-US" dirty="0">
                <a:ea typeface="MS PGothic" panose="020B0600070205080204" pitchFamily="34" charset="-128"/>
              </a:rPr>
              <a:t> state: pointers to beginning of sorted relations</a:t>
            </a:r>
          </a:p>
          <a:p>
            <a:pPr lvl="2">
              <a:lnSpc>
                <a:spcPct val="90000"/>
              </a:lnSpc>
            </a:pPr>
            <a:r>
              <a:rPr lang="en-US" altLang="en-US" dirty="0">
                <a:ea typeface="MS PGothic" panose="020B0600070205080204" pitchFamily="34" charset="-128"/>
              </a:rPr>
              <a:t> </a:t>
            </a:r>
            <a:r>
              <a:rPr lang="en-US" altLang="en-US" b="1" dirty="0">
                <a:ea typeface="MS PGothic" panose="020B0600070205080204" pitchFamily="34" charset="-128"/>
              </a:rPr>
              <a:t>next()</a:t>
            </a:r>
          </a:p>
          <a:p>
            <a:pPr lvl="3">
              <a:lnSpc>
                <a:spcPct val="90000"/>
              </a:lnSpc>
            </a:pPr>
            <a:r>
              <a:rPr lang="en-US" altLang="en-US" dirty="0">
                <a:ea typeface="MS PGothic" panose="020B0600070205080204" pitchFamily="34" charset="-128"/>
              </a:rPr>
              <a:t>E.g., for file scan: Output next tuple, and advance and store file pointer</a:t>
            </a:r>
          </a:p>
          <a:p>
            <a:pPr lvl="3">
              <a:lnSpc>
                <a:spcPct val="90000"/>
              </a:lnSpc>
            </a:pPr>
            <a:r>
              <a:rPr lang="en-US" altLang="en-US" dirty="0">
                <a:ea typeface="MS PGothic" panose="020B0600070205080204" pitchFamily="34" charset="-128"/>
              </a:rPr>
              <a:t>E.g., for merge join:  continue with merge from earlier state till next output tuple is found.  Save pointers as iterator state.</a:t>
            </a:r>
          </a:p>
          <a:p>
            <a:pPr lvl="2">
              <a:lnSpc>
                <a:spcPct val="90000"/>
              </a:lnSpc>
            </a:pPr>
            <a:r>
              <a:rPr lang="en-US" altLang="en-US" b="1" dirty="0">
                <a:ea typeface="MS PGothic" panose="020B0600070205080204" pitchFamily="34" charset="-128"/>
              </a:rPr>
              <a:t>close()</a:t>
            </a:r>
          </a:p>
          <a:p>
            <a:pPr>
              <a:lnSpc>
                <a:spcPct val="90000"/>
              </a:lnSpc>
            </a:pPr>
            <a:endParaRPr lang="en-US" altLang="en-US" dirty="0">
              <a:ea typeface="MS PGothic" panose="020B0600070205080204" pitchFamily="34" charset="-128"/>
            </a:endParaRPr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A7F7BB-005A-414E-95FD-9FBD5D4B82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Blocking Operations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E9A331-FE07-421E-AA36-4BBCD21C4C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52257" y="1154365"/>
            <a:ext cx="7466120" cy="2948402"/>
          </a:xfrm>
        </p:spPr>
        <p:txBody>
          <a:bodyPr/>
          <a:lstStyle/>
          <a:p>
            <a:r>
              <a:rPr lang="en-IN" b="1" dirty="0">
                <a:solidFill>
                  <a:srgbClr val="002060"/>
                </a:solidFill>
              </a:rPr>
              <a:t>Blocking operations</a:t>
            </a:r>
            <a:r>
              <a:rPr lang="en-IN" dirty="0"/>
              <a:t>:  cannot generate any output until all input is consumed</a:t>
            </a:r>
          </a:p>
          <a:p>
            <a:pPr lvl="1"/>
            <a:r>
              <a:rPr lang="en-IN" dirty="0"/>
              <a:t>E.g., sorting, aggregation, …</a:t>
            </a:r>
          </a:p>
          <a:p>
            <a:r>
              <a:rPr lang="en-IN" dirty="0"/>
              <a:t>But can often consume inputs from a pipeline, or produce outputs to a pipeline</a:t>
            </a:r>
          </a:p>
          <a:p>
            <a:r>
              <a:rPr lang="en-IN" dirty="0"/>
              <a:t>Key idea: blocking operations often have two </a:t>
            </a:r>
            <a:r>
              <a:rPr lang="en-IN" dirty="0" err="1"/>
              <a:t>suboperations</a:t>
            </a:r>
            <a:endParaRPr lang="en-IN" dirty="0"/>
          </a:p>
          <a:p>
            <a:pPr lvl="1"/>
            <a:r>
              <a:rPr lang="en-IN" dirty="0"/>
              <a:t>E.g., for sort:  run generation and merge</a:t>
            </a:r>
          </a:p>
          <a:p>
            <a:pPr lvl="1"/>
            <a:r>
              <a:rPr lang="en-IN" dirty="0"/>
              <a:t>For hash join:  partitioning and build-probe </a:t>
            </a:r>
          </a:p>
          <a:p>
            <a:r>
              <a:rPr lang="en-IN" dirty="0"/>
              <a:t>Treat them as separate operations</a:t>
            </a:r>
          </a:p>
        </p:txBody>
      </p:sp>
      <p:pic>
        <p:nvPicPr>
          <p:cNvPr id="5" name="Graphic 4">
            <a:extLst>
              <a:ext uri="{FF2B5EF4-FFF2-40B4-BE49-F238E27FC236}">
                <a16:creationId xmlns:a16="http://schemas.microsoft.com/office/drawing/2014/main" id="{D6C6A83B-19D2-4A6B-A8EC-CF6B2DB800E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831985" y="4376621"/>
            <a:ext cx="5480030" cy="14870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9997687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A7F7BB-005A-414E-95FD-9FBD5D4B82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Pipeline Stages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E9A331-FE07-421E-AA36-4BBCD21C4C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70012" y="1222817"/>
            <a:ext cx="7159563" cy="1243657"/>
          </a:xfrm>
        </p:spPr>
        <p:txBody>
          <a:bodyPr/>
          <a:lstStyle/>
          <a:p>
            <a:r>
              <a:rPr lang="en-IN" b="1" dirty="0">
                <a:solidFill>
                  <a:srgbClr val="002060"/>
                </a:solidFill>
              </a:rPr>
              <a:t>Pipeline stages</a:t>
            </a:r>
            <a:r>
              <a:rPr lang="en-IN" dirty="0"/>
              <a:t>: </a:t>
            </a:r>
          </a:p>
          <a:p>
            <a:pPr lvl="1"/>
            <a:r>
              <a:rPr lang="en-IN" dirty="0"/>
              <a:t>All operations in a stage run concurrently</a:t>
            </a:r>
          </a:p>
          <a:p>
            <a:pPr lvl="1"/>
            <a:r>
              <a:rPr lang="en-IN" dirty="0"/>
              <a:t>A stage can start only after preceding stages have completed execution</a:t>
            </a:r>
          </a:p>
          <a:p>
            <a:pPr marL="457200" lvl="1" indent="0">
              <a:buNone/>
            </a:pPr>
            <a:endParaRPr lang="en-IN" dirty="0"/>
          </a:p>
        </p:txBody>
      </p:sp>
      <p:pic>
        <p:nvPicPr>
          <p:cNvPr id="5" name="Graphic 4">
            <a:extLst>
              <a:ext uri="{FF2B5EF4-FFF2-40B4-BE49-F238E27FC236}">
                <a16:creationId xmlns:a16="http://schemas.microsoft.com/office/drawing/2014/main" id="{D6C6A83B-19D2-4A6B-A8EC-CF6B2DB800E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962742" y="2683030"/>
            <a:ext cx="4863677" cy="13197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3223345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1410" name="Rectangle 2">
            <a:extLst>
              <a:ext uri="{FF2B5EF4-FFF2-40B4-BE49-F238E27FC236}">
                <a16:creationId xmlns:a16="http://schemas.microsoft.com/office/drawing/2014/main" id="{81D62DB0-FA7D-4320-942D-5D69C79A3CD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68350" y="213731"/>
            <a:ext cx="8077200" cy="580357"/>
          </a:xfrm>
        </p:spPr>
        <p:txBody>
          <a:bodyPr/>
          <a:lstStyle/>
          <a:p>
            <a:pPr>
              <a:defRPr/>
            </a:pPr>
            <a:r>
              <a:rPr lang="en-US" altLang="en-US" dirty="0">
                <a:effectLst>
                  <a:outerShdw blurRad="38100" dist="38100" dir="2700000" algn="tl">
                    <a:srgbClr val="C0C0C0"/>
                  </a:outerShdw>
                </a:effectLst>
                <a:ea typeface="MS PGothic" panose="020B0600070205080204" pitchFamily="34" charset="-128"/>
              </a:rPr>
              <a:t>Evaluation Algorithms for Pipelining</a:t>
            </a:r>
          </a:p>
        </p:txBody>
      </p:sp>
      <p:sp>
        <p:nvSpPr>
          <p:cNvPr id="112643" name="Rectangle 3">
            <a:extLst>
              <a:ext uri="{FF2B5EF4-FFF2-40B4-BE49-F238E27FC236}">
                <a16:creationId xmlns:a16="http://schemas.microsoft.com/office/drawing/2014/main" id="{F2384CE1-2EEE-4754-BAF9-8380C7873A1E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870010" y="1182399"/>
            <a:ext cx="7372205" cy="4744850"/>
          </a:xfrm>
        </p:spPr>
        <p:txBody>
          <a:bodyPr/>
          <a:lstStyle/>
          <a:p>
            <a:r>
              <a:rPr lang="en-US" altLang="en-US" dirty="0">
                <a:ea typeface="MS PGothic" panose="020B0600070205080204" pitchFamily="34" charset="-128"/>
              </a:rPr>
              <a:t>Some algorithms are not able to output results even as they get input tuples</a:t>
            </a:r>
          </a:p>
          <a:p>
            <a:pPr lvl="1"/>
            <a:r>
              <a:rPr lang="en-US" altLang="en-US" dirty="0">
                <a:ea typeface="MS PGothic" panose="020B0600070205080204" pitchFamily="34" charset="-128"/>
              </a:rPr>
              <a:t>E.g., merge join, or hash join</a:t>
            </a:r>
          </a:p>
          <a:p>
            <a:pPr lvl="1"/>
            <a:r>
              <a:rPr lang="en-US" altLang="en-US" dirty="0">
                <a:ea typeface="MS PGothic" panose="020B0600070205080204" pitchFamily="34" charset="-128"/>
              </a:rPr>
              <a:t>intermediate results written to disk and then read back</a:t>
            </a:r>
          </a:p>
          <a:p>
            <a:r>
              <a:rPr lang="en-US" altLang="en-US" dirty="0">
                <a:ea typeface="MS PGothic" panose="020B0600070205080204" pitchFamily="34" charset="-128"/>
              </a:rPr>
              <a:t>Algorithm variants to generate (at least some) results on the fly, as input tuples are read in</a:t>
            </a:r>
          </a:p>
          <a:p>
            <a:pPr lvl="1"/>
            <a:r>
              <a:rPr lang="en-US" altLang="en-US" dirty="0">
                <a:ea typeface="MS PGothic" panose="020B0600070205080204" pitchFamily="34" charset="-128"/>
              </a:rPr>
              <a:t>E.g., hybrid hash join generates output tuples even as probe relation tuples in the in-memory partition (partition 0) are read in</a:t>
            </a:r>
          </a:p>
          <a:p>
            <a:pPr lvl="1"/>
            <a:r>
              <a:rPr lang="en-US" altLang="en-US" b="1" dirty="0">
                <a:solidFill>
                  <a:srgbClr val="002060"/>
                </a:solidFill>
                <a:ea typeface="MS PGothic" panose="020B0600070205080204" pitchFamily="34" charset="-128"/>
              </a:rPr>
              <a:t>Double-pipelined join technique</a:t>
            </a:r>
            <a:r>
              <a:rPr lang="en-US" altLang="en-US" dirty="0">
                <a:ea typeface="MS PGothic" panose="020B0600070205080204" pitchFamily="34" charset="-128"/>
              </a:rPr>
              <a:t>: Hybrid hash join, modified to buffer partition 0 tuples of both relations in-memory, reading them as they become available, and output results of any matches between partition 0 tuples</a:t>
            </a:r>
          </a:p>
          <a:p>
            <a:pPr lvl="2"/>
            <a:r>
              <a:rPr lang="en-US" altLang="en-US" dirty="0">
                <a:ea typeface="MS PGothic" panose="020B0600070205080204" pitchFamily="34" charset="-128"/>
              </a:rPr>
              <a:t>When a new r</a:t>
            </a:r>
            <a:r>
              <a:rPr lang="en-US" altLang="en-US" baseline="-25000" dirty="0">
                <a:ea typeface="MS PGothic" panose="020B0600070205080204" pitchFamily="34" charset="-128"/>
              </a:rPr>
              <a:t>0</a:t>
            </a:r>
            <a:r>
              <a:rPr lang="en-US" altLang="en-US" dirty="0">
                <a:ea typeface="MS PGothic" panose="020B0600070205080204" pitchFamily="34" charset="-128"/>
              </a:rPr>
              <a:t> tuple is found, match it with existing s</a:t>
            </a:r>
            <a:r>
              <a:rPr lang="en-US" altLang="en-US" baseline="-25000" dirty="0">
                <a:ea typeface="MS PGothic" panose="020B0600070205080204" pitchFamily="34" charset="-128"/>
              </a:rPr>
              <a:t>0</a:t>
            </a:r>
            <a:r>
              <a:rPr lang="en-US" altLang="en-US" dirty="0">
                <a:ea typeface="MS PGothic" panose="020B0600070205080204" pitchFamily="34" charset="-128"/>
              </a:rPr>
              <a:t> tuples, output matches, and save it in r</a:t>
            </a:r>
            <a:r>
              <a:rPr lang="en-US" altLang="en-US" baseline="-25000" dirty="0">
                <a:ea typeface="MS PGothic" panose="020B0600070205080204" pitchFamily="34" charset="-128"/>
              </a:rPr>
              <a:t>0</a:t>
            </a:r>
            <a:endParaRPr lang="en-US" altLang="en-US" dirty="0">
              <a:ea typeface="MS PGothic" panose="020B0600070205080204" pitchFamily="34" charset="-128"/>
            </a:endParaRPr>
          </a:p>
          <a:p>
            <a:pPr lvl="2"/>
            <a:r>
              <a:rPr lang="en-US" altLang="en-US" dirty="0">
                <a:ea typeface="MS PGothic" panose="020B0600070205080204" pitchFamily="34" charset="-128"/>
              </a:rPr>
              <a:t>Symmetrically for s</a:t>
            </a:r>
            <a:r>
              <a:rPr lang="en-US" altLang="en-US" baseline="-25000" dirty="0">
                <a:ea typeface="MS PGothic" panose="020B0600070205080204" pitchFamily="34" charset="-128"/>
              </a:rPr>
              <a:t>0</a:t>
            </a:r>
            <a:r>
              <a:rPr lang="en-US" altLang="en-US" dirty="0">
                <a:ea typeface="MS PGothic" panose="020B0600070205080204" pitchFamily="34" charset="-128"/>
              </a:rPr>
              <a:t> tuples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5266" name="Rectangle 1026">
            <a:extLst>
              <a:ext uri="{FF2B5EF4-FFF2-40B4-BE49-F238E27FC236}">
                <a16:creationId xmlns:a16="http://schemas.microsoft.com/office/drawing/2014/main" id="{E41234F1-7767-4810-97CE-92405F4C6B4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>
                <a:effectLst>
                  <a:outerShdw blurRad="38100" dist="38100" dir="2700000" algn="tl">
                    <a:srgbClr val="C0C0C0"/>
                  </a:outerShdw>
                </a:effectLst>
                <a:ea typeface="MS PGothic" panose="020B0600070205080204" pitchFamily="34" charset="-128"/>
              </a:rPr>
              <a:t>Basic Steps: Optimization (Cont.)</a:t>
            </a:r>
          </a:p>
        </p:txBody>
      </p:sp>
      <p:sp>
        <p:nvSpPr>
          <p:cNvPr id="15363" name="Rectangle 1027">
            <a:extLst>
              <a:ext uri="{FF2B5EF4-FFF2-40B4-BE49-F238E27FC236}">
                <a16:creationId xmlns:a16="http://schemas.microsoft.com/office/drawing/2014/main" id="{15285419-BB0E-4298-9661-E1BFD3567C57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830496" y="1102497"/>
            <a:ext cx="7533439" cy="4275619"/>
          </a:xfrm>
        </p:spPr>
        <p:txBody>
          <a:bodyPr/>
          <a:lstStyle/>
          <a:p>
            <a:r>
              <a:rPr lang="en-US" altLang="en-US" b="1" dirty="0">
                <a:solidFill>
                  <a:srgbClr val="002060"/>
                </a:solidFill>
                <a:ea typeface="MS PGothic" panose="020B0600070205080204" pitchFamily="34" charset="-128"/>
                <a:sym typeface="Symbol" panose="05050102010706020507" pitchFamily="18" charset="2"/>
              </a:rPr>
              <a:t>Query Optimization</a:t>
            </a:r>
            <a:r>
              <a:rPr lang="en-US" altLang="en-US" dirty="0">
                <a:ea typeface="MS PGothic" panose="020B0600070205080204" pitchFamily="34" charset="-128"/>
                <a:sym typeface="Symbol" panose="05050102010706020507" pitchFamily="18" charset="2"/>
              </a:rPr>
              <a:t>: Amongst all equivalent evaluation plans choose the one with lowest cost. </a:t>
            </a:r>
          </a:p>
          <a:p>
            <a:pPr lvl="1"/>
            <a:r>
              <a:rPr lang="en-US" altLang="en-US" dirty="0">
                <a:ea typeface="MS PGothic" panose="020B0600070205080204" pitchFamily="34" charset="-128"/>
                <a:sym typeface="Symbol" panose="05050102010706020507" pitchFamily="18" charset="2"/>
              </a:rPr>
              <a:t> Cost is estimated using statistical information from the</a:t>
            </a:r>
            <a:br>
              <a:rPr lang="en-US" altLang="en-US" dirty="0">
                <a:ea typeface="MS PGothic" panose="020B0600070205080204" pitchFamily="34" charset="-128"/>
                <a:sym typeface="Symbol" panose="05050102010706020507" pitchFamily="18" charset="2"/>
              </a:rPr>
            </a:br>
            <a:r>
              <a:rPr lang="en-US" altLang="en-US" dirty="0">
                <a:ea typeface="MS PGothic" panose="020B0600070205080204" pitchFamily="34" charset="-128"/>
                <a:sym typeface="Symbol" panose="05050102010706020507" pitchFamily="18" charset="2"/>
              </a:rPr>
              <a:t> database catalog</a:t>
            </a:r>
          </a:p>
          <a:p>
            <a:pPr lvl="2"/>
            <a:r>
              <a:rPr lang="en-US" altLang="en-US" dirty="0">
                <a:ea typeface="MS PGothic" panose="020B0600070205080204" pitchFamily="34" charset="-128"/>
                <a:sym typeface="Symbol" panose="05050102010706020507" pitchFamily="18" charset="2"/>
              </a:rPr>
              <a:t>e.g.. number of tuples in each relation, size of tuples, etc.</a:t>
            </a:r>
          </a:p>
          <a:p>
            <a:r>
              <a:rPr lang="en-US" altLang="en-US" dirty="0">
                <a:ea typeface="MS PGothic" panose="020B0600070205080204" pitchFamily="34" charset="-128"/>
                <a:sym typeface="Symbol" panose="05050102010706020507" pitchFamily="18" charset="2"/>
              </a:rPr>
              <a:t>In this chapter we study</a:t>
            </a:r>
          </a:p>
          <a:p>
            <a:pPr lvl="1"/>
            <a:r>
              <a:rPr lang="en-US" altLang="en-US" dirty="0">
                <a:ea typeface="MS PGothic" panose="020B0600070205080204" pitchFamily="34" charset="-128"/>
                <a:sym typeface="Symbol" panose="05050102010706020507" pitchFamily="18" charset="2"/>
              </a:rPr>
              <a:t>How to measure query costs</a:t>
            </a:r>
          </a:p>
          <a:p>
            <a:pPr lvl="1"/>
            <a:r>
              <a:rPr lang="en-US" altLang="en-US" dirty="0">
                <a:ea typeface="MS PGothic" panose="020B0600070205080204" pitchFamily="34" charset="-128"/>
                <a:sym typeface="Symbol" panose="05050102010706020507" pitchFamily="18" charset="2"/>
              </a:rPr>
              <a:t>Algorithms for evaluating relational algebra operations</a:t>
            </a:r>
          </a:p>
          <a:p>
            <a:pPr lvl="1"/>
            <a:r>
              <a:rPr lang="en-US" altLang="en-US" dirty="0">
                <a:ea typeface="MS PGothic" panose="020B0600070205080204" pitchFamily="34" charset="-128"/>
                <a:sym typeface="Symbol" panose="05050102010706020507" pitchFamily="18" charset="2"/>
              </a:rPr>
              <a:t>How to combine algorithms for individual operations in order to evaluate a complete expression</a:t>
            </a:r>
          </a:p>
          <a:p>
            <a:r>
              <a:rPr lang="en-US" altLang="en-US" dirty="0">
                <a:ea typeface="MS PGothic" panose="020B0600070205080204" pitchFamily="34" charset="-128"/>
                <a:sym typeface="Symbol" panose="05050102010706020507" pitchFamily="18" charset="2"/>
              </a:rPr>
              <a:t>In Chapter 16</a:t>
            </a:r>
          </a:p>
          <a:p>
            <a:pPr lvl="1"/>
            <a:r>
              <a:rPr lang="en-US" altLang="en-US" dirty="0">
                <a:ea typeface="MS PGothic" panose="020B0600070205080204" pitchFamily="34" charset="-128"/>
                <a:sym typeface="Symbol" panose="05050102010706020507" pitchFamily="18" charset="2"/>
              </a:rPr>
              <a:t>We study how to optimize queries, that is, how to find an evaluation plan with lowest estimated cost</a:t>
            </a:r>
          </a:p>
          <a:p>
            <a:endParaRPr lang="en-US" altLang="en-US" dirty="0">
              <a:ea typeface="MS PGothic" panose="020B0600070205080204" pitchFamily="34" charset="-128"/>
            </a:endParaRPr>
          </a:p>
        </p:txBody>
      </p:sp>
    </p:spTree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924B2D-71FF-4A45-8AA5-5331C99C2E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Pipelining for Continuous-Stream Data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883B42-5FCE-49D9-8621-E31C603601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78889" y="1210785"/>
            <a:ext cx="7543218" cy="3565754"/>
          </a:xfrm>
        </p:spPr>
        <p:txBody>
          <a:bodyPr/>
          <a:lstStyle/>
          <a:p>
            <a:r>
              <a:rPr lang="en-IN" b="1" dirty="0"/>
              <a:t>Data </a:t>
            </a:r>
            <a:r>
              <a:rPr lang="en-IN" b="1" dirty="0">
                <a:solidFill>
                  <a:srgbClr val="002060"/>
                </a:solidFill>
              </a:rPr>
              <a:t>streams</a:t>
            </a:r>
          </a:p>
          <a:p>
            <a:pPr lvl="1"/>
            <a:r>
              <a:rPr lang="en-IN" dirty="0"/>
              <a:t>Data entering database in a continuous manner</a:t>
            </a:r>
          </a:p>
          <a:p>
            <a:pPr lvl="1"/>
            <a:r>
              <a:rPr lang="en-IN" dirty="0"/>
              <a:t>E.g.,  Sensor networks, user clicks, …</a:t>
            </a:r>
          </a:p>
          <a:p>
            <a:r>
              <a:rPr lang="en-IN" b="1" dirty="0">
                <a:solidFill>
                  <a:srgbClr val="002060"/>
                </a:solidFill>
              </a:rPr>
              <a:t>Continuous queries</a:t>
            </a:r>
          </a:p>
          <a:p>
            <a:pPr lvl="1"/>
            <a:r>
              <a:rPr lang="en-IN" dirty="0"/>
              <a:t>Results get updated as streaming data enters the database</a:t>
            </a:r>
          </a:p>
          <a:p>
            <a:pPr lvl="1"/>
            <a:r>
              <a:rPr lang="en-IN" dirty="0"/>
              <a:t>Aggregation on windows is often used</a:t>
            </a:r>
          </a:p>
          <a:p>
            <a:pPr lvl="2"/>
            <a:r>
              <a:rPr lang="en-IN" dirty="0"/>
              <a:t>E.g., </a:t>
            </a:r>
            <a:r>
              <a:rPr lang="en-IN" b="1" dirty="0">
                <a:solidFill>
                  <a:srgbClr val="002060"/>
                </a:solidFill>
              </a:rPr>
              <a:t>tumbling windows </a:t>
            </a:r>
            <a:r>
              <a:rPr lang="en-IN" dirty="0"/>
              <a:t>divide time into units, e.g., hours, minutes</a:t>
            </a:r>
          </a:p>
          <a:p>
            <a:r>
              <a:rPr lang="en-IN" dirty="0"/>
              <a:t>Need to use pipelined processing algorithms</a:t>
            </a:r>
          </a:p>
          <a:p>
            <a:pPr lvl="1"/>
            <a:r>
              <a:rPr lang="en-IN" b="1" dirty="0">
                <a:solidFill>
                  <a:srgbClr val="002060"/>
                </a:solidFill>
              </a:rPr>
              <a:t>Punctuations</a:t>
            </a:r>
            <a:r>
              <a:rPr lang="en-IN" dirty="0"/>
              <a:t> used to infer when all data for a window has been received</a:t>
            </a:r>
          </a:p>
        </p:txBody>
      </p:sp>
    </p:spTree>
    <p:extLst>
      <p:ext uri="{BB962C8B-B14F-4D97-AF65-F5344CB8AC3E}">
        <p14:creationId xmlns:p14="http://schemas.microsoft.com/office/powerpoint/2010/main" val="2323847900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3F50DE-CBAC-4B8E-BCD9-A3C4041ECA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Query Processing in Memory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44ABE4-6C89-421A-BAAE-1C989B04FF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70012" y="1186721"/>
            <a:ext cx="7383657" cy="3866545"/>
          </a:xfrm>
        </p:spPr>
        <p:txBody>
          <a:bodyPr/>
          <a:lstStyle/>
          <a:p>
            <a:r>
              <a:rPr lang="en-IN" dirty="0"/>
              <a:t>Query compilation to machine code</a:t>
            </a:r>
          </a:p>
          <a:p>
            <a:pPr lvl="1"/>
            <a:r>
              <a:rPr lang="en-IN" dirty="0"/>
              <a:t>Overheads of interpretation</a:t>
            </a:r>
          </a:p>
          <a:p>
            <a:pPr lvl="2"/>
            <a:r>
              <a:rPr lang="en-IN" dirty="0"/>
              <a:t>E.g., repeatedly finding attribute location within tuple, from metadata </a:t>
            </a:r>
          </a:p>
          <a:p>
            <a:pPr lvl="2"/>
            <a:r>
              <a:rPr lang="en-IN" dirty="0"/>
              <a:t>Overhead of expression evaluation</a:t>
            </a:r>
          </a:p>
          <a:p>
            <a:pPr lvl="1"/>
            <a:r>
              <a:rPr lang="en-IN" dirty="0"/>
              <a:t>Compilation can avoid many such overheads and speed up query processing</a:t>
            </a:r>
          </a:p>
          <a:p>
            <a:pPr lvl="1"/>
            <a:r>
              <a:rPr lang="en-IN" dirty="0"/>
              <a:t>Often via generation of Java byte code / LLVM, with just-in-time (JIT) compilation</a:t>
            </a:r>
          </a:p>
          <a:p>
            <a:r>
              <a:rPr lang="en-IN" dirty="0"/>
              <a:t>Column-oriented storage</a:t>
            </a:r>
          </a:p>
          <a:p>
            <a:pPr lvl="1"/>
            <a:r>
              <a:rPr lang="en-IN" dirty="0"/>
              <a:t>Allows vector operations (in conjunction with compilation)</a:t>
            </a:r>
          </a:p>
          <a:p>
            <a:r>
              <a:rPr lang="en-IN" dirty="0"/>
              <a:t>Cache conscious algorithms</a:t>
            </a:r>
          </a:p>
        </p:txBody>
      </p:sp>
    </p:spTree>
    <p:extLst>
      <p:ext uri="{BB962C8B-B14F-4D97-AF65-F5344CB8AC3E}">
        <p14:creationId xmlns:p14="http://schemas.microsoft.com/office/powerpoint/2010/main" val="2882072343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0525D2-5705-42BB-BF22-E8D0AFA551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Cache Conscious Algorithms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A28705-5571-4565-8D33-7139B60F90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70013" y="1102497"/>
            <a:ext cx="7457241" cy="5129861"/>
          </a:xfrm>
        </p:spPr>
        <p:txBody>
          <a:bodyPr/>
          <a:lstStyle/>
          <a:p>
            <a:r>
              <a:rPr lang="en-IN" dirty="0"/>
              <a:t>Goal: minimize cache misses, make best use of data fetched into the cache as part of a cache line</a:t>
            </a:r>
          </a:p>
          <a:p>
            <a:r>
              <a:rPr lang="en-IN" dirty="0"/>
              <a:t>For sorting:</a:t>
            </a:r>
          </a:p>
          <a:p>
            <a:pPr lvl="1"/>
            <a:r>
              <a:rPr lang="en-IN" dirty="0"/>
              <a:t>Use runs that are as large as L3 cache (a few megabytes) to avoid cache misses during sorting of a run</a:t>
            </a:r>
          </a:p>
          <a:p>
            <a:pPr lvl="1"/>
            <a:r>
              <a:rPr lang="en-IN" dirty="0"/>
              <a:t>Then merge runs as usual in merge-sort</a:t>
            </a:r>
          </a:p>
          <a:p>
            <a:r>
              <a:rPr lang="en-IN" dirty="0"/>
              <a:t>For hash-join</a:t>
            </a:r>
          </a:p>
          <a:p>
            <a:pPr lvl="1"/>
            <a:r>
              <a:rPr lang="en-IN" dirty="0"/>
              <a:t>First create partitions such that </a:t>
            </a:r>
            <a:r>
              <a:rPr lang="en-IN" dirty="0" err="1"/>
              <a:t>build+probe</a:t>
            </a:r>
            <a:r>
              <a:rPr lang="en-IN" dirty="0"/>
              <a:t> partitions fit in memory</a:t>
            </a:r>
          </a:p>
          <a:p>
            <a:pPr lvl="1"/>
            <a:r>
              <a:rPr lang="en-IN" dirty="0"/>
              <a:t>Then </a:t>
            </a:r>
            <a:r>
              <a:rPr lang="en-IN" dirty="0" err="1"/>
              <a:t>subpartition</a:t>
            </a:r>
            <a:r>
              <a:rPr lang="en-IN" dirty="0"/>
              <a:t> further </a:t>
            </a:r>
            <a:r>
              <a:rPr lang="en-IN" dirty="0" err="1"/>
              <a:t>s.t.</a:t>
            </a:r>
            <a:r>
              <a:rPr lang="en-IN" dirty="0"/>
              <a:t> build </a:t>
            </a:r>
            <a:r>
              <a:rPr lang="en-IN" dirty="0" err="1"/>
              <a:t>subpartition+index</a:t>
            </a:r>
            <a:r>
              <a:rPr lang="en-IN" dirty="0"/>
              <a:t> fits in L3 cache</a:t>
            </a:r>
          </a:p>
          <a:p>
            <a:pPr lvl="2"/>
            <a:r>
              <a:rPr lang="en-IN" dirty="0"/>
              <a:t>Speeds up probe phase significantly by avoiding cache misses</a:t>
            </a:r>
          </a:p>
          <a:p>
            <a:r>
              <a:rPr lang="en-IN" dirty="0"/>
              <a:t>Lay out attributes of tuples to maximize cache usage</a:t>
            </a:r>
          </a:p>
          <a:p>
            <a:pPr lvl="1"/>
            <a:r>
              <a:rPr lang="en-IN" dirty="0"/>
              <a:t>Attributes that are often accessed together should be stored adjacent to each other</a:t>
            </a:r>
          </a:p>
          <a:p>
            <a:r>
              <a:rPr lang="en-IN" dirty="0"/>
              <a:t>Use multiple threads for parallel query processing</a:t>
            </a:r>
          </a:p>
          <a:p>
            <a:pPr lvl="1"/>
            <a:r>
              <a:rPr lang="en-IN" dirty="0"/>
              <a:t>Cache misses leads to stall of one thread, but others can proceed</a:t>
            </a:r>
          </a:p>
        </p:txBody>
      </p:sp>
    </p:spTree>
    <p:extLst>
      <p:ext uri="{BB962C8B-B14F-4D97-AF65-F5344CB8AC3E}">
        <p14:creationId xmlns:p14="http://schemas.microsoft.com/office/powerpoint/2010/main" val="103282244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5956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en-US" dirty="0"/>
              <a:t>End of Chapter 15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0274" name="Rectangle 2">
            <a:extLst>
              <a:ext uri="{FF2B5EF4-FFF2-40B4-BE49-F238E27FC236}">
                <a16:creationId xmlns:a16="http://schemas.microsoft.com/office/drawing/2014/main" id="{578F1715-B75C-468F-BB66-8D3C20C5669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>
                <a:effectLst>
                  <a:outerShdw blurRad="38100" dist="38100" dir="2700000" algn="tl">
                    <a:srgbClr val="C0C0C0"/>
                  </a:outerShdw>
                </a:effectLst>
                <a:ea typeface="MS PGothic" panose="020B0600070205080204" pitchFamily="34" charset="-128"/>
              </a:rPr>
              <a:t>Measures of Query Cost</a:t>
            </a:r>
          </a:p>
        </p:txBody>
      </p:sp>
      <p:sp>
        <p:nvSpPr>
          <p:cNvPr id="17411" name="Rectangle 3">
            <a:extLst>
              <a:ext uri="{FF2B5EF4-FFF2-40B4-BE49-F238E27FC236}">
                <a16:creationId xmlns:a16="http://schemas.microsoft.com/office/drawing/2014/main" id="{519F3437-04AB-4B6A-B938-BC4ED1610D52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841013" y="1138593"/>
            <a:ext cx="7663796" cy="4720787"/>
          </a:xfrm>
        </p:spPr>
        <p:txBody>
          <a:bodyPr/>
          <a:lstStyle/>
          <a:p>
            <a:r>
              <a:rPr lang="en-US" altLang="en-US" dirty="0">
                <a:ea typeface="MS PGothic" panose="020B0600070205080204" pitchFamily="34" charset="-128"/>
              </a:rPr>
              <a:t>Many factors contribute to time cost</a:t>
            </a:r>
          </a:p>
          <a:p>
            <a:pPr lvl="1"/>
            <a:r>
              <a:rPr lang="en-US" altLang="en-US" i="1" dirty="0">
                <a:ea typeface="MS PGothic" panose="020B0600070205080204" pitchFamily="34" charset="-128"/>
              </a:rPr>
              <a:t>disk access, CPU</a:t>
            </a:r>
            <a:r>
              <a:rPr lang="en-US" altLang="en-US" dirty="0">
                <a:ea typeface="MS PGothic" panose="020B0600070205080204" pitchFamily="34" charset="-128"/>
              </a:rPr>
              <a:t>, and network </a:t>
            </a:r>
            <a:r>
              <a:rPr lang="en-US" altLang="en-US" i="1" dirty="0">
                <a:ea typeface="MS PGothic" panose="020B0600070205080204" pitchFamily="34" charset="-128"/>
              </a:rPr>
              <a:t>communication</a:t>
            </a:r>
          </a:p>
          <a:p>
            <a:r>
              <a:rPr lang="en-US" altLang="en-US" dirty="0">
                <a:ea typeface="MS PGothic" panose="020B0600070205080204" pitchFamily="34" charset="-128"/>
              </a:rPr>
              <a:t>Cost can be measured based on </a:t>
            </a:r>
          </a:p>
          <a:p>
            <a:pPr lvl="1"/>
            <a:r>
              <a:rPr lang="en-US" altLang="en-US" b="1" dirty="0">
                <a:solidFill>
                  <a:srgbClr val="002060"/>
                </a:solidFill>
                <a:ea typeface="MS PGothic" panose="020B0600070205080204" pitchFamily="34" charset="-128"/>
              </a:rPr>
              <a:t>response time</a:t>
            </a:r>
            <a:r>
              <a:rPr lang="en-US" altLang="en-US" dirty="0">
                <a:ea typeface="MS PGothic" panose="020B0600070205080204" pitchFamily="34" charset="-128"/>
              </a:rPr>
              <a:t>, i.e. total elapsed time for answering query, or</a:t>
            </a:r>
          </a:p>
          <a:p>
            <a:pPr lvl="1"/>
            <a:r>
              <a:rPr lang="en-US" altLang="en-US" dirty="0">
                <a:ea typeface="MS PGothic" panose="020B0600070205080204" pitchFamily="34" charset="-128"/>
              </a:rPr>
              <a:t>total </a:t>
            </a:r>
            <a:r>
              <a:rPr lang="en-US" altLang="en-US" b="1" dirty="0">
                <a:solidFill>
                  <a:srgbClr val="002060"/>
                </a:solidFill>
                <a:ea typeface="MS PGothic" panose="020B0600070205080204" pitchFamily="34" charset="-128"/>
              </a:rPr>
              <a:t>resource consumption</a:t>
            </a:r>
          </a:p>
          <a:p>
            <a:r>
              <a:rPr lang="en-US" altLang="en-US" dirty="0">
                <a:ea typeface="MS PGothic" panose="020B0600070205080204" pitchFamily="34" charset="-128"/>
              </a:rPr>
              <a:t>We use total resource consumption as cost metric</a:t>
            </a:r>
          </a:p>
          <a:p>
            <a:pPr lvl="1"/>
            <a:r>
              <a:rPr lang="en-US" altLang="en-US" dirty="0">
                <a:ea typeface="MS PGothic" panose="020B0600070205080204" pitchFamily="34" charset="-128"/>
              </a:rPr>
              <a:t>Response time harder to estimate, and minimizing resource consumption is a good idea in a shared database</a:t>
            </a:r>
          </a:p>
          <a:p>
            <a:r>
              <a:rPr lang="en-US" altLang="en-US" dirty="0">
                <a:ea typeface="MS PGothic" panose="020B0600070205080204" pitchFamily="34" charset="-128"/>
              </a:rPr>
              <a:t>We ignore CPU costs for simplicity</a:t>
            </a:r>
          </a:p>
          <a:p>
            <a:pPr lvl="1"/>
            <a:r>
              <a:rPr lang="en-US" altLang="en-US" dirty="0">
                <a:ea typeface="MS PGothic" panose="020B0600070205080204" pitchFamily="34" charset="-128"/>
              </a:rPr>
              <a:t>Real systems do take CPU cost into account</a:t>
            </a:r>
          </a:p>
          <a:p>
            <a:pPr lvl="1"/>
            <a:r>
              <a:rPr lang="en-US" altLang="en-US" dirty="0">
                <a:ea typeface="MS PGothic" panose="020B0600070205080204" pitchFamily="34" charset="-128"/>
              </a:rPr>
              <a:t>Network costs must be considered for parallel systems</a:t>
            </a:r>
          </a:p>
          <a:p>
            <a:r>
              <a:rPr lang="en-US" altLang="en-US" dirty="0">
                <a:ea typeface="MS PGothic" panose="020B0600070205080204" pitchFamily="34" charset="-128"/>
              </a:rPr>
              <a:t>We describe how estimate the cost of each operation</a:t>
            </a:r>
          </a:p>
          <a:p>
            <a:pPr lvl="1"/>
            <a:r>
              <a:rPr lang="en-US" altLang="en-US" dirty="0">
                <a:ea typeface="MS PGothic" panose="020B0600070205080204" pitchFamily="34" charset="-128"/>
              </a:rPr>
              <a:t>We do not include cost to writing output to disk</a:t>
            </a:r>
          </a:p>
          <a:p>
            <a:endParaRPr lang="en-US" altLang="en-US" dirty="0">
              <a:ea typeface="MS PGothic" panose="020B0600070205080204" pitchFamily="34" charset="-128"/>
            </a:endParaRPr>
          </a:p>
          <a:p>
            <a:endParaRPr lang="en-US" altLang="en-US" dirty="0">
              <a:ea typeface="MS PGothic" panose="020B0600070205080204" pitchFamily="34" charset="-128"/>
            </a:endParaRPr>
          </a:p>
          <a:p>
            <a:endParaRPr lang="en-US" altLang="en-US" dirty="0">
              <a:ea typeface="MS PGothic" panose="020B0600070205080204" pitchFamily="34" charset="-128"/>
            </a:endParaRPr>
          </a:p>
        </p:txBody>
      </p:sp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0274" name="Rectangle 2">
            <a:extLst>
              <a:ext uri="{FF2B5EF4-FFF2-40B4-BE49-F238E27FC236}">
                <a16:creationId xmlns:a16="http://schemas.microsoft.com/office/drawing/2014/main" id="{578F1715-B75C-468F-BB66-8D3C20C5669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>
                <a:effectLst>
                  <a:outerShdw blurRad="38100" dist="38100" dir="2700000" algn="tl">
                    <a:srgbClr val="C0C0C0"/>
                  </a:outerShdw>
                </a:effectLst>
                <a:ea typeface="MS PGothic" panose="020B0600070205080204" pitchFamily="34" charset="-128"/>
              </a:rPr>
              <a:t>Measures of Query Cost</a:t>
            </a:r>
          </a:p>
        </p:txBody>
      </p:sp>
      <p:sp>
        <p:nvSpPr>
          <p:cNvPr id="17411" name="Rectangle 3">
            <a:extLst>
              <a:ext uri="{FF2B5EF4-FFF2-40B4-BE49-F238E27FC236}">
                <a16:creationId xmlns:a16="http://schemas.microsoft.com/office/drawing/2014/main" id="{519F3437-04AB-4B6A-B938-BC4ED1610D52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830496" y="1102497"/>
            <a:ext cx="7576657" cy="5202050"/>
          </a:xfrm>
        </p:spPr>
        <p:txBody>
          <a:bodyPr/>
          <a:lstStyle/>
          <a:p>
            <a:r>
              <a:rPr lang="en-US" altLang="en-US" dirty="0">
                <a:ea typeface="MS PGothic" panose="020B0600070205080204" pitchFamily="34" charset="-128"/>
              </a:rPr>
              <a:t>Disk cost can be estimated as:</a:t>
            </a:r>
          </a:p>
          <a:p>
            <a:pPr lvl="1"/>
            <a:r>
              <a:rPr lang="en-US" altLang="en-US" dirty="0">
                <a:ea typeface="MS PGothic" panose="020B0600070205080204" pitchFamily="34" charset="-128"/>
              </a:rPr>
              <a:t>Number of seeks             * average-seek-cost</a:t>
            </a:r>
          </a:p>
          <a:p>
            <a:pPr lvl="1"/>
            <a:r>
              <a:rPr lang="en-US" altLang="en-US" dirty="0">
                <a:ea typeface="MS PGothic" panose="020B0600070205080204" pitchFamily="34" charset="-128"/>
              </a:rPr>
              <a:t>Number of blocks read     * average-block-read-cost</a:t>
            </a:r>
          </a:p>
          <a:p>
            <a:pPr lvl="1"/>
            <a:r>
              <a:rPr lang="en-US" altLang="en-US" dirty="0">
                <a:ea typeface="MS PGothic" panose="020B0600070205080204" pitchFamily="34" charset="-128"/>
              </a:rPr>
              <a:t>Number of blocks written * average-block-write-cost</a:t>
            </a:r>
          </a:p>
          <a:p>
            <a:r>
              <a:rPr lang="en-US" altLang="en-US" dirty="0">
                <a:ea typeface="MS PGothic" panose="020B0600070205080204" pitchFamily="34" charset="-128"/>
              </a:rPr>
              <a:t>For simplicity we just use the </a:t>
            </a:r>
            <a:r>
              <a:rPr lang="en-US" altLang="en-US" b="1" dirty="0">
                <a:solidFill>
                  <a:srgbClr val="002060"/>
                </a:solidFill>
                <a:ea typeface="MS PGothic" panose="020B0600070205080204" pitchFamily="34" charset="-128"/>
              </a:rPr>
              <a:t>number of block transfers</a:t>
            </a:r>
            <a:r>
              <a:rPr lang="en-US" altLang="en-US" i="1" dirty="0">
                <a:solidFill>
                  <a:srgbClr val="002060"/>
                </a:solidFill>
                <a:ea typeface="MS PGothic" panose="020B0600070205080204" pitchFamily="34" charset="-128"/>
              </a:rPr>
              <a:t> </a:t>
            </a:r>
            <a:r>
              <a:rPr lang="en-US" altLang="en-US" i="1" dirty="0">
                <a:ea typeface="MS PGothic" panose="020B0600070205080204" pitchFamily="34" charset="-128"/>
              </a:rPr>
              <a:t>from disk and the </a:t>
            </a:r>
            <a:r>
              <a:rPr lang="en-US" altLang="en-US" b="1" dirty="0">
                <a:solidFill>
                  <a:srgbClr val="002060"/>
                </a:solidFill>
                <a:ea typeface="MS PGothic" panose="020B0600070205080204" pitchFamily="34" charset="-128"/>
              </a:rPr>
              <a:t>number of seeks</a:t>
            </a:r>
            <a:r>
              <a:rPr lang="en-US" altLang="en-US" dirty="0">
                <a:solidFill>
                  <a:srgbClr val="002060"/>
                </a:solidFill>
                <a:ea typeface="MS PGothic" panose="020B0600070205080204" pitchFamily="34" charset="-128"/>
              </a:rPr>
              <a:t> </a:t>
            </a:r>
            <a:r>
              <a:rPr lang="en-US" altLang="en-US" dirty="0">
                <a:ea typeface="MS PGothic" panose="020B0600070205080204" pitchFamily="34" charset="-128"/>
              </a:rPr>
              <a:t>as the cost measures</a:t>
            </a:r>
          </a:p>
          <a:p>
            <a:pPr lvl="1"/>
            <a:r>
              <a:rPr lang="en-US" altLang="en-US" i="1" dirty="0" err="1">
                <a:solidFill>
                  <a:srgbClr val="002060"/>
                </a:solidFill>
                <a:ea typeface="MS PGothic" panose="020B0600070205080204" pitchFamily="34" charset="-128"/>
              </a:rPr>
              <a:t>t</a:t>
            </a:r>
            <a:r>
              <a:rPr lang="en-US" altLang="en-US" i="1" baseline="-25000" dirty="0" err="1">
                <a:solidFill>
                  <a:srgbClr val="002060"/>
                </a:solidFill>
                <a:ea typeface="MS PGothic" panose="020B0600070205080204" pitchFamily="34" charset="-128"/>
              </a:rPr>
              <a:t>T</a:t>
            </a:r>
            <a:r>
              <a:rPr lang="en-US" altLang="en-US" dirty="0">
                <a:ea typeface="MS PGothic" panose="020B0600070205080204" pitchFamily="34" charset="-128"/>
              </a:rPr>
              <a:t> – time to transfer one block</a:t>
            </a:r>
          </a:p>
          <a:p>
            <a:pPr lvl="2"/>
            <a:r>
              <a:rPr lang="en-US" altLang="en-US" dirty="0">
                <a:ea typeface="MS PGothic" panose="020B0600070205080204" pitchFamily="34" charset="-128"/>
              </a:rPr>
              <a:t>Assuming for simplicity that write cost is same as read cost</a:t>
            </a:r>
          </a:p>
          <a:p>
            <a:pPr lvl="1"/>
            <a:r>
              <a:rPr lang="en-US" altLang="en-US" i="1" dirty="0" err="1">
                <a:solidFill>
                  <a:srgbClr val="002060"/>
                </a:solidFill>
                <a:ea typeface="MS PGothic" panose="020B0600070205080204" pitchFamily="34" charset="-128"/>
              </a:rPr>
              <a:t>t</a:t>
            </a:r>
            <a:r>
              <a:rPr lang="en-US" altLang="en-US" i="1" baseline="-25000" dirty="0" err="1">
                <a:solidFill>
                  <a:srgbClr val="002060"/>
                </a:solidFill>
                <a:ea typeface="MS PGothic" panose="020B0600070205080204" pitchFamily="34" charset="-128"/>
              </a:rPr>
              <a:t>S</a:t>
            </a:r>
            <a:r>
              <a:rPr lang="en-US" altLang="en-US" dirty="0">
                <a:solidFill>
                  <a:srgbClr val="002060"/>
                </a:solidFill>
                <a:ea typeface="MS PGothic" panose="020B0600070205080204" pitchFamily="34" charset="-128"/>
              </a:rPr>
              <a:t> </a:t>
            </a:r>
            <a:r>
              <a:rPr lang="en-US" altLang="en-US" dirty="0">
                <a:ea typeface="MS PGothic" panose="020B0600070205080204" pitchFamily="34" charset="-128"/>
              </a:rPr>
              <a:t>– time for one seek</a:t>
            </a:r>
          </a:p>
          <a:p>
            <a:pPr lvl="1"/>
            <a:r>
              <a:rPr lang="en-US" altLang="en-US" dirty="0">
                <a:ea typeface="MS PGothic" panose="020B0600070205080204" pitchFamily="34" charset="-128"/>
              </a:rPr>
              <a:t>Cost for b block transfers plus S seeks</a:t>
            </a:r>
            <a:br>
              <a:rPr lang="en-US" altLang="en-US" dirty="0">
                <a:ea typeface="MS PGothic" panose="020B0600070205080204" pitchFamily="34" charset="-128"/>
              </a:rPr>
            </a:br>
            <a:r>
              <a:rPr lang="en-US" altLang="en-US" dirty="0">
                <a:ea typeface="MS PGothic" panose="020B0600070205080204" pitchFamily="34" charset="-128"/>
              </a:rPr>
              <a:t>        </a:t>
            </a:r>
            <a:r>
              <a:rPr lang="en-US" altLang="en-US" i="1" dirty="0">
                <a:ea typeface="MS PGothic" panose="020B0600070205080204" pitchFamily="34" charset="-128"/>
              </a:rPr>
              <a:t>b * </a:t>
            </a:r>
            <a:r>
              <a:rPr lang="en-US" altLang="en-US" i="1" dirty="0" err="1">
                <a:ea typeface="MS PGothic" panose="020B0600070205080204" pitchFamily="34" charset="-128"/>
              </a:rPr>
              <a:t>t</a:t>
            </a:r>
            <a:r>
              <a:rPr lang="en-US" altLang="en-US" i="1" baseline="-25000" dirty="0" err="1">
                <a:ea typeface="MS PGothic" panose="020B0600070205080204" pitchFamily="34" charset="-128"/>
              </a:rPr>
              <a:t>T</a:t>
            </a:r>
            <a:r>
              <a:rPr lang="en-US" altLang="en-US" i="1" dirty="0">
                <a:ea typeface="MS PGothic" panose="020B0600070205080204" pitchFamily="34" charset="-128"/>
              </a:rPr>
              <a:t> + S * </a:t>
            </a:r>
            <a:r>
              <a:rPr lang="en-US" altLang="en-US" i="1" dirty="0" err="1">
                <a:ea typeface="MS PGothic" panose="020B0600070205080204" pitchFamily="34" charset="-128"/>
              </a:rPr>
              <a:t>t</a:t>
            </a:r>
            <a:r>
              <a:rPr lang="en-US" altLang="en-US" i="1" baseline="-25000" dirty="0" err="1">
                <a:ea typeface="MS PGothic" panose="020B0600070205080204" pitchFamily="34" charset="-128"/>
              </a:rPr>
              <a:t>S</a:t>
            </a:r>
            <a:r>
              <a:rPr lang="en-US" altLang="en-US" dirty="0">
                <a:ea typeface="MS PGothic" panose="020B0600070205080204" pitchFamily="34" charset="-128"/>
              </a:rPr>
              <a:t> </a:t>
            </a:r>
          </a:p>
          <a:p>
            <a:r>
              <a:rPr lang="en-US" altLang="en-US" i="1" dirty="0" err="1">
                <a:solidFill>
                  <a:srgbClr val="002060"/>
                </a:solidFill>
                <a:ea typeface="MS PGothic" panose="020B0600070205080204" pitchFamily="34" charset="-128"/>
              </a:rPr>
              <a:t>t</a:t>
            </a:r>
            <a:r>
              <a:rPr lang="en-US" altLang="en-US" i="1" baseline="-25000" dirty="0" err="1">
                <a:solidFill>
                  <a:srgbClr val="002060"/>
                </a:solidFill>
                <a:ea typeface="MS PGothic" panose="020B0600070205080204" pitchFamily="34" charset="-128"/>
              </a:rPr>
              <a:t>S</a:t>
            </a:r>
            <a:r>
              <a:rPr lang="en-US" altLang="en-US" baseline="-25000" dirty="0">
                <a:ea typeface="MS PGothic" panose="020B0600070205080204" pitchFamily="34" charset="-128"/>
              </a:rPr>
              <a:t> </a:t>
            </a:r>
            <a:r>
              <a:rPr lang="en-US" altLang="en-US" dirty="0">
                <a:solidFill>
                  <a:schemeClr val="accent4"/>
                </a:solidFill>
                <a:ea typeface="MS PGothic" panose="020B0600070205080204" pitchFamily="34" charset="-128"/>
              </a:rPr>
              <a:t>and</a:t>
            </a:r>
            <a:r>
              <a:rPr lang="en-US" altLang="en-US" i="1" dirty="0">
                <a:solidFill>
                  <a:srgbClr val="002060"/>
                </a:solidFill>
                <a:ea typeface="MS PGothic" panose="020B0600070205080204" pitchFamily="34" charset="-128"/>
              </a:rPr>
              <a:t> </a:t>
            </a:r>
            <a:r>
              <a:rPr lang="en-US" altLang="en-US" i="1" dirty="0" err="1">
                <a:solidFill>
                  <a:srgbClr val="002060"/>
                </a:solidFill>
                <a:ea typeface="MS PGothic" panose="020B0600070205080204" pitchFamily="34" charset="-128"/>
              </a:rPr>
              <a:t>t</a:t>
            </a:r>
            <a:r>
              <a:rPr lang="en-US" altLang="en-US" i="1" baseline="-25000" dirty="0" err="1">
                <a:solidFill>
                  <a:srgbClr val="002060"/>
                </a:solidFill>
                <a:ea typeface="MS PGothic" panose="020B0600070205080204" pitchFamily="34" charset="-128"/>
              </a:rPr>
              <a:t>T</a:t>
            </a:r>
            <a:r>
              <a:rPr lang="en-US" altLang="en-US" dirty="0">
                <a:ea typeface="MS PGothic" panose="020B0600070205080204" pitchFamily="34" charset="-128"/>
              </a:rPr>
              <a:t> depend on where data is stored; with 4 KB blocks:</a:t>
            </a:r>
          </a:p>
          <a:p>
            <a:pPr lvl="1"/>
            <a:r>
              <a:rPr lang="en-US" altLang="en-US" dirty="0">
                <a:ea typeface="MS PGothic" panose="020B0600070205080204" pitchFamily="34" charset="-128"/>
              </a:rPr>
              <a:t>High end magnetic disk: </a:t>
            </a:r>
            <a:r>
              <a:rPr lang="en-US" altLang="en-US" i="1" dirty="0" err="1">
                <a:ea typeface="MS PGothic" panose="020B0600070205080204" pitchFamily="34" charset="-128"/>
              </a:rPr>
              <a:t>t</a:t>
            </a:r>
            <a:r>
              <a:rPr lang="en-US" altLang="en-US" i="1" baseline="-25000" dirty="0" err="1">
                <a:ea typeface="MS PGothic" panose="020B0600070205080204" pitchFamily="34" charset="-128"/>
              </a:rPr>
              <a:t>S</a:t>
            </a:r>
            <a:r>
              <a:rPr lang="en-US" altLang="en-US" dirty="0">
                <a:ea typeface="MS PGothic" panose="020B0600070205080204" pitchFamily="34" charset="-128"/>
              </a:rPr>
              <a:t> = 4 </a:t>
            </a:r>
            <a:r>
              <a:rPr lang="en-US" altLang="en-US" dirty="0" err="1">
                <a:ea typeface="MS PGothic" panose="020B0600070205080204" pitchFamily="34" charset="-128"/>
              </a:rPr>
              <a:t>msec</a:t>
            </a:r>
            <a:r>
              <a:rPr lang="en-US" altLang="en-US" dirty="0">
                <a:ea typeface="MS PGothic" panose="020B0600070205080204" pitchFamily="34" charset="-128"/>
              </a:rPr>
              <a:t> and </a:t>
            </a:r>
            <a:r>
              <a:rPr lang="en-US" altLang="en-US" i="1" dirty="0" err="1">
                <a:ea typeface="MS PGothic" panose="020B0600070205080204" pitchFamily="34" charset="-128"/>
              </a:rPr>
              <a:t>t</a:t>
            </a:r>
            <a:r>
              <a:rPr lang="en-US" altLang="en-US" i="1" baseline="-25000" dirty="0" err="1">
                <a:ea typeface="MS PGothic" panose="020B0600070205080204" pitchFamily="34" charset="-128"/>
              </a:rPr>
              <a:t>T</a:t>
            </a:r>
            <a:r>
              <a:rPr lang="en-US" altLang="en-US" dirty="0">
                <a:ea typeface="MS PGothic" panose="020B0600070205080204" pitchFamily="34" charset="-128"/>
              </a:rPr>
              <a:t> =0.1 </a:t>
            </a:r>
            <a:r>
              <a:rPr lang="en-US" altLang="en-US" dirty="0" err="1">
                <a:ea typeface="MS PGothic" panose="020B0600070205080204" pitchFamily="34" charset="-128"/>
              </a:rPr>
              <a:t>msec</a:t>
            </a:r>
            <a:endParaRPr lang="en-US" altLang="en-US" dirty="0">
              <a:ea typeface="MS PGothic" panose="020B0600070205080204" pitchFamily="34" charset="-128"/>
            </a:endParaRPr>
          </a:p>
          <a:p>
            <a:pPr lvl="1"/>
            <a:r>
              <a:rPr lang="en-US" altLang="en-US" dirty="0">
                <a:ea typeface="MS PGothic" panose="020B0600070205080204" pitchFamily="34" charset="-128"/>
              </a:rPr>
              <a:t>SSD:  </a:t>
            </a:r>
            <a:r>
              <a:rPr lang="en-US" altLang="en-US" i="1" dirty="0" err="1">
                <a:ea typeface="MS PGothic" panose="020B0600070205080204" pitchFamily="34" charset="-128"/>
              </a:rPr>
              <a:t>t</a:t>
            </a:r>
            <a:r>
              <a:rPr lang="en-US" altLang="en-US" i="1" baseline="-25000" dirty="0" err="1">
                <a:ea typeface="MS PGothic" panose="020B0600070205080204" pitchFamily="34" charset="-128"/>
              </a:rPr>
              <a:t>S</a:t>
            </a:r>
            <a:r>
              <a:rPr lang="en-US" altLang="en-US" dirty="0">
                <a:ea typeface="MS PGothic" panose="020B0600070205080204" pitchFamily="34" charset="-128"/>
              </a:rPr>
              <a:t> = 20-90 microsec and </a:t>
            </a:r>
            <a:r>
              <a:rPr lang="en-US" altLang="en-US" i="1" dirty="0" err="1">
                <a:ea typeface="MS PGothic" panose="020B0600070205080204" pitchFamily="34" charset="-128"/>
              </a:rPr>
              <a:t>t</a:t>
            </a:r>
            <a:r>
              <a:rPr lang="en-US" altLang="en-US" i="1" baseline="-25000" dirty="0" err="1">
                <a:ea typeface="MS PGothic" panose="020B0600070205080204" pitchFamily="34" charset="-128"/>
              </a:rPr>
              <a:t>T</a:t>
            </a:r>
            <a:r>
              <a:rPr lang="en-US" altLang="en-US" dirty="0">
                <a:ea typeface="MS PGothic" panose="020B0600070205080204" pitchFamily="34" charset="-128"/>
              </a:rPr>
              <a:t> = 2-10 microsec for 4KB </a:t>
            </a:r>
          </a:p>
          <a:p>
            <a:endParaRPr lang="en-US" altLang="en-US" dirty="0">
              <a:ea typeface="MS PGothic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70827722"/>
      </p:ext>
    </p:extLst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3218" name="Rectangle 1026">
            <a:extLst>
              <a:ext uri="{FF2B5EF4-FFF2-40B4-BE49-F238E27FC236}">
                <a16:creationId xmlns:a16="http://schemas.microsoft.com/office/drawing/2014/main" id="{A3E1E502-3E9D-494A-A6D9-C6467FFE5D6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>
                <a:effectLst>
                  <a:outerShdw blurRad="38100" dist="38100" dir="2700000" algn="tl">
                    <a:srgbClr val="C0C0C0"/>
                  </a:outerShdw>
                </a:effectLst>
                <a:ea typeface="MS PGothic" panose="020B0600070205080204" pitchFamily="34" charset="-128"/>
              </a:rPr>
              <a:t>Measures of Query Cost (Cont.)</a:t>
            </a:r>
          </a:p>
        </p:txBody>
      </p:sp>
      <p:sp>
        <p:nvSpPr>
          <p:cNvPr id="21507" name="Rectangle 1027">
            <a:extLst>
              <a:ext uri="{FF2B5EF4-FFF2-40B4-BE49-F238E27FC236}">
                <a16:creationId xmlns:a16="http://schemas.microsoft.com/office/drawing/2014/main" id="{B3CCAC2C-F516-42ED-A047-876AE173F073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852258" y="1198753"/>
            <a:ext cx="7670306" cy="3072461"/>
          </a:xfrm>
        </p:spPr>
        <p:txBody>
          <a:bodyPr/>
          <a:lstStyle/>
          <a:p>
            <a:r>
              <a:rPr lang="en-US" altLang="en-US" dirty="0">
                <a:ea typeface="MS PGothic" panose="020B0600070205080204" pitchFamily="34" charset="-128"/>
              </a:rPr>
              <a:t>Required data may be buffer resident already, avoiding disk I/O</a:t>
            </a:r>
          </a:p>
          <a:p>
            <a:pPr lvl="1"/>
            <a:r>
              <a:rPr lang="en-US" altLang="en-US" dirty="0">
                <a:ea typeface="MS PGothic" panose="020B0600070205080204" pitchFamily="34" charset="-128"/>
              </a:rPr>
              <a:t>But hard to take into account for cost estimation</a:t>
            </a:r>
          </a:p>
          <a:p>
            <a:r>
              <a:rPr lang="en-US" altLang="en-US" dirty="0">
                <a:ea typeface="MS PGothic" panose="020B0600070205080204" pitchFamily="34" charset="-128"/>
              </a:rPr>
              <a:t>Several algorithms can reduce disk IO by using extra buffer space </a:t>
            </a:r>
          </a:p>
          <a:p>
            <a:pPr lvl="1"/>
            <a:r>
              <a:rPr lang="en-US" altLang="en-US" dirty="0">
                <a:ea typeface="MS PGothic" panose="020B0600070205080204" pitchFamily="34" charset="-128"/>
              </a:rPr>
              <a:t>Amount of real memory available to buffer depends on other concurrent queries and OS processes, known only during execution</a:t>
            </a:r>
          </a:p>
          <a:p>
            <a:r>
              <a:rPr lang="en-US" altLang="en-US" dirty="0">
                <a:ea typeface="MS PGothic" panose="020B0600070205080204" pitchFamily="34" charset="-128"/>
              </a:rPr>
              <a:t>Worst case estimates assume that no data is initially in buffer  and only the minimum amount of memory needed for the operation is available</a:t>
            </a:r>
          </a:p>
          <a:p>
            <a:pPr lvl="1"/>
            <a:r>
              <a:rPr lang="en-US" altLang="en-US" dirty="0">
                <a:ea typeface="MS PGothic" panose="020B0600070205080204" pitchFamily="34" charset="-128"/>
              </a:rPr>
              <a:t>But more optimistic estimates are used in practice</a:t>
            </a:r>
          </a:p>
          <a:p>
            <a:endParaRPr lang="en-US" altLang="en-US" dirty="0">
              <a:ea typeface="MS PGothic" panose="020B0600070205080204" pitchFamily="34" charset="-128"/>
            </a:endParaRPr>
          </a:p>
        </p:txBody>
      </p:sp>
    </p:spTree>
  </p:cSld>
  <p:clrMapOvr>
    <a:masterClrMapping/>
  </p:clrMapOvr>
  <p:transition advTm="7472"/>
</p:sld>
</file>

<file path=ppt/theme/theme1.xml><?xml version="1.0" encoding="utf-8"?>
<a:theme xmlns:a="http://schemas.openxmlformats.org/drawingml/2006/main" name="db">
  <a:themeElements>
    <a:clrScheme name="">
      <a:dk1>
        <a:srgbClr val="000000"/>
      </a:dk1>
      <a:lt1>
        <a:srgbClr val="CCECFF"/>
      </a:lt1>
      <a:dk2>
        <a:srgbClr val="CC3300"/>
      </a:dk2>
      <a:lt2>
        <a:srgbClr val="666699"/>
      </a:lt2>
      <a:accent1>
        <a:srgbClr val="FFFFFF"/>
      </a:accent1>
      <a:accent2>
        <a:srgbClr val="CCCC00"/>
      </a:accent2>
      <a:accent3>
        <a:srgbClr val="E2F4FF"/>
      </a:accent3>
      <a:accent4>
        <a:srgbClr val="000000"/>
      </a:accent4>
      <a:accent5>
        <a:srgbClr val="FFFFFF"/>
      </a:accent5>
      <a:accent6>
        <a:srgbClr val="B9B900"/>
      </a:accent6>
      <a:hlink>
        <a:srgbClr val="FF9900"/>
      </a:hlink>
      <a:folHlink>
        <a:srgbClr val="FF9933"/>
      </a:folHlink>
    </a:clrScheme>
    <a:fontScheme name="1_db-5-grey">
      <a:majorFont>
        <a:latin typeface="Helvetica"/>
        <a:ea typeface=""/>
        <a:cs typeface=""/>
      </a:majorFont>
      <a:minorFont>
        <a:latin typeface="Helvetic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Helvetica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Helvetica" charset="0"/>
          </a:defRPr>
        </a:defPPr>
      </a:lstStyle>
    </a:lnDef>
  </a:objectDefaults>
  <a:extraClrSchemeLst>
    <a:extraClrScheme>
      <a:clrScheme name="1_db-5-grey 1">
        <a:dk1>
          <a:srgbClr val="333333"/>
        </a:dk1>
        <a:lt1>
          <a:srgbClr val="A9BDA9"/>
        </a:lt1>
        <a:dk2>
          <a:srgbClr val="004C2B"/>
        </a:dk2>
        <a:lt2>
          <a:srgbClr val="578963"/>
        </a:lt2>
        <a:accent1>
          <a:srgbClr val="E1B7B7"/>
        </a:accent1>
        <a:accent2>
          <a:srgbClr val="B3E1B3"/>
        </a:accent2>
        <a:accent3>
          <a:srgbClr val="D1DBD1"/>
        </a:accent3>
        <a:accent4>
          <a:srgbClr val="2A2A2A"/>
        </a:accent4>
        <a:accent5>
          <a:srgbClr val="EED8D8"/>
        </a:accent5>
        <a:accent6>
          <a:srgbClr val="A2CCA2"/>
        </a:accent6>
        <a:hlink>
          <a:srgbClr val="BDD7E5"/>
        </a:hlink>
        <a:folHlink>
          <a:srgbClr val="D2AAD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b-5-grey 2">
        <a:dk1>
          <a:srgbClr val="333333"/>
        </a:dk1>
        <a:lt1>
          <a:srgbClr val="FFFFFF"/>
        </a:lt1>
        <a:dk2>
          <a:srgbClr val="004C2B"/>
        </a:dk2>
        <a:lt2>
          <a:srgbClr val="578963"/>
        </a:lt2>
        <a:accent1>
          <a:srgbClr val="E1B7B7"/>
        </a:accent1>
        <a:accent2>
          <a:srgbClr val="B3E1B3"/>
        </a:accent2>
        <a:accent3>
          <a:srgbClr val="FFFFFF"/>
        </a:accent3>
        <a:accent4>
          <a:srgbClr val="2A2A2A"/>
        </a:accent4>
        <a:accent5>
          <a:srgbClr val="EED8D8"/>
        </a:accent5>
        <a:accent6>
          <a:srgbClr val="A2CCA2"/>
        </a:accent6>
        <a:hlink>
          <a:srgbClr val="BDD7E5"/>
        </a:hlink>
        <a:folHlink>
          <a:srgbClr val="D2AAD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b-5-grey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37373"/>
        </a:accent6>
        <a:hlink>
          <a:srgbClr val="B2B2B2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db" id="{854B61EF-CFBF-4F4D-90C6-BAB015E35D01}" vid="{BC3EFCCA-7EC7-446B-8189-3ECEF79E3264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db</Template>
  <TotalTime>69248</TotalTime>
  <Words>4690</Words>
  <Application>Microsoft Office PowerPoint</Application>
  <PresentationFormat>On-screen Show (4:3)</PresentationFormat>
  <Paragraphs>577</Paragraphs>
  <Slides>63</Slides>
  <Notes>54</Notes>
  <HiddenSlides>4</HiddenSlides>
  <MMClips>0</MMClips>
  <ScaleCrop>false</ScaleCrop>
  <HeadingPairs>
    <vt:vector size="8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63</vt:i4>
      </vt:variant>
    </vt:vector>
  </HeadingPairs>
  <TitlesOfParts>
    <vt:vector size="75" baseType="lpstr">
      <vt:lpstr>MS PGothic</vt:lpstr>
      <vt:lpstr>MS PGothic</vt:lpstr>
      <vt:lpstr>Arial</vt:lpstr>
      <vt:lpstr>Greek Symbols</vt:lpstr>
      <vt:lpstr>Helvetica</vt:lpstr>
      <vt:lpstr>Monotype Sorts</vt:lpstr>
      <vt:lpstr>Symbol</vt:lpstr>
      <vt:lpstr>Times New Roman</vt:lpstr>
      <vt:lpstr>Webdings</vt:lpstr>
      <vt:lpstr>Wingdings</vt:lpstr>
      <vt:lpstr>db</vt:lpstr>
      <vt:lpstr>Equation</vt:lpstr>
      <vt:lpstr>Chapter 15: Query Processing</vt:lpstr>
      <vt:lpstr>Chapter 15:  Query Processing</vt:lpstr>
      <vt:lpstr>Basic Steps in Query Processing</vt:lpstr>
      <vt:lpstr>Basic Steps in Query Processing (Cont.)</vt:lpstr>
      <vt:lpstr>Basic Steps in Query Processing: Optimization</vt:lpstr>
      <vt:lpstr>Basic Steps: Optimization (Cont.)</vt:lpstr>
      <vt:lpstr>Measures of Query Cost</vt:lpstr>
      <vt:lpstr>Measures of Query Cost</vt:lpstr>
      <vt:lpstr>Measures of Query Cost (Cont.)</vt:lpstr>
      <vt:lpstr>Selection Operation</vt:lpstr>
      <vt:lpstr>Selections Using Indices</vt:lpstr>
      <vt:lpstr>Selections Using Indices</vt:lpstr>
      <vt:lpstr>Selections Involving Comparisons</vt:lpstr>
      <vt:lpstr>Implementation of Complex Selections</vt:lpstr>
      <vt:lpstr>Algorithms for Complex Selections</vt:lpstr>
      <vt:lpstr>Bitmap Index Scan</vt:lpstr>
      <vt:lpstr>Sorting</vt:lpstr>
      <vt:lpstr>Example: External Sorting Using Sort-Merge</vt:lpstr>
      <vt:lpstr>External Sort-Merge</vt:lpstr>
      <vt:lpstr>External Sort-Merge (Cont.)</vt:lpstr>
      <vt:lpstr>External Sort-Merge (Cont.)</vt:lpstr>
      <vt:lpstr>External Merge Sort (Cont.)</vt:lpstr>
      <vt:lpstr>External Merge Sort (Cont.)</vt:lpstr>
      <vt:lpstr>Join Operation</vt:lpstr>
      <vt:lpstr>Nested-Loop Join</vt:lpstr>
      <vt:lpstr>Nested-Loop Join (Cont.)</vt:lpstr>
      <vt:lpstr>Block Nested-Loop Join</vt:lpstr>
      <vt:lpstr>Block Nested-Loop Join (Cont.)</vt:lpstr>
      <vt:lpstr>Indexed Nested-Loop Join</vt:lpstr>
      <vt:lpstr>Example of Nested-Loop Join Costs</vt:lpstr>
      <vt:lpstr>Merge-Join</vt:lpstr>
      <vt:lpstr>Merge-Join (Cont.)</vt:lpstr>
      <vt:lpstr>Hash-Join</vt:lpstr>
      <vt:lpstr>Hash-Join (Cont.)</vt:lpstr>
      <vt:lpstr>Hash-Join (Cont.)</vt:lpstr>
      <vt:lpstr>Hash-Join Algorithm</vt:lpstr>
      <vt:lpstr>Hash-Join algorithm (Cont.)</vt:lpstr>
      <vt:lpstr>Handling of Overflows</vt:lpstr>
      <vt:lpstr>Cost of Hash-Join</vt:lpstr>
      <vt:lpstr>Example of Cost of Hash-Join</vt:lpstr>
      <vt:lpstr>Hybrid Hash–Join</vt:lpstr>
      <vt:lpstr>Complex Joins</vt:lpstr>
      <vt:lpstr>Joins over Spatial Data</vt:lpstr>
      <vt:lpstr>Other Operations</vt:lpstr>
      <vt:lpstr>Other Operations : Aggregation</vt:lpstr>
      <vt:lpstr>Other Operations : Set Operations</vt:lpstr>
      <vt:lpstr>Other Operations : Set Operations</vt:lpstr>
      <vt:lpstr>Answering Keyword Queries</vt:lpstr>
      <vt:lpstr>Other Operations : Outer Join</vt:lpstr>
      <vt:lpstr>Other Operations : Outer Join</vt:lpstr>
      <vt:lpstr>Evaluation of Expressions</vt:lpstr>
      <vt:lpstr>Materialization</vt:lpstr>
      <vt:lpstr>Materialization (Cont.)</vt:lpstr>
      <vt:lpstr>Pipelining</vt:lpstr>
      <vt:lpstr>Pipelining (Cont.)</vt:lpstr>
      <vt:lpstr>Pipelining (Cont.)</vt:lpstr>
      <vt:lpstr>Blocking Operations</vt:lpstr>
      <vt:lpstr>Pipeline Stages</vt:lpstr>
      <vt:lpstr>Evaluation Algorithms for Pipelining</vt:lpstr>
      <vt:lpstr>Pipelining for Continuous-Stream Data</vt:lpstr>
      <vt:lpstr>Query Processing in Memory</vt:lpstr>
      <vt:lpstr>Cache Conscious Algorithms</vt:lpstr>
      <vt:lpstr>End of Chapter 15</vt:lpstr>
    </vt:vector>
  </TitlesOfParts>
  <Company>Lucent Technologies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7:  Relational Database Design</dc:title>
  <dc:creator>Marilyn Turnamian</dc:creator>
  <cp:lastModifiedBy>Paige, Judi</cp:lastModifiedBy>
  <cp:revision>585</cp:revision>
  <cp:lastPrinted>1999-06-28T19:27:31Z</cp:lastPrinted>
  <dcterms:created xsi:type="dcterms:W3CDTF">2000-02-23T18:58:38Z</dcterms:created>
  <dcterms:modified xsi:type="dcterms:W3CDTF">2019-07-23T18:19:11Z</dcterms:modified>
</cp:coreProperties>
</file>