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9" r:id="rId1"/>
  </p:sldMasterIdLst>
  <p:notesMasterIdLst>
    <p:notesMasterId r:id="rId94"/>
  </p:notesMasterIdLst>
  <p:handoutMasterIdLst>
    <p:handoutMasterId r:id="rId95"/>
  </p:handoutMasterIdLst>
  <p:sldIdLst>
    <p:sldId id="332" r:id="rId2"/>
    <p:sldId id="256" r:id="rId3"/>
    <p:sldId id="257" r:id="rId4"/>
    <p:sldId id="258" r:id="rId5"/>
    <p:sldId id="259" r:id="rId6"/>
    <p:sldId id="425" r:id="rId7"/>
    <p:sldId id="260" r:id="rId8"/>
    <p:sldId id="261" r:id="rId9"/>
    <p:sldId id="262" r:id="rId10"/>
    <p:sldId id="263" r:id="rId11"/>
    <p:sldId id="264" r:id="rId12"/>
    <p:sldId id="434" r:id="rId13"/>
    <p:sldId id="265" r:id="rId14"/>
    <p:sldId id="266" r:id="rId15"/>
    <p:sldId id="267" r:id="rId16"/>
    <p:sldId id="327" r:id="rId17"/>
    <p:sldId id="328" r:id="rId18"/>
    <p:sldId id="268" r:id="rId19"/>
    <p:sldId id="269" r:id="rId20"/>
    <p:sldId id="270" r:id="rId21"/>
    <p:sldId id="381" r:id="rId22"/>
    <p:sldId id="382" r:id="rId23"/>
    <p:sldId id="383" r:id="rId24"/>
    <p:sldId id="384" r:id="rId25"/>
    <p:sldId id="416" r:id="rId26"/>
    <p:sldId id="387" r:id="rId27"/>
    <p:sldId id="343" r:id="rId28"/>
    <p:sldId id="418" r:id="rId29"/>
    <p:sldId id="451" r:id="rId30"/>
    <p:sldId id="345" r:id="rId31"/>
    <p:sldId id="346" r:id="rId32"/>
    <p:sldId id="347" r:id="rId33"/>
    <p:sldId id="299" r:id="rId34"/>
    <p:sldId id="426" r:id="rId35"/>
    <p:sldId id="453" r:id="rId36"/>
    <p:sldId id="300" r:id="rId37"/>
    <p:sldId id="401" r:id="rId38"/>
    <p:sldId id="357" r:id="rId39"/>
    <p:sldId id="427" r:id="rId40"/>
    <p:sldId id="271" r:id="rId41"/>
    <p:sldId id="435" r:id="rId42"/>
    <p:sldId id="272" r:id="rId43"/>
    <p:sldId id="273" r:id="rId44"/>
    <p:sldId id="428" r:id="rId45"/>
    <p:sldId id="400" r:id="rId46"/>
    <p:sldId id="380" r:id="rId47"/>
    <p:sldId id="419" r:id="rId48"/>
    <p:sldId id="277" r:id="rId49"/>
    <p:sldId id="436" r:id="rId50"/>
    <p:sldId id="278" r:id="rId51"/>
    <p:sldId id="279" r:id="rId52"/>
    <p:sldId id="280" r:id="rId53"/>
    <p:sldId id="281" r:id="rId54"/>
    <p:sldId id="446" r:id="rId55"/>
    <p:sldId id="287" r:id="rId56"/>
    <p:sldId id="288" r:id="rId57"/>
    <p:sldId id="289" r:id="rId58"/>
    <p:sldId id="424" r:id="rId59"/>
    <p:sldId id="290" r:id="rId60"/>
    <p:sldId id="291" r:id="rId61"/>
    <p:sldId id="348" r:id="rId62"/>
    <p:sldId id="393" r:id="rId63"/>
    <p:sldId id="394" r:id="rId64"/>
    <p:sldId id="408" r:id="rId65"/>
    <p:sldId id="409" r:id="rId66"/>
    <p:sldId id="395" r:id="rId67"/>
    <p:sldId id="396" r:id="rId68"/>
    <p:sldId id="410" r:id="rId69"/>
    <p:sldId id="438" r:id="rId70"/>
    <p:sldId id="398" r:id="rId71"/>
    <p:sldId id="412" r:id="rId72"/>
    <p:sldId id="447" r:id="rId73"/>
    <p:sldId id="413" r:id="rId74"/>
    <p:sldId id="414" r:id="rId75"/>
    <p:sldId id="407" r:id="rId76"/>
    <p:sldId id="439" r:id="rId77"/>
    <p:sldId id="448" r:id="rId78"/>
    <p:sldId id="440" r:id="rId79"/>
    <p:sldId id="302" r:id="rId80"/>
    <p:sldId id="303" r:id="rId81"/>
    <p:sldId id="431" r:id="rId82"/>
    <p:sldId id="441" r:id="rId83"/>
    <p:sldId id="442" r:id="rId84"/>
    <p:sldId id="443" r:id="rId85"/>
    <p:sldId id="432" r:id="rId86"/>
    <p:sldId id="445" r:id="rId87"/>
    <p:sldId id="433" r:id="rId88"/>
    <p:sldId id="449" r:id="rId89"/>
    <p:sldId id="420" r:id="rId90"/>
    <p:sldId id="421" r:id="rId91"/>
    <p:sldId id="422" r:id="rId92"/>
    <p:sldId id="423" r:id="rId9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pos="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57" y="43"/>
      </p:cViewPr>
      <p:guideLst>
        <p:guide orient="horz" pos="680"/>
        <p:guide pos="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23670"/>
    </p:cViewPr>
  </p:sorterViewPr>
  <p:notesViewPr>
    <p:cSldViewPr snapToGrid="0">
      <p:cViewPr varScale="1">
        <p:scale>
          <a:sx n="51" d="100"/>
          <a:sy n="51" d="100"/>
        </p:scale>
        <p:origin x="21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panose="02020603050405020304" pitchFamily="18" charset="0"/>
              </a:defRPr>
            </a:lvl1pPr>
          </a:lstStyle>
          <a:p>
            <a:fld id="{9F21AF21-E34B-4BD5-AC40-448A5921D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t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b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2" tIns="44001" rIns="88002" bIns="44001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Times New Roman" panose="02020603050405020304" pitchFamily="18" charset="0"/>
              </a:defRPr>
            </a:lvl1pPr>
          </a:lstStyle>
          <a:p>
            <a:fld id="{4ECE00E5-1464-4ADA-9CEB-920722EE8C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88688-530E-4253-AC88-F094F75C031C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88688-530E-4253-AC88-F094F75C031C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7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3DE15F-304C-4F8B-973C-37594E88A915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216424-5483-4674-976A-4CF840959603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0E9FD9-D26A-4801-8463-8811DB58E320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7C4D67-3A9F-42B6-82B2-2B1E3CE0D621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BC5AB9-34BB-442E-A644-79BF67BF4889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9C8992-0439-4DD7-A8E0-8B90E9D06DF2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8FB574-47DE-4DCE-A16E-1940A6943B7A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CCAE0D-C571-4990-82FF-D6A11D67E2F0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19A8B4-FE31-4F70-9BCC-8CB6AE40496C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98A016-F54F-4898-8554-458A48F2F13C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482EFC-DA03-4276-85F4-EF7CA60623D5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97FB18-F33B-4585-AE4B-7195EC71C23B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571464-BC2A-4607-9109-DE5DFF5600A1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BF320E-3154-48B9-AFD3-84664BED8565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9270D3-72BB-4558-B8B9-976293801957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B6ACC3-5598-4868-AA42-D5B6F7BEB9B9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A260BE-933F-43F0-A67B-1CD2DF8C0DDF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A260BE-933F-43F0-A67B-1CD2DF8C0DDF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80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CF7858-74D6-4DDB-8009-CC35575E0098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F1A6D1-0721-4D26-A1A3-1AB4D70577E7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1DA6A0-02BB-4D71-B33D-F03ABD98D15B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3B7618-7D90-4BA4-BC1F-59B7982BAA44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2DA00-A442-41E6-A3F1-A4F68535CD7F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57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2DA00-A442-41E6-A3F1-A4F68535CD7F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6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F2DA00-A442-41E6-A3F1-A4F68535CD7F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45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CDEB19-7668-4DFA-B17B-F224EEB58113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01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732069-807E-47D7-95A3-D1DF1191DD5C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9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DE71B4-D3EF-4777-AD23-504415B9A2E1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04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523D01-CB60-4D8E-BBC1-C6D315F1CAEA}" type="slidenum">
              <a:rPr lang="en-US" altLang="en-US" sz="120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523D01-CB60-4D8E-BBC1-C6D315F1CAEA}" type="slidenum">
              <a:rPr lang="en-US" altLang="en-US" sz="120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0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702E69-A796-456C-8856-48AD9C8C9A4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If a lock cannot be granted, the requesting transaction is made to wait till all incompatible locks held by other transactions have been released.  The lock is then granted.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D5D61E-FE1D-46C0-8D95-40E755B6230E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684354-EFAC-41FF-B516-AE0C5E555C9F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0D2EDC-C647-4EAB-B0E7-9DFE63A1F010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C4E9D-4935-44CB-8AC4-6B9713B93F17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A27F80-6753-4C3D-9BDA-7CF02B83A0A8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A5EFC4-AD3B-4937-8F4D-EDC709F382AF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14E066-082A-47E1-81B4-29AAAD3439C6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CC8A96-2953-4794-A0A3-95C96FA6C869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FCF535-1CE8-4C77-A553-D55FB53991B5}" type="slidenum">
              <a:rPr lang="en-US" altLang="en-US" sz="1200"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AB73B2-AFA1-4786-A8FD-CEBD8E0D78FB}" type="slidenum">
              <a:rPr lang="en-US" altLang="en-US" sz="120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8A582B-3CD1-4357-870E-F2BE1FD49E70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60E851-83EB-4E72-8E92-746D4B0C48BF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9D7AC6-36B2-4382-83DA-D59E74BCFFA2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C3BF8F-0195-4827-BBC0-B218DD863F25}" type="slidenum">
              <a:rPr lang="en-US" altLang="en-US" sz="120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6EC7CE-F2EE-485B-9A5D-E8BCAB06B1C6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95DD1B-2D93-47C9-8D5A-05E8D7334742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50612E-B279-47A4-93FD-9229584693D0}" type="slidenum">
              <a:rPr lang="en-US" altLang="en-US" sz="120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862462-7B11-40E2-83B8-F716DD55698B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DB6444-4C9B-4E9B-973E-950F3FD049E9}" type="slidenum">
              <a:rPr lang="en-US" altLang="en-US" sz="1200"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EC6C25-0E02-43B5-B146-D6C048B3A5EB}" type="slidenum">
              <a:rPr lang="en-US" altLang="en-US" sz="120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 anchor="b"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5B87932-4976-448E-9F67-BF13DB3E625B}" type="slidenum">
              <a:rPr lang="en-US" altLang="en-US" sz="1200">
                <a:latin typeface="Times New Roman" panose="02020603050405020304" pitchFamily="18" charset="0"/>
              </a:rPr>
              <a:pPr algn="r"/>
              <a:t>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58FF41-950F-4F96-8279-E010A1BE69B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 anchor="b"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64F68E9-32B3-4CA4-A853-0A07C0682703}" type="slidenum">
              <a:rPr lang="en-US" altLang="en-US" sz="1200">
                <a:latin typeface="Times New Roman" panose="02020603050405020304" pitchFamily="18" charset="0"/>
              </a:rPr>
              <a:pPr algn="r"/>
              <a:t>65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925ECA-F7F7-4B13-B151-F27CFAE4C5EF}" type="slidenum">
              <a:rPr lang="en-US" altLang="en-US" sz="1200">
                <a:latin typeface="Times New Roman" panose="02020603050405020304" pitchFamily="18" charset="0"/>
              </a:rPr>
              <a:pPr/>
              <a:t>66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B6DE38-D087-4BCB-81A2-516A3168C202}" type="slidenum">
              <a:rPr lang="en-US" altLang="en-US" sz="1200">
                <a:latin typeface="Times New Roman" panose="02020603050405020304" pitchFamily="18" charset="0"/>
              </a:rPr>
              <a:pPr/>
              <a:t>67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2050BF-7294-450A-AF0E-EBA11DA1F1FA}" type="slidenum">
              <a:rPr lang="en-US" altLang="en-US" sz="1200"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6E2F6F-722C-4531-8888-ED2072BC3FC0}" type="slidenum">
              <a:rPr lang="en-US" altLang="en-US" sz="1200"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 anchor="b"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9DB34445-DC80-4C9B-AA91-FDDF5BC17F22}" type="slidenum">
              <a:rPr lang="en-US" altLang="en-US" sz="1200">
                <a:latin typeface="Times New Roman" panose="02020603050405020304" pitchFamily="18" charset="0"/>
              </a:rPr>
              <a:pPr algn="r"/>
              <a:t>71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11F0CC-46E2-480C-BC45-E4E403C3B792}" type="slidenum">
              <a:rPr lang="en-US" altLang="en-US" sz="1200"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9AA73C-5F08-42B2-AEED-7842630CE24F}" type="slidenum">
              <a:rPr lang="en-US" altLang="en-US" sz="1200">
                <a:latin typeface="Times New Roman" panose="02020603050405020304" pitchFamily="18" charset="0"/>
              </a:rPr>
              <a:pPr/>
              <a:t>74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ACB83F-5DBC-4A1B-ABBB-53F43CC12C31}" type="slidenum">
              <a:rPr lang="en-US" altLang="en-US" sz="1200">
                <a:latin typeface="Times New Roman" panose="02020603050405020304" pitchFamily="18" charset="0"/>
              </a:rPr>
              <a:pPr/>
              <a:t>79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103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B2722D-C7BE-435D-ABDE-FC7C221B900D}" type="slidenum">
              <a:rPr lang="en-US" altLang="en-US" sz="1200">
                <a:latin typeface="Times New Roman" panose="02020603050405020304" pitchFamily="18" charset="0"/>
              </a:rPr>
              <a:pPr/>
              <a:t>80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7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3A6097-897E-46D6-809E-2E2D3FD64F82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2C0223-980C-46F7-98C0-5D5E2C129631}" type="slidenum">
              <a:rPr lang="en-US" altLang="en-US" sz="1200">
                <a:latin typeface="Times New Roman" panose="02020603050405020304" pitchFamily="18" charset="0"/>
              </a:rPr>
              <a:pPr/>
              <a:t>89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CD2F32-CA72-4202-B9C8-DB875B6EE027}" type="slidenum">
              <a:rPr lang="en-US" altLang="en-US" sz="1200">
                <a:latin typeface="Times New Roman" panose="02020603050405020304" pitchFamily="18" charset="0"/>
              </a:rPr>
              <a:pPr/>
              <a:t>90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FC10F-9D96-4FF1-BE6C-C699F4B8F22F}" type="slidenum">
              <a:rPr lang="en-US" altLang="en-US" sz="1200">
                <a:latin typeface="Times New Roman" panose="02020603050405020304" pitchFamily="18" charset="0"/>
              </a:rPr>
              <a:pPr/>
              <a:t>91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8B9C84-75D2-4B99-BD2C-469EE98A514C}" type="slidenum">
              <a:rPr lang="en-US" altLang="en-US" sz="1200">
                <a:latin typeface="Times New Roman" panose="02020603050405020304" pitchFamily="18" charset="0"/>
              </a:rPr>
              <a:pPr/>
              <a:t>92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82EC89-B20C-4094-938B-231411E2148A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457AB9-3BFC-4073-B22E-4956C57EECC1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AB433D2-BE84-467A-82DB-DBFCF9F93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B7FE48-B4A0-4404-A94E-2D4837BDAD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fld id="{CFDC9EC4-5C98-44E9-9772-DADA868FE9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2336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77026798-0827-482F-848C-054321BD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-6Ed">
            <a:extLst>
              <a:ext uri="{FF2B5EF4-FFF2-40B4-BE49-F238E27FC236}">
                <a16:creationId xmlns:a16="http://schemas.microsoft.com/office/drawing/2014/main" id="{5F8709C0-BCA3-4293-869D-7D16F67CF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7CD6D-A5E2-4543-81E0-D97745649C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45AF-6EF6-4D3F-9F5A-D9A01965DF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4BD1A-4145-49C3-8D7D-1F956B7603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73E3-C97D-4F1E-BBB4-46F84DAEF7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6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C2D5D2-FFA8-4B97-9D6C-DF120847B5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80F2-B6B5-42D7-B641-5532DED86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07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E2D77BB-A1E3-4E40-9A08-249BCF8B8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3C40E-D8FC-4564-9F45-CF1A708734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7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D242F4-2B18-4F93-AF83-C0B3D3931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18533F7-750B-4DBA-96FC-65DC7E364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2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Database System Concepts, 7</a:t>
            </a:r>
            <a:r>
              <a:rPr lang="en-US" b="1" baseline="30000" dirty="0">
                <a:solidFill>
                  <a:srgbClr val="002060"/>
                </a:solidFill>
                <a:latin typeface="Helvetica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Helvetica" charset="0"/>
              </a:rPr>
              <a:t> Ed</a:t>
            </a:r>
            <a:r>
              <a:rPr lang="en-US" dirty="0">
                <a:solidFill>
                  <a:srgbClr val="002060"/>
                </a:solidFill>
                <a:latin typeface="Helvetica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2060"/>
                </a:solidFill>
                <a:latin typeface="Helvetica" charset="0"/>
              </a:rPr>
              <a:t>©Silberschatz, Korth and Sudarshan</a:t>
            </a:r>
            <a:br>
              <a:rPr lang="en-US" sz="1200" b="1" dirty="0">
                <a:solidFill>
                  <a:srgbClr val="002060"/>
                </a:solidFill>
                <a:latin typeface="Helvetica" charset="0"/>
              </a:rPr>
            </a:br>
            <a:r>
              <a:rPr lang="en-US" sz="1200" b="1" dirty="0">
                <a:solidFill>
                  <a:srgbClr val="002060"/>
                </a:solidFill>
                <a:latin typeface="Helvetica" charset="0"/>
              </a:rPr>
              <a:t>See </a:t>
            </a:r>
            <a:r>
              <a:rPr lang="en-US" sz="1200" b="1" dirty="0">
                <a:solidFill>
                  <a:srgbClr val="002060"/>
                </a:solidFill>
                <a:latin typeface="Helvetica" charset="0"/>
                <a:hlinkClick r:id="rId2"/>
              </a:rPr>
              <a:t>www.db-book.com</a:t>
            </a:r>
            <a:r>
              <a:rPr lang="en-US" sz="1200" b="1" dirty="0">
                <a:solidFill>
                  <a:srgbClr val="002060"/>
                </a:solidFill>
                <a:latin typeface="Helvetica" charset="0"/>
              </a:rPr>
              <a:t> for conditions on re-use </a:t>
            </a:r>
          </a:p>
        </p:txBody>
      </p:sp>
      <p:pic>
        <p:nvPicPr>
          <p:cNvPr id="6" name="Picture 8" descr="Cover-6E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13319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96063" y="62182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78963"/>
                </a:solidFill>
                <a:latin typeface="Times New Roman" panose="02020603050405020304" pitchFamily="18" charset="0"/>
              </a:defRPr>
            </a:lvl1pPr>
          </a:lstStyle>
          <a:p>
            <a:fld id="{CFDC9EC4-5C98-44E9-9772-DADA868FE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79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24" y="1102497"/>
            <a:ext cx="8408126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2D457B-4574-44A7-82F5-364A95AA25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FF13-A7A4-47FE-9669-E2EFAD58AB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58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74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863" y="4073662"/>
            <a:ext cx="7772400" cy="1500187"/>
          </a:xfrm>
        </p:spPr>
        <p:txBody>
          <a:bodyPr anchor="b"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3A2CD-6A4B-4240-88F1-B4D7FEB50A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9D90-88FA-402A-BEA8-1EF51CAB67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0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4FAFEB-DA24-40E3-81A3-2C7117781D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92F4-3A7D-46E7-98AB-5C544D380A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6E211-15D2-459B-B331-A82FFB15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24" y="1102497"/>
            <a:ext cx="3985352" cy="5367972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SzPct val="100000"/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98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096E68-496F-4499-93E9-D10C62B93D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0E4B-79D4-46C0-883C-5BC043062C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70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17BCC-393D-48FB-8CCD-31D1E0C6FA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F77F-67A1-48F6-8358-97C70542CB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4EDB4F-7D4C-4F34-9AD3-169F9858A5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F0F5-1220-4B86-AECD-B7BEE6E1BE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0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8DFBA5-2441-4C97-8340-430BD86355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D68A-6EDF-45EE-BBA8-637BD793E6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B4ACE8-FA36-4C9A-B2D0-93D5FB40D3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5670-FB96-4DB8-BA64-B31D7C042B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B05D94-0FBF-40E0-A0E2-9EC3FEAB3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A6119F77-21C9-4FBD-95D1-4884EA2BE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251494-9320-46DB-9561-B10814EE66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B0C920A-6775-4600-AD1D-310553D6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486405" name="Text Box 5">
            <a:extLst>
              <a:ext uri="{FF2B5EF4-FFF2-40B4-BE49-F238E27FC236}">
                <a16:creationId xmlns:a16="http://schemas.microsoft.com/office/drawing/2014/main" id="{7FED4366-B3D8-4635-90AF-59F6E59B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717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18.</a:t>
            </a:r>
            <a:fld id="{370CC2A8-7410-4F9E-B2CB-FCF9B3031B7B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486406" name="Rectangle 6">
            <a:extLst>
              <a:ext uri="{FF2B5EF4-FFF2-40B4-BE49-F238E27FC236}">
                <a16:creationId xmlns:a16="http://schemas.microsoft.com/office/drawing/2014/main" id="{0CE0643F-4358-4AEC-B259-E86C95F0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00361987-037F-4498-968A-B3CB9D3A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669EEB5-E1E1-4615-B40A-87AE23727066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35963902 h 61"/>
              <a:gd name="T2" fmla="*/ 1268878 w 285"/>
              <a:gd name="T3" fmla="*/ 29258145 h 61"/>
              <a:gd name="T4" fmla="*/ 5710347 w 285"/>
              <a:gd name="T5" fmla="*/ 20724682 h 61"/>
              <a:gd name="T6" fmla="*/ 10785858 w 285"/>
              <a:gd name="T7" fmla="*/ 15238439 h 61"/>
              <a:gd name="T8" fmla="*/ 19033961 w 285"/>
              <a:gd name="T9" fmla="*/ 10362732 h 61"/>
              <a:gd name="T10" fmla="*/ 28550941 w 285"/>
              <a:gd name="T11" fmla="*/ 6095219 h 61"/>
              <a:gd name="T12" fmla="*/ 36164206 w 285"/>
              <a:gd name="T13" fmla="*/ 3656975 h 61"/>
              <a:gd name="T14" fmla="*/ 44412309 w 285"/>
              <a:gd name="T15" fmla="*/ 1218732 h 61"/>
              <a:gd name="T16" fmla="*/ 53929289 w 285"/>
              <a:gd name="T17" fmla="*/ 0 h 61"/>
              <a:gd name="T18" fmla="*/ 63446270 w 285"/>
              <a:gd name="T19" fmla="*/ 0 h 61"/>
              <a:gd name="T20" fmla="*/ 74866965 w 285"/>
              <a:gd name="T21" fmla="*/ 0 h 61"/>
              <a:gd name="T22" fmla="*/ 86921700 w 285"/>
              <a:gd name="T23" fmla="*/ 0 h 61"/>
              <a:gd name="T24" fmla="*/ 97707558 w 285"/>
              <a:gd name="T25" fmla="*/ 1218732 h 61"/>
              <a:gd name="T26" fmla="*/ 109762293 w 285"/>
              <a:gd name="T27" fmla="*/ 3656975 h 61"/>
              <a:gd name="T28" fmla="*/ 121817029 w 285"/>
              <a:gd name="T29" fmla="*/ 4876488 h 61"/>
              <a:gd name="T30" fmla="*/ 132602887 w 285"/>
              <a:gd name="T31" fmla="*/ 7314732 h 61"/>
              <a:gd name="T32" fmla="*/ 142119867 w 285"/>
              <a:gd name="T33" fmla="*/ 9143219 h 61"/>
              <a:gd name="T34" fmla="*/ 151636847 w 285"/>
              <a:gd name="T35" fmla="*/ 11581463 h 61"/>
              <a:gd name="T36" fmla="*/ 161153827 w 285"/>
              <a:gd name="T37" fmla="*/ 14019707 h 61"/>
              <a:gd name="T38" fmla="*/ 168767890 w 285"/>
              <a:gd name="T39" fmla="*/ 15238439 h 61"/>
              <a:gd name="T40" fmla="*/ 173209359 w 285"/>
              <a:gd name="T41" fmla="*/ 16457951 h 61"/>
              <a:gd name="T42" fmla="*/ 179553747 w 285"/>
              <a:gd name="T43" fmla="*/ 18896195 h 61"/>
              <a:gd name="T44" fmla="*/ 177015992 w 285"/>
              <a:gd name="T45" fmla="*/ 26819902 h 61"/>
              <a:gd name="T46" fmla="*/ 173209359 w 285"/>
              <a:gd name="T47" fmla="*/ 25601170 h 61"/>
              <a:gd name="T48" fmla="*/ 164961257 w 285"/>
              <a:gd name="T49" fmla="*/ 24382439 h 61"/>
              <a:gd name="T50" fmla="*/ 152906521 w 285"/>
              <a:gd name="T51" fmla="*/ 21944195 h 61"/>
              <a:gd name="T52" fmla="*/ 145927296 w 285"/>
              <a:gd name="T53" fmla="*/ 20724682 h 61"/>
              <a:gd name="T54" fmla="*/ 138313234 w 285"/>
              <a:gd name="T55" fmla="*/ 19505951 h 61"/>
              <a:gd name="T56" fmla="*/ 131334009 w 285"/>
              <a:gd name="T57" fmla="*/ 18896195 h 61"/>
              <a:gd name="T58" fmla="*/ 124355581 w 285"/>
              <a:gd name="T59" fmla="*/ 17676682 h 61"/>
              <a:gd name="T60" fmla="*/ 115472641 w 285"/>
              <a:gd name="T61" fmla="*/ 16457951 h 61"/>
              <a:gd name="T62" fmla="*/ 109762293 w 285"/>
              <a:gd name="T63" fmla="*/ 15238439 h 61"/>
              <a:gd name="T64" fmla="*/ 103417905 w 285"/>
              <a:gd name="T65" fmla="*/ 14019707 h 61"/>
              <a:gd name="T66" fmla="*/ 97707558 w 285"/>
              <a:gd name="T67" fmla="*/ 12800195 h 61"/>
              <a:gd name="T68" fmla="*/ 90094292 w 285"/>
              <a:gd name="T69" fmla="*/ 11581463 h 61"/>
              <a:gd name="T70" fmla="*/ 69791454 w 285"/>
              <a:gd name="T71" fmla="*/ 9143219 h 61"/>
              <a:gd name="T72" fmla="*/ 52660412 w 285"/>
              <a:gd name="T73" fmla="*/ 12800195 h 61"/>
              <a:gd name="T74" fmla="*/ 37433084 w 285"/>
              <a:gd name="T75" fmla="*/ 17676682 h 61"/>
              <a:gd name="T76" fmla="*/ 33626451 w 285"/>
              <a:gd name="T77" fmla="*/ 18896195 h 61"/>
              <a:gd name="T78" fmla="*/ 27282063 w 285"/>
              <a:gd name="T79" fmla="*/ 20724682 h 61"/>
              <a:gd name="T80" fmla="*/ 20302838 w 285"/>
              <a:gd name="T81" fmla="*/ 23162926 h 61"/>
              <a:gd name="T82" fmla="*/ 14592491 w 285"/>
              <a:gd name="T83" fmla="*/ 26819902 h 61"/>
              <a:gd name="T84" fmla="*/ 4441470 w 285"/>
              <a:gd name="T85" fmla="*/ 33525658 h 61"/>
              <a:gd name="T86" fmla="*/ 1268878 w 285"/>
              <a:gd name="T87" fmla="*/ 37182633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" name="Picture 10" descr="Cover-6Ed">
            <a:extLst>
              <a:ext uri="{FF2B5EF4-FFF2-40B4-BE49-F238E27FC236}">
                <a16:creationId xmlns:a16="http://schemas.microsoft.com/office/drawing/2014/main" id="{8415B884-A6BF-4E61-8F45-53870045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-6Ed">
            <a:extLst>
              <a:ext uri="{FF2B5EF4-FFF2-40B4-BE49-F238E27FC236}">
                <a16:creationId xmlns:a16="http://schemas.microsoft.com/office/drawing/2014/main" id="{B1280626-73DF-45AA-8D8E-C04647F395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397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8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3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charset="0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charset="0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1" fontAlgn="base" hangingPunct="1">
        <a:spcBef>
          <a:spcPct val="35000"/>
        </a:spcBef>
        <a:spcAft>
          <a:spcPct val="0"/>
        </a:spcAft>
        <a:buClr>
          <a:srgbClr val="FF9933"/>
        </a:buClr>
        <a:buSzPct val="90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085850" indent="-228600" algn="l" rtl="0" eaLnBrk="1" fontAlgn="base" hangingPunct="1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428750" indent="-228600" algn="l" rtl="0" eaLnBrk="1" fontAlgn="base" hangingPunct="1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7716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2288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18 : Concurrency Control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Two-Phase Locking Protocol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34796" cy="5367972"/>
          </a:xfrm>
        </p:spPr>
        <p:txBody>
          <a:bodyPr/>
          <a:lstStyle/>
          <a:p>
            <a:r>
              <a:rPr lang="en-US" altLang="en-US" dirty="0"/>
              <a:t>Two-phase locking </a:t>
            </a:r>
            <a:r>
              <a:rPr lang="en-US" altLang="en-US" i="1" dirty="0"/>
              <a:t>does not</a:t>
            </a:r>
            <a:r>
              <a:rPr lang="en-US" altLang="en-US" dirty="0"/>
              <a:t> ensure freedom from deadlocks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Extensions to basic two-phase locking needed to ensure recoverability of freedom from cascading roll-back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Strict two-phase locking: </a:t>
            </a:r>
            <a:r>
              <a:rPr lang="en-US" altLang="en-US" dirty="0"/>
              <a:t>a transaction must hold all its exclusive locks till it commits/aborts.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Ensures recoverability and avoids cascading roll-backs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Rigorous two-phase locking</a:t>
            </a:r>
            <a:r>
              <a:rPr lang="en-US" altLang="en-US" dirty="0"/>
              <a:t>: a transaction must hold </a:t>
            </a:r>
            <a:r>
              <a:rPr lang="en-US" altLang="en-US" i="1" dirty="0"/>
              <a:t>all </a:t>
            </a:r>
            <a:r>
              <a:rPr lang="en-US" altLang="en-US" dirty="0"/>
              <a:t>locks till commit/abort. 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Transactions can be serialized in the order in which they commit.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Most databases implement rigorous two-phase locking, </a:t>
            </a:r>
            <a:r>
              <a:rPr lang="en-US" altLang="en-US" i="1" dirty="0"/>
              <a:t>but refer to it as simply two-phase locking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Two-Phase Locking Protocol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79527" y="1106807"/>
            <a:ext cx="4274213" cy="5133916"/>
          </a:xfrm>
        </p:spPr>
        <p:txBody>
          <a:bodyPr/>
          <a:lstStyle/>
          <a:p>
            <a:r>
              <a:rPr lang="en-US" altLang="en-US" dirty="0"/>
              <a:t>Two-phase locking is not a necessary condition for serializability</a:t>
            </a:r>
          </a:p>
          <a:p>
            <a:pPr lvl="1"/>
            <a:r>
              <a:rPr lang="en-US" altLang="en-US" dirty="0"/>
              <a:t>There are conflict serializable schedules that cannot be obtained if the two-phase locking protocol is used.  </a:t>
            </a:r>
          </a:p>
          <a:p>
            <a:r>
              <a:rPr lang="en-US" altLang="en-US" dirty="0"/>
              <a:t>In the absence of extra information (e.g., ordering of  access to data), two-phase locking is necessary for conflict serializability </a:t>
            </a:r>
            <a:r>
              <a:rPr lang="en-US" altLang="en-US" i="1" dirty="0"/>
              <a:t>in the following sense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i="1" dirty="0"/>
              <a:t>Given 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that does not follow two-phase locking, we can find 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that uses two-phase locking, and a schedule for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that is not conflict serializable.</a:t>
            </a:r>
          </a:p>
          <a:p>
            <a:pPr lvl="1"/>
            <a:endParaRPr lang="en-US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425639-A7C9-4745-9067-3FEACF8F6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" r="51213"/>
          <a:stretch/>
        </p:blipFill>
        <p:spPr>
          <a:xfrm>
            <a:off x="5578034" y="602411"/>
            <a:ext cx="2797616" cy="60180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Locking Protocols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08163" cy="5367972"/>
          </a:xfrm>
        </p:spPr>
        <p:txBody>
          <a:bodyPr/>
          <a:lstStyle/>
          <a:p>
            <a:r>
              <a:rPr lang="en-US" altLang="en-US" dirty="0"/>
              <a:t>Given a locking protocol (such as 2PL)</a:t>
            </a:r>
          </a:p>
          <a:p>
            <a:pPr lvl="1"/>
            <a:r>
              <a:rPr lang="en-US" altLang="en-US" dirty="0"/>
              <a:t>A schedule S is </a:t>
            </a:r>
            <a:r>
              <a:rPr lang="en-US" altLang="en-US" b="1" dirty="0">
                <a:solidFill>
                  <a:srgbClr val="002060"/>
                </a:solidFill>
              </a:rPr>
              <a:t>legal</a:t>
            </a:r>
            <a:r>
              <a:rPr lang="en-US" altLang="en-US" dirty="0"/>
              <a:t> under a locking protocol if it can be generated by a set of transactions that follow the protocol </a:t>
            </a:r>
          </a:p>
          <a:p>
            <a:pPr lvl="1"/>
            <a:r>
              <a:rPr lang="en-US" altLang="en-US" dirty="0"/>
              <a:t>A protocol </a:t>
            </a:r>
            <a:r>
              <a:rPr lang="en-US" altLang="en-US" b="1" dirty="0">
                <a:solidFill>
                  <a:srgbClr val="002060"/>
                </a:solidFill>
              </a:rPr>
              <a:t>ensures</a:t>
            </a:r>
            <a:r>
              <a:rPr lang="en-US" altLang="en-US" dirty="0"/>
              <a:t> serializability if all legal schedules under that protocol are serializable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6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 Conversions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8153092" cy="5367972"/>
          </a:xfrm>
          <a:noFill/>
        </p:spPr>
        <p:txBody>
          <a:bodyPr/>
          <a:lstStyle/>
          <a:p>
            <a:r>
              <a:rPr lang="en-US" altLang="en-US" dirty="0"/>
              <a:t>Two-phase locking protocol with lock conversions: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–   Growing Phase:        </a:t>
            </a:r>
          </a:p>
          <a:p>
            <a:pPr lvl="1"/>
            <a:r>
              <a:rPr lang="en-US" altLang="en-US" dirty="0"/>
              <a:t>can acquire a lock-S on item</a:t>
            </a:r>
          </a:p>
          <a:p>
            <a:pPr lvl="1"/>
            <a:r>
              <a:rPr lang="en-US" altLang="en-US" dirty="0"/>
              <a:t>can acquire a lock-X on item</a:t>
            </a:r>
          </a:p>
          <a:p>
            <a:pPr lvl="1"/>
            <a:r>
              <a:rPr lang="en-US" altLang="en-US" dirty="0"/>
              <a:t>can </a:t>
            </a:r>
            <a:r>
              <a:rPr lang="en-US" altLang="en-US" b="1" dirty="0">
                <a:solidFill>
                  <a:srgbClr val="002060"/>
                </a:solidFill>
              </a:rPr>
              <a:t>convert</a:t>
            </a:r>
            <a:r>
              <a:rPr lang="en-US" altLang="en-US" dirty="0"/>
              <a:t> a lock-S to a lock-X (</a:t>
            </a:r>
            <a:r>
              <a:rPr lang="en-US" altLang="en-US" b="1" dirty="0">
                <a:solidFill>
                  <a:srgbClr val="002060"/>
                </a:solidFill>
              </a:rPr>
              <a:t>upgrade</a:t>
            </a:r>
            <a:r>
              <a:rPr lang="en-US" altLang="en-US" dirty="0"/>
              <a:t>)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–   Shrinking Phase:</a:t>
            </a:r>
          </a:p>
          <a:p>
            <a:pPr lvl="1"/>
            <a:r>
              <a:rPr lang="en-US" altLang="en-US" dirty="0"/>
              <a:t>can release a lock-S</a:t>
            </a:r>
          </a:p>
          <a:p>
            <a:pPr lvl="1"/>
            <a:r>
              <a:rPr lang="en-US" altLang="en-US" dirty="0"/>
              <a:t>can release a lock-X</a:t>
            </a:r>
          </a:p>
          <a:p>
            <a:pPr lvl="1"/>
            <a:r>
              <a:rPr lang="en-US" altLang="en-US" dirty="0"/>
              <a:t>can convert a lock-X to a lock-S  (</a:t>
            </a:r>
            <a:r>
              <a:rPr lang="en-US" altLang="en-US" b="1" dirty="0">
                <a:solidFill>
                  <a:srgbClr val="002060"/>
                </a:solidFill>
              </a:rPr>
              <a:t>downgrade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This protocol ensures serializability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Automatic Acquisition of Locks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554898" cy="53679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A transaction </a:t>
            </a:r>
            <a:r>
              <a:rPr lang="en-US" altLang="en-US" i="1" dirty="0"/>
              <a:t>T</a:t>
            </a:r>
            <a:r>
              <a:rPr lang="en-US" altLang="en-US" baseline="-25000" dirty="0"/>
              <a:t>i</a:t>
            </a:r>
            <a:r>
              <a:rPr lang="en-US" altLang="en-US" dirty="0"/>
              <a:t> issues the standard read/write instruction, without explicit locking calls.</a:t>
            </a:r>
          </a:p>
          <a:p>
            <a:r>
              <a:rPr lang="en-US" altLang="en-US" dirty="0"/>
              <a:t>The operation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D</a:t>
            </a:r>
            <a:r>
              <a:rPr lang="en-US" altLang="en-US" dirty="0"/>
              <a:t>) is processed as: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a lock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</a:t>
            </a:r>
            <a:r>
              <a:rPr lang="en-US" altLang="en-US" b="1" dirty="0"/>
              <a:t>then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       read(</a:t>
            </a:r>
            <a:r>
              <a:rPr lang="en-US" altLang="en-US" i="1" dirty="0"/>
              <a:t>D</a:t>
            </a:r>
            <a:r>
              <a:rPr lang="en-US" altLang="en-US" dirty="0"/>
              <a:t>)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b="1" dirty="0"/>
              <a:t>                         else begin</a:t>
            </a:r>
            <a:r>
              <a:rPr lang="en-US" altLang="en-US" dirty="0"/>
              <a:t>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          if necessary wait until no other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                            transaction has a </a:t>
            </a:r>
            <a:r>
              <a:rPr lang="en-US" altLang="en-US" b="1" dirty="0"/>
              <a:t>lock-X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                                   grant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a </a:t>
            </a:r>
            <a:r>
              <a:rPr lang="en-US" altLang="en-US" b="1" dirty="0"/>
              <a:t> lock-S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            read(</a:t>
            </a:r>
            <a:r>
              <a:rPr lang="en-US" altLang="en-US" i="1" dirty="0"/>
              <a:t>D</a:t>
            </a:r>
            <a:r>
              <a:rPr lang="en-US" altLang="en-US" dirty="0"/>
              <a:t>)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                end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Automatic Acquisition of Locks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501631" cy="5367972"/>
          </a:xfrm>
        </p:spPr>
        <p:txBody>
          <a:bodyPr/>
          <a:lstStyle/>
          <a:p>
            <a:r>
              <a:rPr lang="en-US" altLang="en-US" dirty="0"/>
              <a:t>The operation </a:t>
            </a:r>
            <a:r>
              <a:rPr lang="en-US" altLang="en-US" b="1" dirty="0"/>
              <a:t>write</a:t>
            </a:r>
            <a:r>
              <a:rPr lang="en-US" altLang="en-US" i="1" dirty="0"/>
              <a:t>(D)</a:t>
            </a:r>
            <a:r>
              <a:rPr lang="en-US" altLang="en-US" dirty="0"/>
              <a:t> is processed as: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</a:t>
            </a:r>
            <a:r>
              <a:rPr lang="en-US" altLang="en-US" b="1" dirty="0"/>
              <a:t>if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a  </a:t>
            </a:r>
            <a:r>
              <a:rPr lang="en-US" altLang="en-US" b="1" dirty="0"/>
              <a:t>lock-X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r>
              <a:rPr lang="en-US" altLang="en-US" dirty="0"/>
              <a:t> 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then</a:t>
            </a:r>
            <a:r>
              <a:rPr lang="en-US" altLang="en-US" dirty="0"/>
              <a:t>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  write(</a:t>
            </a:r>
            <a:r>
              <a:rPr lang="en-US" altLang="en-US" i="1" dirty="0"/>
              <a:t>D</a:t>
            </a:r>
            <a:r>
              <a:rPr lang="en-US" altLang="en-US" dirty="0"/>
              <a:t>)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       </a:t>
            </a:r>
            <a:r>
              <a:rPr lang="en-US" altLang="en-US" b="1" dirty="0"/>
              <a:t>else begin</a:t>
            </a:r>
            <a:endParaRPr lang="en-US" altLang="en-US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 if necessary wait until no other trans. has any lock on </a:t>
            </a:r>
            <a:r>
              <a:rPr lang="en-US" altLang="en-US" i="1" dirty="0"/>
              <a:t>D</a:t>
            </a:r>
            <a:r>
              <a:rPr lang="en-US" altLang="en-US" dirty="0"/>
              <a:t>,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en-US" dirty="0"/>
              <a:t>            if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has a </a:t>
            </a:r>
            <a:r>
              <a:rPr lang="en-US" altLang="en-US" b="1" dirty="0"/>
              <a:t>lock-S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 then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    upgrade</a:t>
            </a:r>
            <a:r>
              <a:rPr lang="en-US" altLang="en-US" dirty="0"/>
              <a:t> lock on </a:t>
            </a:r>
            <a:r>
              <a:rPr lang="en-US" altLang="en-US" i="1" dirty="0"/>
              <a:t>D</a:t>
            </a:r>
            <a:r>
              <a:rPr lang="en-US" altLang="en-US" dirty="0"/>
              <a:t>  to </a:t>
            </a:r>
            <a:r>
              <a:rPr lang="en-US" altLang="en-US" b="1" dirty="0"/>
              <a:t>lock-X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b="1" dirty="0"/>
              <a:t>                else</a:t>
            </a:r>
            <a:endParaRPr lang="en-US" altLang="en-US" dirty="0"/>
          </a:p>
          <a:p>
            <a:pPr>
              <a:lnSpc>
                <a:spcPct val="70000"/>
              </a:lnSpc>
              <a:buFont typeface="Monotype Sorts" charset="2"/>
              <a:buNone/>
            </a:pPr>
            <a:r>
              <a:rPr lang="en-US" altLang="en-US" dirty="0"/>
              <a:t>                    grant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a </a:t>
            </a:r>
            <a:r>
              <a:rPr lang="en-US" altLang="en-US" b="1" dirty="0"/>
              <a:t>lock-X</a:t>
            </a:r>
            <a:r>
              <a:rPr lang="en-US" altLang="en-US" dirty="0"/>
              <a:t> on </a:t>
            </a:r>
            <a:r>
              <a:rPr lang="en-US" altLang="en-US" i="1" dirty="0"/>
              <a:t>D</a:t>
            </a: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write(</a:t>
            </a:r>
            <a:r>
              <a:rPr lang="en-US" altLang="en-US" i="1" dirty="0"/>
              <a:t>D</a:t>
            </a:r>
            <a:r>
              <a:rPr lang="en-US" altLang="en-US" dirty="0"/>
              <a:t>)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b="1" dirty="0"/>
              <a:t>         end</a:t>
            </a:r>
            <a:r>
              <a:rPr lang="en-US" altLang="en-US" dirty="0"/>
              <a:t>;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/>
              <a:t>All locks are released after commit or abort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 of Locking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79185" cy="536797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lock manager </a:t>
            </a:r>
            <a:r>
              <a:rPr lang="en-US" altLang="en-US" dirty="0"/>
              <a:t>can be implemented as a separate process </a:t>
            </a:r>
          </a:p>
          <a:p>
            <a:r>
              <a:rPr lang="en-US" altLang="en-US" dirty="0"/>
              <a:t>Transactions can send lock and unlock requests as messages</a:t>
            </a:r>
          </a:p>
          <a:p>
            <a:r>
              <a:rPr lang="en-US" altLang="en-US" dirty="0"/>
              <a:t>The lock manager replies to a lock request by sending a lock grant messages (or a message asking the transaction to roll back, in case of  a deadlock)</a:t>
            </a:r>
          </a:p>
          <a:p>
            <a:pPr lvl="1"/>
            <a:r>
              <a:rPr lang="en-US" altLang="en-US" dirty="0"/>
              <a:t>The requesting transaction waits until its request is answered</a:t>
            </a:r>
          </a:p>
          <a:p>
            <a:r>
              <a:rPr lang="en-US" altLang="en-US" dirty="0"/>
              <a:t>The lock manager maintains an in-memory data-structure called a </a:t>
            </a:r>
            <a:r>
              <a:rPr lang="en-US" altLang="en-US" b="1" dirty="0">
                <a:solidFill>
                  <a:srgbClr val="002060"/>
                </a:solidFill>
              </a:rPr>
              <a:t>lock table </a:t>
            </a:r>
            <a:r>
              <a:rPr lang="en-US" altLang="en-US" dirty="0"/>
              <a:t>to record granted locks and pending requests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 Table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10100" y="923278"/>
            <a:ext cx="4191000" cy="5325122"/>
          </a:xfrm>
          <a:noFill/>
        </p:spPr>
        <p:txBody>
          <a:bodyPr/>
          <a:lstStyle/>
          <a:p>
            <a:r>
              <a:rPr lang="en-US" altLang="en-US" dirty="0"/>
              <a:t>Dark rectangles indicate granted locks, light colored ones indicate waiting requests</a:t>
            </a:r>
          </a:p>
          <a:p>
            <a:r>
              <a:rPr lang="en-US" altLang="en-US" dirty="0"/>
              <a:t>Lock table also records the type of lock granted or requested</a:t>
            </a:r>
          </a:p>
          <a:p>
            <a:r>
              <a:rPr lang="en-US" altLang="en-US" dirty="0"/>
              <a:t>New request is added to the end of the queue of requests for the data item, and granted if it is compatible with all earlier locks</a:t>
            </a:r>
          </a:p>
          <a:p>
            <a:r>
              <a:rPr lang="en-US" altLang="en-US" dirty="0"/>
              <a:t>Unlock requests result in the request being deleted, and later requests are checked to see if they can now be granted</a:t>
            </a:r>
          </a:p>
          <a:p>
            <a:r>
              <a:rPr lang="en-US" altLang="en-US" dirty="0"/>
              <a:t>If transaction aborts, all waiting or granted requests of the transaction are deleted </a:t>
            </a:r>
          </a:p>
          <a:p>
            <a:pPr lvl="1"/>
            <a:r>
              <a:rPr lang="en-US" altLang="en-US" dirty="0"/>
              <a:t>lock manager may keep a list of locks held by each transaction, to implement this efficiently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37BC0C-40AC-4932-83F0-8E305F27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156" y="1216346"/>
            <a:ext cx="3632559" cy="5189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Graph-Based Protocols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670306" cy="5367972"/>
          </a:xfrm>
        </p:spPr>
        <p:txBody>
          <a:bodyPr/>
          <a:lstStyle/>
          <a:p>
            <a:r>
              <a:rPr lang="en-US" altLang="en-US" dirty="0"/>
              <a:t>Graph-based protocols are an alternative to two-phase locking</a:t>
            </a:r>
          </a:p>
          <a:p>
            <a:r>
              <a:rPr lang="en-US" altLang="en-US" dirty="0"/>
              <a:t>Impose a partial ordering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on the set </a:t>
            </a:r>
            <a:r>
              <a:rPr lang="en-US" altLang="en-US" b="1" dirty="0"/>
              <a:t>D</a:t>
            </a:r>
            <a:r>
              <a:rPr lang="en-US" altLang="en-US" dirty="0"/>
              <a:t> = {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d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,..., d</a:t>
            </a:r>
            <a:r>
              <a:rPr lang="en-US" altLang="en-US" i="1" baseline="-25000" dirty="0"/>
              <a:t>h</a:t>
            </a:r>
            <a:r>
              <a:rPr lang="en-US" altLang="en-US" dirty="0"/>
              <a:t>} of all data items.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r>
              <a:rPr lang="en-US" altLang="en-US" dirty="0"/>
              <a:t> then any transaction accessing both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must access d</a:t>
            </a:r>
            <a:r>
              <a:rPr lang="en-US" altLang="en-US" baseline="-25000" dirty="0"/>
              <a:t>i</a:t>
            </a:r>
            <a:r>
              <a:rPr lang="en-US" altLang="en-US" dirty="0"/>
              <a:t> before accessing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Implies that the set </a:t>
            </a:r>
            <a:r>
              <a:rPr lang="en-US" altLang="en-US" b="1" dirty="0"/>
              <a:t>D</a:t>
            </a:r>
            <a:r>
              <a:rPr lang="en-US" altLang="en-US" dirty="0"/>
              <a:t> may now be viewed as a directed acyclic graph, called a </a:t>
            </a:r>
            <a:r>
              <a:rPr lang="en-US" altLang="en-US" i="1" dirty="0"/>
              <a:t>database graph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tree-protocol</a:t>
            </a:r>
            <a:r>
              <a:rPr lang="en-US" altLang="en-US" dirty="0"/>
              <a:t> is a simple kind of graph protocol.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Tree Protocol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619"/>
            <a:ext cx="7750207" cy="2738938"/>
          </a:xfrm>
        </p:spPr>
        <p:txBody>
          <a:bodyPr/>
          <a:lstStyle/>
          <a:p>
            <a:r>
              <a:rPr lang="en-US" altLang="en-US" dirty="0"/>
              <a:t>Only exclusive locks are allowed.</a:t>
            </a:r>
          </a:p>
          <a:p>
            <a:r>
              <a:rPr lang="en-US" altLang="en-US" dirty="0"/>
              <a:t>The first lock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may be on any data item. Subsequently, a data </a:t>
            </a:r>
            <a:r>
              <a:rPr lang="en-US" altLang="en-US" i="1" dirty="0"/>
              <a:t>Q</a:t>
            </a:r>
            <a:r>
              <a:rPr lang="en-US" altLang="en-US" dirty="0"/>
              <a:t> can be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only if the parent of </a:t>
            </a:r>
            <a:r>
              <a:rPr lang="en-US" altLang="en-US" i="1" dirty="0"/>
              <a:t>Q</a:t>
            </a:r>
            <a:r>
              <a:rPr lang="en-US" altLang="en-US" dirty="0"/>
              <a:t> is currently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Data items may be unlocked at any time.</a:t>
            </a:r>
          </a:p>
          <a:p>
            <a:r>
              <a:rPr lang="en-US" altLang="en-US" dirty="0"/>
              <a:t>A data item that has been locked and unlocked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 cannot subsequently be relocked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254044"/>
            <a:ext cx="24606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65824" y="1102497"/>
            <a:ext cx="7581531" cy="5367972"/>
          </a:xfrm>
        </p:spPr>
        <p:txBody>
          <a:bodyPr/>
          <a:lstStyle/>
          <a:p>
            <a:r>
              <a:rPr lang="en-US" altLang="en-US" dirty="0"/>
              <a:t>Lock-Based Protocols</a:t>
            </a:r>
          </a:p>
          <a:p>
            <a:r>
              <a:rPr lang="en-US" altLang="en-US" dirty="0"/>
              <a:t>Timestamp-Based Protocols</a:t>
            </a:r>
          </a:p>
          <a:p>
            <a:r>
              <a:rPr lang="en-US" altLang="en-US" dirty="0"/>
              <a:t>Validation-Based Protocols</a:t>
            </a:r>
          </a:p>
          <a:p>
            <a:r>
              <a:rPr lang="en-US" altLang="en-US" dirty="0"/>
              <a:t>Multiple Granularity</a:t>
            </a:r>
          </a:p>
          <a:p>
            <a:r>
              <a:rPr lang="en-US" altLang="en-US" dirty="0"/>
              <a:t>Multiversion Schemes</a:t>
            </a:r>
          </a:p>
          <a:p>
            <a:r>
              <a:rPr lang="en-US" altLang="en-US" dirty="0"/>
              <a:t>Insert and Delete Operations</a:t>
            </a:r>
          </a:p>
          <a:p>
            <a:r>
              <a:rPr lang="en-US" altLang="en-US" dirty="0"/>
              <a:t>Concurrency in Index Structures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Graph-Based Protocols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2591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tree protocol ensures conflict serializability as well as freedom from deadlock.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Unlocking may occur earlier in the tree-locking protocol than in the two-phase locking protocol.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Shorter waiting times, and increase in concurrency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Protocol is deadlock-free, no rollbacks are required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Drawbacks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Protocol does not guarantee recoverability or cascade freedom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Need to introduce commit dependencies to ensure recoverability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Transactions may have to lock data items that they do not access.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increased locking overhead, and additional waiting time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potential decrease in concurrency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Schedules not possible under two-phase locking are possible under the tree protocol, and vice 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Handling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8144214" cy="5367972"/>
          </a:xfrm>
        </p:spPr>
        <p:txBody>
          <a:bodyPr/>
          <a:lstStyle/>
          <a:p>
            <a:r>
              <a:rPr lang="en-US" altLang="en-US" dirty="0"/>
              <a:t>System is </a:t>
            </a:r>
            <a:r>
              <a:rPr lang="en-US" altLang="en-US" b="1" dirty="0">
                <a:solidFill>
                  <a:srgbClr val="002060"/>
                </a:solidFill>
              </a:rPr>
              <a:t>deadlocked</a:t>
            </a:r>
            <a:r>
              <a:rPr lang="en-US" altLang="en-US" dirty="0"/>
              <a:t> if there is a set of transactions such that every transaction in the set is waiting for another transaction in the set.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A52137-467D-461F-81B4-27A741A8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0308" y="1914510"/>
            <a:ext cx="2753349" cy="27390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Handling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2497"/>
            <a:ext cx="7567782" cy="5367972"/>
          </a:xfrm>
        </p:spPr>
        <p:txBody>
          <a:bodyPr/>
          <a:lstStyle/>
          <a:p>
            <a:r>
              <a:rPr lang="en-US" altLang="en-US" b="1" i="1" dirty="0">
                <a:solidFill>
                  <a:srgbClr val="002060"/>
                </a:solidFill>
              </a:rPr>
              <a:t>Deadlock prevention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protocols ensure that the system will </a:t>
            </a:r>
            <a:r>
              <a:rPr lang="en-US" altLang="en-US" i="1" dirty="0"/>
              <a:t>never</a:t>
            </a:r>
            <a:r>
              <a:rPr lang="en-US" altLang="en-US" dirty="0"/>
              <a:t> enter into a deadlock state. Some prevention strategies:</a:t>
            </a:r>
          </a:p>
          <a:p>
            <a:pPr lvl="1"/>
            <a:r>
              <a:rPr lang="en-US" altLang="en-US" dirty="0"/>
              <a:t>Require that each transaction locks all its data items before it begins execution (pre-declaration).</a:t>
            </a:r>
          </a:p>
          <a:p>
            <a:pPr lvl="1"/>
            <a:r>
              <a:rPr lang="en-US" altLang="en-US" dirty="0"/>
              <a:t>Impose partial ordering of all data items and require that a transaction can lock data items only in the order specified by the partial order (graph-based protocol).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More Deadlock Prevention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34796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wait-die</a:t>
            </a:r>
            <a:r>
              <a:rPr lang="en-US" altLang="en-US" dirty="0"/>
              <a:t> scheme — non-preemptive</a:t>
            </a:r>
          </a:p>
          <a:p>
            <a:pPr lvl="1"/>
            <a:r>
              <a:rPr lang="en-US" altLang="en-US" dirty="0"/>
              <a:t>Older transaction may wait for younger one to release data item.</a:t>
            </a:r>
          </a:p>
          <a:p>
            <a:pPr lvl="1"/>
            <a:r>
              <a:rPr lang="en-US" altLang="en-US" dirty="0"/>
              <a:t>Younger transactions never wait for older ones; they are rolled back instead.</a:t>
            </a:r>
          </a:p>
          <a:p>
            <a:pPr lvl="1"/>
            <a:r>
              <a:rPr lang="en-US" altLang="en-US" dirty="0"/>
              <a:t>A transaction may die several times before acquiring a lock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wound-wait</a:t>
            </a:r>
            <a:r>
              <a:rPr lang="en-US" altLang="en-US" dirty="0"/>
              <a:t> scheme — preemptive</a:t>
            </a:r>
          </a:p>
          <a:p>
            <a:pPr lvl="1"/>
            <a:r>
              <a:rPr lang="en-US" altLang="en-US" dirty="0"/>
              <a:t>Older transaction </a:t>
            </a:r>
            <a:r>
              <a:rPr lang="en-US" altLang="en-US" i="1" dirty="0"/>
              <a:t>wounds</a:t>
            </a:r>
            <a:r>
              <a:rPr lang="en-US" altLang="en-US" dirty="0"/>
              <a:t> (forces rollback) of younger transaction instead of waiting for it. </a:t>
            </a:r>
          </a:p>
          <a:p>
            <a:pPr lvl="1"/>
            <a:r>
              <a:rPr lang="en-US" altLang="en-US" dirty="0"/>
              <a:t>Younger transactions may wait for older ones.</a:t>
            </a:r>
          </a:p>
          <a:p>
            <a:pPr lvl="1"/>
            <a:r>
              <a:rPr lang="en-US" altLang="en-US" dirty="0"/>
              <a:t>Fewer rollbacks than </a:t>
            </a:r>
            <a:r>
              <a:rPr lang="en-US" altLang="en-US" i="1" dirty="0"/>
              <a:t>wait-die</a:t>
            </a:r>
            <a:r>
              <a:rPr lang="en-US" altLang="en-US" dirty="0"/>
              <a:t> scheme.</a:t>
            </a:r>
          </a:p>
          <a:p>
            <a:r>
              <a:rPr lang="en-US" altLang="en-US" dirty="0"/>
              <a:t>In both schemes, a rolled back transactions is restarted with its original timestamp. </a:t>
            </a:r>
          </a:p>
          <a:p>
            <a:pPr lvl="1"/>
            <a:r>
              <a:rPr lang="en-US" altLang="en-US" dirty="0"/>
              <a:t>Ensures that older transactions have precedence over newer ones, and starvation is thus avoided.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prevention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96940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Timeout-Based Schemes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A transaction waits for a lock only for a specified amount of time. After that, the wait times out and the transaction is rolled back.</a:t>
            </a:r>
          </a:p>
          <a:p>
            <a:pPr lvl="1"/>
            <a:r>
              <a:rPr lang="en-US" altLang="en-US" dirty="0"/>
              <a:t>Ensures that deadlocks get resolved by timeout if they occur</a:t>
            </a:r>
          </a:p>
          <a:p>
            <a:pPr lvl="1"/>
            <a:r>
              <a:rPr lang="en-US" altLang="en-US" dirty="0"/>
              <a:t>Simple to implement</a:t>
            </a:r>
          </a:p>
          <a:p>
            <a:pPr lvl="1"/>
            <a:r>
              <a:rPr lang="en-US" altLang="en-US" dirty="0"/>
              <a:t>But may roll back transaction unnecessarily in absence of deadlock</a:t>
            </a:r>
          </a:p>
          <a:p>
            <a:pPr lvl="2"/>
            <a:r>
              <a:rPr lang="en-US" altLang="en-US" dirty="0"/>
              <a:t>Difficult to determine good value of the timeout interval.</a:t>
            </a:r>
          </a:p>
          <a:p>
            <a:pPr lvl="1"/>
            <a:r>
              <a:rPr lang="en-US" altLang="en-US" dirty="0"/>
              <a:t>Starvation is also possible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Detection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0206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Wait-for graph</a:t>
            </a:r>
            <a:endParaRPr lang="en-US" altLang="en-US" dirty="0">
              <a:solidFill>
                <a:srgbClr val="002060"/>
              </a:solidFill>
            </a:endParaRPr>
          </a:p>
          <a:p>
            <a:pPr lvl="1"/>
            <a:r>
              <a:rPr lang="en-US" altLang="en-US" i="1" dirty="0"/>
              <a:t>Vertices: </a:t>
            </a:r>
            <a:r>
              <a:rPr lang="en-US" altLang="en-US" dirty="0"/>
              <a:t>transactions</a:t>
            </a:r>
          </a:p>
          <a:p>
            <a:pPr lvl="1"/>
            <a:r>
              <a:rPr lang="en-US" altLang="en-US" i="1" dirty="0"/>
              <a:t>Edge from</a:t>
            </a:r>
            <a:r>
              <a:rPr lang="en-US" altLang="en-US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. : if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is waiting for a lock held in conflicting mode </a:t>
            </a:r>
            <a:r>
              <a:rPr lang="en-US" altLang="en-US" dirty="0" err="1">
                <a:sym typeface="Symbol" panose="05050102010706020507" pitchFamily="18" charset="2"/>
              </a:rPr>
              <a:t>by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endParaRPr lang="en-US" altLang="en-US" dirty="0"/>
          </a:p>
          <a:p>
            <a:r>
              <a:rPr lang="en-US" altLang="en-US" dirty="0"/>
              <a:t>The system is in a deadlock state if and only if the wait-for graph has a cycle.  </a:t>
            </a:r>
          </a:p>
          <a:p>
            <a:r>
              <a:rPr lang="en-US" altLang="en-US" dirty="0"/>
              <a:t>Invoke a deadlock-detection algorithm periodically to look for cycles.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E65FA3-290F-45D6-96B1-EA520E85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3" y="5528535"/>
            <a:ext cx="305397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dirty="0"/>
              <a:t>Wait-for graph without a cycle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AFB0325-7D70-455E-B59A-5068769F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883" y="5571400"/>
            <a:ext cx="281032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dirty="0"/>
              <a:t>Wait-for graph  with a cycle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E6DE4A4-4D87-4010-AA01-AE17AA1E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42301"/>
            <a:ext cx="2239962" cy="16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883DCB0-CC17-40E2-9C93-AB7251DB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9" y="3602608"/>
            <a:ext cx="2153443" cy="15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Deadlock Recovery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679185" cy="5367972"/>
          </a:xfrm>
        </p:spPr>
        <p:txBody>
          <a:bodyPr/>
          <a:lstStyle/>
          <a:p>
            <a:r>
              <a:rPr lang="en-US" altLang="en-US" dirty="0"/>
              <a:t>When deadlock is  detected :</a:t>
            </a:r>
          </a:p>
          <a:p>
            <a:pPr lvl="1"/>
            <a:r>
              <a:rPr lang="en-US" altLang="en-US" dirty="0"/>
              <a:t>Some transaction will have to rolled back (made a </a:t>
            </a:r>
            <a:r>
              <a:rPr lang="en-US" altLang="en-US" b="1" dirty="0">
                <a:solidFill>
                  <a:srgbClr val="002060"/>
                </a:solidFill>
              </a:rPr>
              <a:t>victim</a:t>
            </a:r>
            <a:r>
              <a:rPr lang="en-US" altLang="en-US" dirty="0"/>
              <a:t>) to break deadlock cycle.  </a:t>
            </a:r>
          </a:p>
          <a:p>
            <a:pPr lvl="2"/>
            <a:r>
              <a:rPr lang="en-US" altLang="en-US" dirty="0"/>
              <a:t>Select that transaction as victim that will incur minimum cost</a:t>
            </a:r>
          </a:p>
          <a:p>
            <a:pPr lvl="1"/>
            <a:r>
              <a:rPr lang="en-US" altLang="en-US" dirty="0"/>
              <a:t>Rollback -- determine how far to roll back transaction</a:t>
            </a:r>
          </a:p>
          <a:p>
            <a:pPr lvl="2"/>
            <a:r>
              <a:rPr lang="en-US" altLang="en-US" b="1" dirty="0">
                <a:solidFill>
                  <a:srgbClr val="002060"/>
                </a:solidFill>
              </a:rPr>
              <a:t>Total rollback</a:t>
            </a:r>
            <a:r>
              <a:rPr lang="en-US" altLang="en-US" dirty="0"/>
              <a:t>: Abort the transaction and then restart it.</a:t>
            </a:r>
          </a:p>
          <a:p>
            <a:pPr lvl="2"/>
            <a:r>
              <a:rPr lang="en-US" altLang="en-US" b="1" dirty="0">
                <a:solidFill>
                  <a:srgbClr val="002060"/>
                </a:solidFill>
              </a:rPr>
              <a:t>Partial rollback</a:t>
            </a:r>
            <a:r>
              <a:rPr lang="en-US" altLang="en-US" dirty="0"/>
              <a:t>: Roll back victim transaction only as far as necessary to release locks that another transaction in cycle is waiting for</a:t>
            </a:r>
          </a:p>
          <a:p>
            <a:r>
              <a:rPr lang="en-US" altLang="en-US" dirty="0"/>
              <a:t>Starvation can happen (why?)</a:t>
            </a:r>
          </a:p>
          <a:p>
            <a:pPr lvl="1"/>
            <a:r>
              <a:rPr lang="en-US" altLang="en-US" dirty="0"/>
              <a:t>One solution: oldest transaction in the deadlock set is never chosen as victim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Multiple Granularity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05818" cy="5367972"/>
          </a:xfrm>
        </p:spPr>
        <p:txBody>
          <a:bodyPr/>
          <a:lstStyle/>
          <a:p>
            <a:r>
              <a:rPr lang="en-US" altLang="en-US" dirty="0"/>
              <a:t>Allow data items to be of various sizes and define a hierarchy of data granularities, where the small granularities are nested within larger ones</a:t>
            </a:r>
          </a:p>
          <a:p>
            <a:r>
              <a:rPr lang="en-US" altLang="en-US" dirty="0"/>
              <a:t>Can be represented graphically as a tree (but don't confuse with tree-locking protocol)</a:t>
            </a:r>
          </a:p>
          <a:p>
            <a:r>
              <a:rPr lang="en-US" altLang="en-US" dirty="0"/>
              <a:t>When a transaction locks a node in the tree </a:t>
            </a:r>
            <a:r>
              <a:rPr lang="en-US" altLang="en-US" i="1" dirty="0"/>
              <a:t>explicitly</a:t>
            </a:r>
            <a:r>
              <a:rPr lang="en-US" altLang="en-US" dirty="0"/>
              <a:t>, it </a:t>
            </a:r>
            <a:r>
              <a:rPr lang="en-US" altLang="en-US" i="1" dirty="0"/>
              <a:t>implicitly</a:t>
            </a:r>
            <a:r>
              <a:rPr lang="en-US" altLang="en-US" dirty="0"/>
              <a:t> locks all the node's descendants in the same mode.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Granularity of locking </a:t>
            </a:r>
            <a:r>
              <a:rPr lang="en-US" altLang="en-US" dirty="0"/>
              <a:t>(level in tree where locking is done):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Fine granularity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(lower in tree): high concurrency, high locking overhead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Coarse granularity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(higher in tree): low locking overhead, low concurrency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Granularity Hierarchy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92474" y="1157889"/>
            <a:ext cx="8153092" cy="175676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dirty="0"/>
              <a:t>The levels, starting from the coarsest (top) level are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area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file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record</a:t>
            </a:r>
            <a:r>
              <a:rPr lang="en-US" altLang="en-US" dirty="0"/>
              <a:t> 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6" y="2925464"/>
            <a:ext cx="5745163" cy="2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Granularity Hierarchy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92474" y="1200752"/>
            <a:ext cx="7265676" cy="22139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levels, starting from the coarsest (top) level are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area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file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record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corresponding tree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7" y="3256027"/>
            <a:ext cx="5216521" cy="239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7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Lock-Based Protocols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43674" cy="5367972"/>
          </a:xfrm>
        </p:spPr>
        <p:txBody>
          <a:bodyPr/>
          <a:lstStyle/>
          <a:p>
            <a:r>
              <a:rPr lang="en-US" altLang="en-US" dirty="0"/>
              <a:t>A lock is a mechanism to control concurrent access to a data item</a:t>
            </a:r>
          </a:p>
          <a:p>
            <a:r>
              <a:rPr lang="en-US" altLang="en-US" dirty="0"/>
              <a:t>Data items can be locked in two modes :</a:t>
            </a:r>
          </a:p>
          <a:p>
            <a:pPr>
              <a:buFont typeface="Monotype Sorts" charset="2"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1</a:t>
            </a:r>
            <a:r>
              <a:rPr lang="en-US" altLang="en-US" i="1" dirty="0"/>
              <a:t>.  </a:t>
            </a:r>
            <a:r>
              <a:rPr lang="en-US" altLang="en-US" b="1" dirty="0">
                <a:solidFill>
                  <a:srgbClr val="002060"/>
                </a:solidFill>
              </a:rPr>
              <a:t>exclusive</a:t>
            </a:r>
            <a:r>
              <a:rPr lang="en-US" altLang="en-US" i="1" dirty="0"/>
              <a:t> (X) mode</a:t>
            </a:r>
            <a:r>
              <a:rPr lang="en-US" altLang="en-US" dirty="0"/>
              <a:t>. Data item can be both read as well  as  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 written. X-lock is requested using </a:t>
            </a:r>
            <a:r>
              <a:rPr lang="en-US" altLang="en-US" b="1" dirty="0"/>
              <a:t> lock-X</a:t>
            </a:r>
            <a:r>
              <a:rPr lang="en-US" altLang="en-US" dirty="0"/>
              <a:t> instruction.</a:t>
            </a:r>
          </a:p>
          <a:p>
            <a:pPr>
              <a:buFont typeface="Monotype Sorts" charset="2"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2</a:t>
            </a:r>
            <a:r>
              <a:rPr lang="en-US" altLang="en-US" i="1" dirty="0"/>
              <a:t>.  </a:t>
            </a:r>
            <a:r>
              <a:rPr lang="en-US" altLang="en-US" b="1" dirty="0">
                <a:solidFill>
                  <a:srgbClr val="002060"/>
                </a:solidFill>
              </a:rPr>
              <a:t>shared</a:t>
            </a:r>
            <a:r>
              <a:rPr lang="en-US" altLang="en-US" i="1" dirty="0"/>
              <a:t> (S) mode</a:t>
            </a:r>
            <a:r>
              <a:rPr lang="en-US" altLang="en-US" dirty="0"/>
              <a:t>. Data item can only be read. S-lock is         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 requested using </a:t>
            </a:r>
            <a:r>
              <a:rPr lang="en-US" altLang="en-US" b="1" dirty="0"/>
              <a:t> lock-S</a:t>
            </a:r>
            <a:r>
              <a:rPr lang="en-US" altLang="en-US" dirty="0"/>
              <a:t> instruction.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Lock requests are made to concurrency-control manager. Transaction can proceed only after request is granted.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Intention Lock Modes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741329" cy="5367972"/>
          </a:xfrm>
        </p:spPr>
        <p:txBody>
          <a:bodyPr/>
          <a:lstStyle/>
          <a:p>
            <a:r>
              <a:rPr lang="en-US" altLang="en-US" dirty="0"/>
              <a:t>In addition to S and X lock modes, there are three additional lock modes with multiple granularity:</a:t>
            </a:r>
          </a:p>
          <a:p>
            <a:pPr lvl="1"/>
            <a:r>
              <a:rPr lang="en-US" altLang="en-US" b="1" i="1" dirty="0"/>
              <a:t>intention-shared</a:t>
            </a:r>
            <a:r>
              <a:rPr lang="en-US" altLang="en-US" dirty="0"/>
              <a:t> (IS): indicates explicit locking at a lower level of the tree but only with shared locks.</a:t>
            </a:r>
          </a:p>
          <a:p>
            <a:pPr lvl="1"/>
            <a:r>
              <a:rPr lang="en-US" altLang="en-US" b="1" i="1" dirty="0"/>
              <a:t>intention</a:t>
            </a:r>
            <a:r>
              <a:rPr lang="en-US" altLang="en-US" b="1" dirty="0"/>
              <a:t>-</a:t>
            </a:r>
            <a:r>
              <a:rPr lang="en-US" altLang="en-US" b="1" i="1" dirty="0"/>
              <a:t>exclusive</a:t>
            </a:r>
            <a:r>
              <a:rPr lang="en-US" altLang="en-US" dirty="0"/>
              <a:t> (IX): indicates explicit locking at a lower level with exclusive or shared locks</a:t>
            </a:r>
          </a:p>
          <a:p>
            <a:pPr lvl="1"/>
            <a:r>
              <a:rPr lang="en-US" altLang="en-US" b="1" i="1" dirty="0"/>
              <a:t>shared and intention</a:t>
            </a:r>
            <a:r>
              <a:rPr lang="en-US" altLang="en-US" b="1" dirty="0"/>
              <a:t>-</a:t>
            </a:r>
            <a:r>
              <a:rPr lang="en-US" altLang="en-US" b="1" i="1" dirty="0"/>
              <a:t>exclusive</a:t>
            </a:r>
            <a:r>
              <a:rPr lang="en-US" altLang="en-US" dirty="0"/>
              <a:t> (SIX): the subtree rooted by that node is locked explicitly in shared mode and explicit locking is being done at a lower level with exclusive-mode locks.</a:t>
            </a:r>
          </a:p>
          <a:p>
            <a:r>
              <a:rPr lang="en-US" altLang="en-US" dirty="0"/>
              <a:t>Intention locks allow a higher level node to be locked in S or X mode without having to check all descendent nodes.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49" y="117474"/>
            <a:ext cx="8180441" cy="65308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Compatibility Matrix with Intention Lock Modes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65108" y="1102497"/>
            <a:ext cx="8180441" cy="5367972"/>
          </a:xfrm>
        </p:spPr>
        <p:txBody>
          <a:bodyPr/>
          <a:lstStyle/>
          <a:p>
            <a:r>
              <a:rPr lang="en-US" altLang="en-US" dirty="0"/>
              <a:t>The compatibility matrix for all lock modes is: 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pic>
        <p:nvPicPr>
          <p:cNvPr id="32772" name="Picture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022475"/>
            <a:ext cx="58816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Multiple Granularity Locking Scheme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4132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lock a node </a:t>
            </a:r>
            <a:r>
              <a:rPr lang="en-US" altLang="en-US" i="1" dirty="0"/>
              <a:t>Q</a:t>
            </a:r>
            <a:r>
              <a:rPr lang="en-US" altLang="en-US" dirty="0"/>
              <a:t>, using the following rules:</a:t>
            </a:r>
          </a:p>
          <a:p>
            <a:pPr marL="800100" lvl="1" indent="-342900">
              <a:lnSpc>
                <a:spcPct val="90000"/>
              </a:lnSpc>
              <a:buAutoNum type="arabicPeriod"/>
            </a:pPr>
            <a:r>
              <a:rPr lang="en-US" altLang="en-US" dirty="0"/>
              <a:t>The lock compatibility matrix must be observed.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</a:t>
            </a:r>
            <a:r>
              <a:rPr lang="en-US" altLang="en-US" dirty="0"/>
              <a:t>The root of the tree must be locked first, and may be locked in any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mode.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3.   </a:t>
            </a:r>
            <a:r>
              <a:rPr lang="en-US" altLang="en-US" dirty="0"/>
              <a:t>A node </a:t>
            </a:r>
            <a:r>
              <a:rPr lang="en-US" altLang="en-US" i="1" dirty="0"/>
              <a:t>Q</a:t>
            </a:r>
            <a:r>
              <a:rPr lang="en-US" altLang="en-US" dirty="0"/>
              <a:t> can be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S or IS mode only if the parent of </a:t>
            </a:r>
            <a:r>
              <a:rPr lang="en-US" altLang="en-US" i="1" dirty="0"/>
              <a:t>Q</a:t>
            </a:r>
            <a:r>
              <a:rPr lang="en-US" altLang="en-US" dirty="0"/>
              <a:t> 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currently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either IX or IS mode.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4.   </a:t>
            </a:r>
            <a:r>
              <a:rPr lang="en-US" altLang="en-US" dirty="0"/>
              <a:t>A node </a:t>
            </a:r>
            <a:r>
              <a:rPr lang="en-US" altLang="en-US" i="1" dirty="0"/>
              <a:t>Q</a:t>
            </a:r>
            <a:r>
              <a:rPr lang="en-US" altLang="en-US" dirty="0"/>
              <a:t> can be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X, SIX, or IX mode only if the parent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/>
              <a:t>      of </a:t>
            </a:r>
            <a:r>
              <a:rPr lang="en-US" altLang="en-US" i="1" dirty="0"/>
              <a:t>Q</a:t>
            </a:r>
            <a:r>
              <a:rPr lang="en-US" altLang="en-US" dirty="0"/>
              <a:t> is currently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either IX or SIX mode.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5.  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lock a node only if it has not previously unlocked any node (that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dirty="0"/>
              <a:t>      is,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is two-phase).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6.  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can unlock a node </a:t>
            </a:r>
            <a:r>
              <a:rPr lang="en-US" altLang="en-US" i="1" dirty="0"/>
              <a:t>Q</a:t>
            </a:r>
            <a:r>
              <a:rPr lang="en-US" altLang="en-US" dirty="0"/>
              <a:t> only if none of the children of </a:t>
            </a:r>
            <a:r>
              <a:rPr lang="en-US" altLang="en-US" i="1" dirty="0"/>
              <a:t>Q</a:t>
            </a:r>
            <a:r>
              <a:rPr lang="en-US" altLang="en-US" dirty="0"/>
              <a:t> are currently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locked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Observe that locks are acquired in root-to-leaf order, whereas they are released in leaf-to-root order.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Lock granularity escalation</a:t>
            </a:r>
            <a:r>
              <a:rPr lang="en-US" altLang="en-US" dirty="0"/>
              <a:t>: in case there are too many locks at a particular level, switch to higher granularity S or X lock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57143"/>
            <a:ext cx="7882491" cy="659584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Insert/Delete Operations and Predicate Reads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42996"/>
            <a:ext cx="7608164" cy="50988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Locking rules for insert/delete operations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 exclusive lock must be obtained on an item before it is deleted</a:t>
            </a:r>
          </a:p>
          <a:p>
            <a:pPr lvl="1">
              <a:lnSpc>
                <a:spcPct val="90000"/>
              </a:lnSpc>
            </a:pPr>
            <a:endParaRPr lang="en-US" altLang="en-US" sz="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A transaction that inserts a new tuple into the database I automatically given an X-mode lock on the tuple</a:t>
            </a:r>
          </a:p>
          <a:p>
            <a:pPr marL="400050">
              <a:lnSpc>
                <a:spcPct val="90000"/>
              </a:lnSpc>
            </a:pPr>
            <a:r>
              <a:rPr lang="en-US" altLang="en-US" dirty="0"/>
              <a:t>Ensures that </a:t>
            </a:r>
          </a:p>
          <a:p>
            <a:pPr marL="800100" lvl="1">
              <a:lnSpc>
                <a:spcPct val="90000"/>
              </a:lnSpc>
            </a:pPr>
            <a:r>
              <a:rPr lang="en-US" altLang="en-US" dirty="0"/>
              <a:t>reads/writes conflict with deletes</a:t>
            </a:r>
          </a:p>
          <a:p>
            <a:pPr marL="800100" lvl="1">
              <a:lnSpc>
                <a:spcPct val="90000"/>
              </a:lnSpc>
            </a:pPr>
            <a:r>
              <a:rPr lang="en-US" altLang="en-US" dirty="0"/>
              <a:t>Inserted tuple is not accessible by other transactions until the transaction that inserts the tuple commits</a:t>
            </a:r>
          </a:p>
        </p:txBody>
      </p:sp>
    </p:spTree>
    <p:extLst>
      <p:ext uri="{BB962C8B-B14F-4D97-AF65-F5344CB8AC3E}">
        <p14:creationId xmlns:p14="http://schemas.microsoft.com/office/powerpoint/2010/main" val="3712953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Phantom Phenomenon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88062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Example of </a:t>
            </a:r>
            <a:r>
              <a:rPr lang="en-US" altLang="en-US" b="1" dirty="0">
                <a:solidFill>
                  <a:srgbClr val="002060"/>
                </a:solidFill>
              </a:rPr>
              <a:t>phantom phenomenon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transaction T1 that performs </a:t>
            </a:r>
            <a:r>
              <a:rPr lang="en-US" altLang="en-US" b="1" dirty="0">
                <a:solidFill>
                  <a:srgbClr val="002060"/>
                </a:solidFill>
              </a:rPr>
              <a:t>predicate read </a:t>
            </a:r>
            <a:r>
              <a:rPr lang="en-US" altLang="en-US" dirty="0"/>
              <a:t> (or scan) of a relation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b="1" dirty="0"/>
              <a:t>count</a:t>
            </a:r>
            <a:r>
              <a:rPr lang="en-US" altLang="en-US" dirty="0"/>
              <a:t>(*)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b="1" dirty="0"/>
              <a:t>from</a:t>
            </a:r>
            <a:r>
              <a:rPr lang="en-US" altLang="en-US" dirty="0"/>
              <a:t> </a:t>
            </a:r>
            <a:r>
              <a:rPr lang="en-US" altLang="en-US" i="1" dirty="0"/>
              <a:t>instructor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b="1" dirty="0"/>
              <a:t>where</a:t>
            </a:r>
            <a:r>
              <a:rPr lang="en-US" altLang="en-US" dirty="0"/>
              <a:t> </a:t>
            </a:r>
            <a:r>
              <a:rPr lang="en-US" altLang="en-US" i="1" dirty="0"/>
              <a:t>dept_name </a:t>
            </a:r>
            <a:r>
              <a:rPr lang="en-US" altLang="en-US" dirty="0"/>
              <a:t>= 'Physics'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a transaction T2 that inserts a tuple while T1 is active but after predicate read 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insert into</a:t>
            </a:r>
            <a:r>
              <a:rPr lang="en-US" altLang="en-US" dirty="0"/>
              <a:t> </a:t>
            </a:r>
            <a:r>
              <a:rPr lang="en-US" altLang="en-US" i="1" dirty="0"/>
              <a:t>instructor</a:t>
            </a:r>
            <a:r>
              <a:rPr lang="en-US" altLang="en-US" dirty="0"/>
              <a:t> </a:t>
            </a:r>
            <a:r>
              <a:rPr lang="en-US" altLang="en-US" b="1" dirty="0"/>
              <a:t>values</a:t>
            </a:r>
            <a:r>
              <a:rPr lang="en-US" altLang="en-US" dirty="0"/>
              <a:t> ('11111', 'Feynman', 'Physics', 94000)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 dirty="0"/>
              <a:t>(conceptually) conflict in spite of not accessing any tuple in common.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only tuple locks are used, non-serializable schedules can result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the scan transaction does not see the new instructor, but may read some other tuple written by the update transaction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also occur with updates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 update Wu’s department from Finance to Physics</a:t>
            </a:r>
          </a:p>
        </p:txBody>
      </p:sp>
    </p:spTree>
    <p:extLst>
      <p:ext uri="{BB962C8B-B14F-4D97-AF65-F5344CB8AC3E}">
        <p14:creationId xmlns:p14="http://schemas.microsoft.com/office/powerpoint/2010/main" val="1952725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57143"/>
            <a:ext cx="7882491" cy="659584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Insert/Delete Operations and Predicate Reads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42996"/>
            <a:ext cx="7608164" cy="50988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Another Example</a:t>
            </a:r>
            <a:r>
              <a:rPr lang="en-US" altLang="en-US" dirty="0"/>
              <a:t>:  T1 and T2 both find maximum instructor ID in </a:t>
            </a:r>
            <a:br>
              <a:rPr lang="en-US" altLang="en-US" dirty="0"/>
            </a:br>
            <a:r>
              <a:rPr lang="en-US" altLang="en-US" dirty="0"/>
              <a:t>parallel, and create new instructors with ID = maximum ID + 1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Both instructors get same ID, not possible in serializable schedule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Schedule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2428871"/>
            <a:ext cx="5076825" cy="31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Handling Phantoms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688063" cy="5367972"/>
          </a:xfrm>
        </p:spPr>
        <p:txBody>
          <a:bodyPr/>
          <a:lstStyle/>
          <a:p>
            <a:r>
              <a:rPr lang="en-US" altLang="en-US" dirty="0"/>
              <a:t>There is a conflict at the data level</a:t>
            </a:r>
          </a:p>
          <a:p>
            <a:pPr lvl="1"/>
            <a:r>
              <a:rPr lang="en-US" altLang="en-US" dirty="0"/>
              <a:t>The transaction performing predicate read or scanning the relation is reading information that indicates what tuples the relation contains</a:t>
            </a:r>
          </a:p>
          <a:p>
            <a:pPr lvl="1"/>
            <a:r>
              <a:rPr lang="en-US" altLang="en-US" dirty="0"/>
              <a:t>The transaction inserting/deleting/updating a tuple updates the same information.</a:t>
            </a:r>
          </a:p>
          <a:p>
            <a:pPr lvl="1"/>
            <a:r>
              <a:rPr lang="en-US" altLang="en-US" dirty="0"/>
              <a:t>The conflict should be detected, e.g. by locking the information.</a:t>
            </a:r>
          </a:p>
          <a:p>
            <a:r>
              <a:rPr lang="en-US" altLang="en-US" dirty="0"/>
              <a:t>One solution: </a:t>
            </a:r>
          </a:p>
          <a:p>
            <a:pPr lvl="1"/>
            <a:r>
              <a:rPr lang="en-US" altLang="en-US" dirty="0"/>
              <a:t>Associate a data item with the relation, to represent the information about what tuples the relation contains.</a:t>
            </a:r>
          </a:p>
          <a:p>
            <a:pPr lvl="1"/>
            <a:r>
              <a:rPr lang="en-US" altLang="en-US" dirty="0"/>
              <a:t>Transactions scanning the relation acquire a shared lock in the data item, </a:t>
            </a:r>
          </a:p>
          <a:p>
            <a:pPr lvl="1"/>
            <a:r>
              <a:rPr lang="en-US" altLang="en-US" dirty="0"/>
              <a:t>Transactions inserting or deleting a tuple acquire an exclusive lock on the data item. (Note: locks on the data item do not conflict with locks on individual tuples.)</a:t>
            </a:r>
          </a:p>
          <a:p>
            <a:r>
              <a:rPr lang="en-US" altLang="en-US" dirty="0"/>
              <a:t>Above protocol provides very low concurrency for insertions/deletions.</a:t>
            </a:r>
          </a:p>
        </p:txBody>
      </p:sp>
    </p:spTree>
    <p:extLst>
      <p:ext uri="{BB962C8B-B14F-4D97-AF65-F5344CB8AC3E}">
        <p14:creationId xmlns:p14="http://schemas.microsoft.com/office/powerpoint/2010/main" val="47061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Locking To Prevent Phantoms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65825" y="1102497"/>
            <a:ext cx="7830106" cy="5503786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Index locking protocol </a:t>
            </a:r>
            <a:r>
              <a:rPr lang="en-US" altLang="en-US" dirty="0"/>
              <a:t>to prevent phantoms</a:t>
            </a:r>
          </a:p>
          <a:p>
            <a:pPr lvl="1"/>
            <a:r>
              <a:rPr lang="en-US" altLang="en-US" dirty="0"/>
              <a:t>Every relation must have at least one index. </a:t>
            </a:r>
          </a:p>
          <a:p>
            <a:pPr lvl="1"/>
            <a:r>
              <a:rPr lang="en-US" altLang="en-US" dirty="0"/>
              <a:t>A transaction can access tuples only after finding them through one or more indices on the relation</a:t>
            </a:r>
          </a:p>
          <a:p>
            <a:pPr lvl="1"/>
            <a:r>
              <a:rPr lang="en-US" altLang="en-US" dirty="0"/>
              <a:t>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that performs a lookup must lock all the index leaf nodes that it accesses, in S-mode</a:t>
            </a:r>
          </a:p>
          <a:p>
            <a:pPr lvl="2"/>
            <a:r>
              <a:rPr lang="en-US" altLang="en-US" dirty="0"/>
              <a:t>Even if the leaf node does not contain any tuple satisfying the index lookup (e.g. for a range query, no tuple in a leaf is in the range)</a:t>
            </a:r>
          </a:p>
          <a:p>
            <a:pPr lvl="1"/>
            <a:r>
              <a:rPr lang="en-US" altLang="en-US" dirty="0"/>
              <a:t>A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that inserts, updates or deletes a tuple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in a relation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Must update all indices to </a:t>
            </a:r>
            <a:r>
              <a:rPr lang="en-US" altLang="en-US" i="1" dirty="0"/>
              <a:t>r</a:t>
            </a:r>
            <a:endParaRPr lang="en-US" altLang="en-US" dirty="0"/>
          </a:p>
          <a:p>
            <a:pPr lvl="2"/>
            <a:r>
              <a:rPr lang="en-US" altLang="en-US" dirty="0"/>
              <a:t>Must obtain exclusive locks on all index leaf nodes affected by the insert/update/delete</a:t>
            </a:r>
          </a:p>
          <a:p>
            <a:pPr lvl="1"/>
            <a:r>
              <a:rPr lang="en-US" altLang="en-US" dirty="0"/>
              <a:t>The rules of the two-phase locking protocol must be observed</a:t>
            </a:r>
          </a:p>
          <a:p>
            <a:r>
              <a:rPr lang="en-US" altLang="en-US" dirty="0"/>
              <a:t>Guarantees that phantom phenomenon won</a:t>
            </a:r>
            <a:r>
              <a:rPr lang="en-IN" altLang="en-US" dirty="0"/>
              <a:t>’</a:t>
            </a:r>
            <a:r>
              <a:rPr lang="en-US" altLang="ja-JP" dirty="0"/>
              <a:t>t occur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9172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Next-Key Locking to Prevent Phantoms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8188602" cy="5367972"/>
          </a:xfrm>
        </p:spPr>
        <p:txBody>
          <a:bodyPr/>
          <a:lstStyle/>
          <a:p>
            <a:r>
              <a:rPr lang="en-US" altLang="en-US" dirty="0"/>
              <a:t>Index-locking protocol to prevent phantoms locks entire leaf node</a:t>
            </a:r>
          </a:p>
          <a:p>
            <a:pPr lvl="1"/>
            <a:r>
              <a:rPr lang="en-US" altLang="en-US" dirty="0"/>
              <a:t>Can result in poor concurrency if there are many inserts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Next-key locking protocol</a:t>
            </a:r>
            <a:r>
              <a:rPr lang="en-US" altLang="en-US" dirty="0"/>
              <a:t>: provides higher concurrency</a:t>
            </a:r>
          </a:p>
          <a:p>
            <a:pPr lvl="1"/>
            <a:r>
              <a:rPr lang="en-US" altLang="en-US" dirty="0"/>
              <a:t>Lock all values that satisfy index lookup (match lookup value, or fall in lookup range)</a:t>
            </a:r>
          </a:p>
          <a:p>
            <a:pPr lvl="1"/>
            <a:r>
              <a:rPr lang="en-US" altLang="en-US" dirty="0"/>
              <a:t>Also lock next key value in index</a:t>
            </a:r>
          </a:p>
          <a:p>
            <a:pPr lvl="2"/>
            <a:r>
              <a:rPr lang="en-US" altLang="en-US" dirty="0"/>
              <a:t>even for inserts/deletes</a:t>
            </a:r>
          </a:p>
          <a:p>
            <a:pPr lvl="1"/>
            <a:r>
              <a:rPr lang="en-US" altLang="en-US" dirty="0"/>
              <a:t>Lock mode: S for lookups, X for insert/delete/update</a:t>
            </a:r>
          </a:p>
          <a:p>
            <a:r>
              <a:rPr lang="en-US" altLang="en-US" dirty="0"/>
              <a:t>Ensures detection of query conflicts with inserts, deletes and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E90FD-5358-4079-80DA-BA7367459215}"/>
                  </a:ext>
                </a:extLst>
              </p:cNvPr>
              <p:cNvSpPr txBox="1"/>
              <p:nvPr/>
            </p:nvSpPr>
            <p:spPr>
              <a:xfrm>
                <a:off x="656948" y="4223838"/>
                <a:ext cx="837524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700" dirty="0"/>
                  <a:t>Consider B+-tree leaf nodes as below, with query predicate 7 </a:t>
                </a:r>
                <a14:m>
                  <m:oMath xmlns:m="http://schemas.openxmlformats.org/officeDocument/2006/math">
                    <m:r>
                      <a:rPr lang="en-IN" sz="170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1700" dirty="0"/>
                  <a:t> X </a:t>
                </a:r>
                <a14:m>
                  <m:oMath xmlns:m="http://schemas.openxmlformats.org/officeDocument/2006/math">
                    <m:r>
                      <a:rPr lang="en-IN" sz="17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1700" dirty="0"/>
                  <a:t> 16.  </a:t>
                </a:r>
                <a:br>
                  <a:rPr lang="en-IN" sz="1700" dirty="0"/>
                </a:br>
                <a:r>
                  <a:rPr lang="en-IN" sz="1700" dirty="0"/>
                  <a:t>Check what happens with next-key locking when inserting: (</a:t>
                </a:r>
                <a:r>
                  <a:rPr lang="en-IN" sz="1700" dirty="0" err="1"/>
                  <a:t>i</a:t>
                </a:r>
                <a:r>
                  <a:rPr lang="en-IN" sz="1700" dirty="0"/>
                  <a:t>) 15 and (ii) 7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E90FD-5358-4079-80DA-BA736745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4223838"/>
                <a:ext cx="8375240" cy="615553"/>
              </a:xfrm>
              <a:prstGeom prst="rect">
                <a:avLst/>
              </a:prstGeom>
              <a:blipFill>
                <a:blip r:embed="rId3"/>
                <a:stretch>
                  <a:fillRect l="-509" t="-3960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4979094"/>
            <a:ext cx="44672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2719148"/>
            <a:ext cx="792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Timestamp Based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7201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Lock-Based Protocols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696940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Lock-compatibility matrix</a:t>
            </a:r>
          </a:p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r>
              <a:rPr lang="en-US" altLang="en-US" dirty="0"/>
              <a:t>A transaction may be granted a lock on an item if the requested lock is compatible with locks already held on the item by other transactions</a:t>
            </a:r>
          </a:p>
          <a:p>
            <a:r>
              <a:rPr lang="en-US" altLang="en-US" dirty="0"/>
              <a:t>Any number of transactions can hold shared locks on an item, </a:t>
            </a:r>
          </a:p>
          <a:p>
            <a:r>
              <a:rPr lang="en-US" altLang="en-US" dirty="0"/>
              <a:t>But if any transaction holds an exclusive on the item no other transaction may hold any lock on the item.</a:t>
            </a:r>
          </a:p>
        </p:txBody>
      </p:sp>
      <p:pic>
        <p:nvPicPr>
          <p:cNvPr id="717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684338"/>
            <a:ext cx="19129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Timestamp-Based Protocols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96940" cy="53679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Each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is issued a timestamp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when it enters the system.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Each transaction has a </a:t>
            </a:r>
            <a:r>
              <a:rPr lang="en-US" altLang="en-US" i="1" dirty="0"/>
              <a:t>unique</a:t>
            </a:r>
            <a:r>
              <a:rPr lang="en-US" altLang="en-US" dirty="0"/>
              <a:t> timestamp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Newer transactions have timestamps strictly greater than earlier ones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Timestamp could be based on a logical counter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Real time may not be unique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Can use (wall-clock time, logical counter) to ensure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Timestamp-based protocols manage concurrent execution such that 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b="1" dirty="0"/>
              <a:t>time-stamp order = serializability order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Several alternative protocols based on timestamps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Timestamp-Ordering Protocol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39192" y="1102497"/>
            <a:ext cx="7688062" cy="5367972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timestamp ordering (TSO) protocol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Maintains for each data </a:t>
            </a:r>
            <a:r>
              <a:rPr lang="en-US" altLang="en-US" i="1" dirty="0"/>
              <a:t>Q </a:t>
            </a:r>
            <a:r>
              <a:rPr lang="en-US" altLang="en-US" dirty="0"/>
              <a:t>two timestamp values: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/>
              <a:t>W-timestamp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is the largest time-stamp of any transaction that executed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successfully.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/>
              <a:t>R-timestamp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is the largest time-stamp of any transaction that executed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successfully.</a:t>
            </a:r>
          </a:p>
          <a:p>
            <a:r>
              <a:rPr lang="en-US" altLang="en-US" dirty="0"/>
              <a:t>Imposes rules on read and write operations to ensure that </a:t>
            </a:r>
          </a:p>
          <a:p>
            <a:pPr lvl="1"/>
            <a:r>
              <a:rPr lang="en-US" altLang="en-US" dirty="0"/>
              <a:t>Any conflicting </a:t>
            </a:r>
            <a:r>
              <a:rPr lang="en-US" altLang="en-US" b="1" dirty="0"/>
              <a:t> </a:t>
            </a:r>
            <a:r>
              <a:rPr lang="en-US" altLang="en-US" dirty="0"/>
              <a:t>operations are executed in timestamp order</a:t>
            </a:r>
          </a:p>
          <a:p>
            <a:pPr lvl="1"/>
            <a:r>
              <a:rPr lang="en-US" altLang="en-US" dirty="0"/>
              <a:t>Out of order operations cause transaction rollback</a:t>
            </a:r>
          </a:p>
        </p:txBody>
      </p:sp>
    </p:spTree>
    <p:extLst>
      <p:ext uri="{BB962C8B-B14F-4D97-AF65-F5344CB8AC3E}">
        <p14:creationId xmlns:p14="http://schemas.microsoft.com/office/powerpoint/2010/main" val="1750817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Timestamp-Based Protocols (Cont.)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14695" cy="5367972"/>
          </a:xfrm>
        </p:spPr>
        <p:txBody>
          <a:bodyPr/>
          <a:lstStyle/>
          <a:p>
            <a:r>
              <a:rPr lang="en-US" altLang="en-US" dirty="0"/>
              <a:t>Suppose a transaction T</a:t>
            </a:r>
            <a:r>
              <a:rPr lang="en-US" altLang="en-US" baseline="-25000" dirty="0"/>
              <a:t>i</a:t>
            </a:r>
            <a:r>
              <a:rPr lang="en-US" altLang="en-US" dirty="0"/>
              <a:t> issues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1.</a:t>
            </a:r>
            <a:r>
              <a:rPr lang="en-US" altLang="en-US" dirty="0"/>
              <a:t>  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&lt;</a:t>
            </a:r>
            <a:r>
              <a:rPr lang="en-US" altLang="en-US" dirty="0"/>
              <a:t> </a:t>
            </a:r>
            <a:r>
              <a:rPr lang="en-US" altLang="en-US" b="1" dirty="0"/>
              <a:t>W</a:t>
            </a:r>
            <a:r>
              <a:rPr lang="en-US" altLang="en-US" dirty="0"/>
              <a:t>-timestamp(</a:t>
            </a:r>
            <a:r>
              <a:rPr lang="en-US" altLang="en-US" i="1" dirty="0"/>
              <a:t>Q</a:t>
            </a:r>
            <a:r>
              <a:rPr lang="en-US" altLang="en-US" dirty="0"/>
              <a:t>),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needs to read a value of </a:t>
            </a:r>
            <a:r>
              <a:rPr lang="en-US" altLang="en-US" i="1" dirty="0"/>
              <a:t>Q</a:t>
            </a:r>
            <a:r>
              <a:rPr lang="en-US" altLang="en-US" dirty="0"/>
              <a:t>  that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was already overwritten.</a:t>
            </a:r>
          </a:p>
          <a:p>
            <a:pPr lvl="2"/>
            <a:r>
              <a:rPr lang="en-US" altLang="en-US" dirty="0"/>
              <a:t>Hence, the </a:t>
            </a:r>
            <a:r>
              <a:rPr lang="en-US" altLang="en-US" b="1" dirty="0"/>
              <a:t>read</a:t>
            </a:r>
            <a:r>
              <a:rPr lang="en-US" altLang="en-US" dirty="0"/>
              <a:t> operation is rejected,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 is rolled back.</a:t>
            </a:r>
          </a:p>
          <a:p>
            <a:pPr marL="857250" lvl="2" indent="0">
              <a:buNone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</a:t>
            </a:r>
            <a:r>
              <a:rPr lang="en-US" altLang="en-US" dirty="0"/>
              <a:t>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b="1" dirty="0">
                <a:sym typeface="Symbol" panose="05050102010706020507" pitchFamily="18" charset="2"/>
              </a:rPr>
              <a:t>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 </a:t>
            </a:r>
            <a:r>
              <a:rPr lang="en-US" altLang="en-US" b="1" dirty="0"/>
              <a:t>W</a:t>
            </a:r>
            <a:r>
              <a:rPr lang="en-US" altLang="en-US" dirty="0"/>
              <a:t>-timestamp(</a:t>
            </a:r>
            <a:r>
              <a:rPr lang="en-US" altLang="en-US" i="1" dirty="0"/>
              <a:t>Q</a:t>
            </a:r>
            <a:r>
              <a:rPr lang="en-US" altLang="en-US" dirty="0"/>
              <a:t>), then the </a:t>
            </a:r>
            <a:r>
              <a:rPr lang="en-US" altLang="en-US" b="1" dirty="0"/>
              <a:t>read</a:t>
            </a:r>
            <a:r>
              <a:rPr lang="en-US" altLang="en-US" dirty="0"/>
              <a:t> operation is executed, and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R-timestamp(</a:t>
            </a:r>
            <a:r>
              <a:rPr lang="en-US" altLang="en-US" i="1" dirty="0"/>
              <a:t>Q</a:t>
            </a:r>
            <a:r>
              <a:rPr lang="en-US" altLang="en-US" dirty="0"/>
              <a:t>) is set to </a:t>
            </a:r>
          </a:p>
          <a:p>
            <a:pPr marL="800100" lvl="1" indent="-342900">
              <a:buFont typeface="Monotype Sorts" charset="2"/>
              <a:buNone/>
            </a:pPr>
            <a:r>
              <a:rPr lang="en-US" altLang="en-US" b="1" dirty="0"/>
              <a:t>                 max</a:t>
            </a:r>
            <a:r>
              <a:rPr lang="en-US" altLang="en-US" dirty="0"/>
              <a:t>(R-timestamp(</a:t>
            </a:r>
            <a:r>
              <a:rPr lang="en-US" altLang="en-US" i="1" dirty="0"/>
              <a:t>Q</a:t>
            </a:r>
            <a:r>
              <a:rPr lang="en-US" altLang="en-US" dirty="0"/>
              <a:t>),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Timestamp-Based Protocols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3580" y="1102497"/>
            <a:ext cx="7688063" cy="5367972"/>
          </a:xfrm>
        </p:spPr>
        <p:txBody>
          <a:bodyPr/>
          <a:lstStyle/>
          <a:p>
            <a:r>
              <a:rPr lang="en-US" altLang="en-US" dirty="0"/>
              <a:t>Suppose that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issues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).</a:t>
            </a:r>
          </a:p>
          <a:p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1.</a:t>
            </a:r>
            <a:r>
              <a:rPr lang="en-US" altLang="en-US" dirty="0"/>
              <a:t>  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R-timestamp(</a:t>
            </a:r>
            <a:r>
              <a:rPr lang="en-US" altLang="en-US" i="1" dirty="0"/>
              <a:t>Q</a:t>
            </a:r>
            <a:r>
              <a:rPr lang="en-US" altLang="en-US" dirty="0"/>
              <a:t>), then the value of </a:t>
            </a:r>
            <a:r>
              <a:rPr lang="en-US" altLang="en-US" i="1" dirty="0"/>
              <a:t>Q</a:t>
            </a:r>
            <a:r>
              <a:rPr lang="en-US" altLang="en-US" dirty="0"/>
              <a:t> that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producing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was needed previously, and the system assumed that that value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would never be produced.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Hence, the </a:t>
            </a:r>
            <a:r>
              <a:rPr lang="en-US" altLang="en-US" b="1" dirty="0"/>
              <a:t>write</a:t>
            </a:r>
            <a:r>
              <a:rPr lang="en-US" altLang="en-US" dirty="0"/>
              <a:t> operation is rejected,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rolled back.</a:t>
            </a:r>
          </a:p>
          <a:p>
            <a:pPr marL="857250" lvl="2" indent="0">
              <a:buNone/>
            </a:pPr>
            <a:endParaRPr lang="en-US" altLang="en-US" sz="400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</a:t>
            </a:r>
            <a:r>
              <a:rPr lang="en-US" altLang="en-US" dirty="0"/>
              <a:t>  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W-timestamp(</a:t>
            </a:r>
            <a:r>
              <a:rPr lang="en-US" altLang="en-US" i="1" dirty="0"/>
              <a:t>Q</a:t>
            </a:r>
            <a:r>
              <a:rPr lang="en-US" altLang="en-US" dirty="0"/>
              <a:t>),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attempting to write an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obsolete value of </a:t>
            </a:r>
            <a:r>
              <a:rPr lang="en-US" altLang="en-US" i="1" dirty="0"/>
              <a:t>Q</a:t>
            </a:r>
            <a:r>
              <a:rPr lang="en-US" altLang="en-US" dirty="0"/>
              <a:t>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/>
              <a:t>Hence, this </a:t>
            </a:r>
            <a:r>
              <a:rPr lang="en-US" altLang="en-US" b="1" dirty="0"/>
              <a:t>write</a:t>
            </a:r>
            <a:r>
              <a:rPr lang="en-US" altLang="en-US" dirty="0"/>
              <a:t> operation is rejected,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rolled back.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3.   </a:t>
            </a:r>
            <a:r>
              <a:rPr lang="en-US" altLang="en-US" dirty="0"/>
              <a:t>Otherwise, the </a:t>
            </a:r>
            <a:r>
              <a:rPr lang="en-US" altLang="en-US" b="1" dirty="0"/>
              <a:t> write</a:t>
            </a:r>
            <a:r>
              <a:rPr lang="en-US" altLang="en-US" dirty="0"/>
              <a:t> operation is executed, and W-timestamp(</a:t>
            </a:r>
            <a:r>
              <a:rPr lang="en-US" altLang="en-US" i="1" dirty="0"/>
              <a:t>Q</a:t>
            </a:r>
            <a:r>
              <a:rPr lang="en-US" altLang="en-US" dirty="0"/>
              <a:t>) 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set to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DB4C-E11C-41D3-9255-EC3E92F3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 of Schedule Under TSO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A45C-0C9F-4734-AF8F-80113999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00" y="4526790"/>
            <a:ext cx="3213150" cy="1086681"/>
          </a:xfrm>
        </p:spPr>
        <p:txBody>
          <a:bodyPr/>
          <a:lstStyle/>
          <a:p>
            <a:r>
              <a:rPr lang="en-IN" dirty="0"/>
              <a:t>How about this one,</a:t>
            </a:r>
            <a:br>
              <a:rPr lang="en-IN" dirty="0"/>
            </a:br>
            <a:r>
              <a:rPr lang="en-IN" dirty="0"/>
              <a:t>where initially</a:t>
            </a:r>
            <a:br>
              <a:rPr lang="en-IN" dirty="0"/>
            </a:br>
            <a:r>
              <a:rPr lang="en-IN" dirty="0"/>
              <a:t>    R-TS(Q)=W-TS(Q)=0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5AD600-8A16-4092-A0DB-DD46A355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918" y="904570"/>
            <a:ext cx="3316287" cy="3446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CE418-54EA-4B97-8980-C10ED5282181}"/>
              </a:ext>
            </a:extLst>
          </p:cNvPr>
          <p:cNvSpPr txBox="1"/>
          <p:nvPr/>
        </p:nvSpPr>
        <p:spPr>
          <a:xfrm>
            <a:off x="1082768" y="1530357"/>
            <a:ext cx="32828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Assume that initially:</a:t>
            </a:r>
          </a:p>
          <a:p>
            <a:r>
              <a:rPr lang="en-IN" sz="1700" dirty="0"/>
              <a:t>    R-TS(A) = W-TS(A) = 0</a:t>
            </a:r>
          </a:p>
          <a:p>
            <a:r>
              <a:rPr lang="en-IN" sz="1700" dirty="0"/>
              <a:t>    R-TS(B) = W-TS(B) = 0</a:t>
            </a:r>
          </a:p>
          <a:p>
            <a:r>
              <a:rPr lang="en-IN" sz="1700" dirty="0"/>
              <a:t>Assume TS(T</a:t>
            </a:r>
            <a:r>
              <a:rPr lang="en-IN" sz="1700" baseline="-25000" dirty="0"/>
              <a:t>25</a:t>
            </a:r>
            <a:r>
              <a:rPr lang="en-IN" sz="1700" dirty="0"/>
              <a:t>) = 25 and         </a:t>
            </a:r>
            <a:br>
              <a:rPr lang="en-IN" sz="1700" dirty="0"/>
            </a:br>
            <a:r>
              <a:rPr lang="en-IN" sz="1700" dirty="0"/>
              <a:t>              TS(T</a:t>
            </a:r>
            <a:r>
              <a:rPr lang="en-IN" sz="1700" baseline="-25000" dirty="0"/>
              <a:t>26</a:t>
            </a:r>
            <a:r>
              <a:rPr lang="en-IN" sz="1700" dirty="0"/>
              <a:t>) = 26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DFD7B6-0D9F-40E0-A0EB-4D4FA9A16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0649" y="4397188"/>
            <a:ext cx="2359837" cy="16709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A5BB27-34C5-45CE-B881-3E2130B29C0E}"/>
              </a:ext>
            </a:extLst>
          </p:cNvPr>
          <p:cNvSpPr txBox="1">
            <a:spLocks/>
          </p:cNvSpPr>
          <p:nvPr/>
        </p:nvSpPr>
        <p:spPr bwMode="auto">
          <a:xfrm>
            <a:off x="639192" y="1110116"/>
            <a:ext cx="4167758" cy="6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085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4287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17716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2288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IN" sz="1700" kern="0" dirty="0"/>
              <a:t>Is this schedule valid under TSO?</a:t>
            </a:r>
          </a:p>
        </p:txBody>
      </p:sp>
    </p:spTree>
    <p:extLst>
      <p:ext uri="{BB962C8B-B14F-4D97-AF65-F5344CB8AC3E}">
        <p14:creationId xmlns:p14="http://schemas.microsoft.com/office/powerpoint/2010/main" val="3010595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3970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Under TSO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745725" y="1085850"/>
            <a:ext cx="73507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dirty="0"/>
              <a:t>A partial schedule for several data items for transactions with</a:t>
            </a:r>
          </a:p>
          <a:p>
            <a:r>
              <a:rPr kumimoji="1" lang="en-US" altLang="en-US" sz="1700" dirty="0"/>
              <a:t>timestamps 1, 2, 3, 4, 5, with all R-TS and W-TS = 0 initially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041525"/>
            <a:ext cx="49831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Correctness of Timestamp-Ordering Protocol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79184" cy="5367972"/>
          </a:xfrm>
        </p:spPr>
        <p:txBody>
          <a:bodyPr/>
          <a:lstStyle/>
          <a:p>
            <a:r>
              <a:rPr lang="en-US" altLang="en-US" dirty="0"/>
              <a:t>The timestamp-ordering protocol guarantees serializability since all the arcs in the precedence graph are of the form: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  Thus, there will be no cycles in the precedence graph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Timestamp protocol ensures freedom from deadlock as no transaction ever waits.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 the schedule may not be cascade-free, and may  not even be recoverable.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775502"/>
            <a:ext cx="4178101" cy="11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Recoverability and Cascade Freedom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50206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Solution 1: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transaction is structured such that its writes are all performed at the end of its processing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writes of a transaction form an atomic action; no transaction may execute while a transaction is being written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transaction that aborts is restarted with a new timestamp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2: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Limited form of locking: wait for data to be committed before reading it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3: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commit dependencies to ensure recoverability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Thomas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Write Rule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741328" cy="5367972"/>
          </a:xfrm>
        </p:spPr>
        <p:txBody>
          <a:bodyPr/>
          <a:lstStyle/>
          <a:p>
            <a:r>
              <a:rPr lang="en-US" altLang="en-US" dirty="0"/>
              <a:t>Modified version of the timestamp-ordering protocol in which obsolete </a:t>
            </a:r>
            <a:r>
              <a:rPr lang="en-US" altLang="en-US" b="1" dirty="0"/>
              <a:t> write</a:t>
            </a:r>
            <a:r>
              <a:rPr lang="en-US" altLang="en-US" dirty="0"/>
              <a:t> operations may be ignored under certain circumstances.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When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attempts to write data item </a:t>
            </a:r>
            <a:r>
              <a:rPr lang="en-US" altLang="en-US" i="1" dirty="0"/>
              <a:t>Q</a:t>
            </a:r>
            <a:r>
              <a:rPr lang="en-US" altLang="en-US" dirty="0"/>
              <a:t>, 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&lt;</a:t>
            </a:r>
            <a:r>
              <a:rPr lang="en-US" altLang="en-US" dirty="0"/>
              <a:t> W-timestamp(</a:t>
            </a:r>
            <a:r>
              <a:rPr lang="en-US" altLang="en-US" i="1" dirty="0"/>
              <a:t>Q</a:t>
            </a:r>
            <a:r>
              <a:rPr lang="en-US" altLang="en-US" dirty="0"/>
              <a:t>),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attempting to write an obsolete value of {</a:t>
            </a:r>
            <a:r>
              <a:rPr lang="en-US" altLang="en-US" i="1" dirty="0"/>
              <a:t>Q</a:t>
            </a:r>
            <a:r>
              <a:rPr lang="en-US" altLang="en-US" dirty="0"/>
              <a:t>}.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Rather than rolling back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as the timestamp ordering protocol would have done, this {</a:t>
            </a:r>
            <a:r>
              <a:rPr lang="en-US" altLang="en-US" b="1" dirty="0"/>
              <a:t>write</a:t>
            </a:r>
            <a:r>
              <a:rPr lang="en-US" altLang="en-US" dirty="0"/>
              <a:t>} operation can be ignored.</a:t>
            </a:r>
          </a:p>
          <a:p>
            <a:r>
              <a:rPr lang="en-US" altLang="en-US" dirty="0"/>
              <a:t>Otherwise this protocol is the same as the timestamp ordering protocol.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Thomas' Write Rule allows greater potential concurrency.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Allows some view-serializable schedules that are not conflict-serializable.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A9A8-BFF8-4052-8CFB-07B8793A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92" y="292136"/>
            <a:ext cx="8077200" cy="609600"/>
          </a:xfrm>
        </p:spPr>
        <p:txBody>
          <a:bodyPr/>
          <a:lstStyle/>
          <a:p>
            <a:r>
              <a:rPr lang="en-IN" dirty="0"/>
              <a:t>Validation-Based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0EBB-FA0D-4714-BEE0-AD114E09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1102497"/>
            <a:ext cx="7732451" cy="5367972"/>
          </a:xfrm>
        </p:spPr>
        <p:txBody>
          <a:bodyPr/>
          <a:lstStyle/>
          <a:p>
            <a:r>
              <a:rPr lang="en-IN" dirty="0"/>
              <a:t>Idea: can we use commit time as serialization order?</a:t>
            </a:r>
          </a:p>
          <a:p>
            <a:r>
              <a:rPr lang="en-IN" dirty="0"/>
              <a:t>To do so:</a:t>
            </a:r>
          </a:p>
          <a:p>
            <a:pPr lvl="1"/>
            <a:r>
              <a:rPr lang="en-IN" dirty="0"/>
              <a:t>Postpone writes to end of transaction</a:t>
            </a:r>
          </a:p>
          <a:p>
            <a:pPr lvl="1"/>
            <a:r>
              <a:rPr lang="en-IN" dirty="0"/>
              <a:t>Keep track of data items read/written by transaction</a:t>
            </a:r>
          </a:p>
          <a:p>
            <a:pPr lvl="1"/>
            <a:r>
              <a:rPr lang="en-IN" b="1" dirty="0">
                <a:solidFill>
                  <a:srgbClr val="002060"/>
                </a:solidFill>
              </a:rPr>
              <a:t>Validation</a:t>
            </a:r>
            <a:r>
              <a:rPr lang="en-IN" dirty="0"/>
              <a:t> performed at commit time, detect any out-of-serialization order reads/writes</a:t>
            </a:r>
          </a:p>
          <a:p>
            <a:r>
              <a:rPr lang="en-US" altLang="en-US" dirty="0"/>
              <a:t>Also called as </a:t>
            </a:r>
            <a:r>
              <a:rPr lang="en-US" altLang="en-US" b="1" dirty="0">
                <a:solidFill>
                  <a:srgbClr val="002060"/>
                </a:solidFill>
              </a:rPr>
              <a:t>optimistic concurrency control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since transaction executes fully in the hope that all will go well during validation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247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Lock-Based Protocols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8153092" cy="5367972"/>
          </a:xfrm>
        </p:spPr>
        <p:txBody>
          <a:bodyPr/>
          <a:lstStyle/>
          <a:p>
            <a:r>
              <a:rPr lang="en-US" altLang="en-US" dirty="0"/>
              <a:t>Example of a transaction performing locking: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                 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  <a:r>
              <a:rPr lang="en-US" altLang="en-US" dirty="0"/>
              <a:t>:</a:t>
            </a:r>
            <a:r>
              <a:rPr lang="en-US" altLang="en-US" b="1" dirty="0"/>
              <a:t> lock-S</a:t>
            </a:r>
            <a:r>
              <a:rPr lang="en-US" altLang="en-US" i="1" dirty="0"/>
              <a:t>(A)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read </a:t>
            </a:r>
            <a:r>
              <a:rPr lang="en-US" altLang="en-US" i="1" dirty="0"/>
              <a:t>(A)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unlock</a:t>
            </a:r>
            <a:r>
              <a:rPr lang="en-US" altLang="en-US" i="1" dirty="0"/>
              <a:t>(A)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lock-S</a:t>
            </a:r>
            <a:r>
              <a:rPr lang="en-US" altLang="en-US" i="1" dirty="0"/>
              <a:t>(B)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read </a:t>
            </a:r>
            <a:r>
              <a:rPr lang="en-US" altLang="en-US" i="1" dirty="0"/>
              <a:t>(B)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unlock</a:t>
            </a:r>
            <a:r>
              <a:rPr lang="en-US" altLang="en-US" i="1" dirty="0"/>
              <a:t>(B)</a:t>
            </a:r>
            <a:r>
              <a:rPr lang="en-US" altLang="en-US" dirty="0"/>
              <a:t>;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                           display</a:t>
            </a:r>
            <a:r>
              <a:rPr lang="en-US" altLang="en-US" i="1" dirty="0"/>
              <a:t>(A+B)</a:t>
            </a:r>
          </a:p>
          <a:p>
            <a:r>
              <a:rPr lang="en-US" altLang="en-US" dirty="0"/>
              <a:t>Locking as above is </a:t>
            </a:r>
            <a:r>
              <a:rPr lang="en-US" altLang="en-US" i="1" u="sng" dirty="0"/>
              <a:t>not sufficient </a:t>
            </a:r>
            <a:r>
              <a:rPr lang="en-US" altLang="en-US" dirty="0"/>
              <a:t>to guarantee serializability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Validation-Based Protocol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48070" y="1102497"/>
            <a:ext cx="7732450" cy="5367972"/>
          </a:xfrm>
        </p:spPr>
        <p:txBody>
          <a:bodyPr/>
          <a:lstStyle/>
          <a:p>
            <a:r>
              <a:rPr lang="en-US" altLang="en-US" dirty="0"/>
              <a:t>Execution of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is done in three phases.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1.  Read and execution phase</a:t>
            </a:r>
            <a:r>
              <a:rPr lang="en-US" altLang="en-US" dirty="0"/>
              <a:t>: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writes only to        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/>
              <a:t>       temporary local variables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2.  Validation phase</a:t>
            </a:r>
            <a:r>
              <a:rPr lang="en-US" altLang="en-US" dirty="0"/>
              <a:t>: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performs a  '‘validation test''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/>
              <a:t>        to determine if local variables can be written without violating        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/>
              <a:t>        serializability.</a:t>
            </a:r>
          </a:p>
          <a:p>
            <a:pPr>
              <a:buFont typeface="Monotype Sorts" charset="2"/>
              <a:buNone/>
            </a:pPr>
            <a:r>
              <a:rPr lang="en-US" altLang="en-US" b="1" dirty="0"/>
              <a:t>  3.  Write phase</a:t>
            </a:r>
            <a:r>
              <a:rPr lang="en-US" altLang="en-US" dirty="0"/>
              <a:t>: If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validated, the updates are applied to the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/>
              <a:t>	  database; otherwise,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is rolled back.</a:t>
            </a:r>
          </a:p>
          <a:p>
            <a:r>
              <a:rPr lang="en-US" altLang="en-US" dirty="0"/>
              <a:t>The three phases of concurrently executing transactions can be    interleaved, but each transaction must go through the three phases in that order.</a:t>
            </a:r>
          </a:p>
          <a:p>
            <a:pPr lvl="1"/>
            <a:r>
              <a:rPr lang="en-US" altLang="en-US" dirty="0"/>
              <a:t>We assume for simplicity that the validation and write phase occur together, atomically and serially</a:t>
            </a:r>
          </a:p>
          <a:p>
            <a:pPr lvl="2"/>
            <a:r>
              <a:rPr lang="en-US" altLang="en-US" dirty="0"/>
              <a:t>I.e., only one transaction executes validation/write at a time.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Validation-Based Protocol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05818" cy="5367972"/>
          </a:xfrm>
          <a:noFill/>
        </p:spPr>
        <p:txBody>
          <a:bodyPr/>
          <a:lstStyle/>
          <a:p>
            <a:r>
              <a:rPr lang="en-US" altLang="en-US" dirty="0"/>
              <a:t>Each transaction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has 3 timestamps</a:t>
            </a:r>
          </a:p>
          <a:p>
            <a:pPr lvl="1"/>
            <a:r>
              <a:rPr lang="en-US" altLang="en-US" b="1" dirty="0" err="1">
                <a:solidFill>
                  <a:srgbClr val="002060"/>
                </a:solidFill>
              </a:rPr>
              <a:t>StartTS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: the time when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started its execution</a:t>
            </a:r>
          </a:p>
          <a:p>
            <a:pPr lvl="1"/>
            <a:r>
              <a:rPr lang="en-US" altLang="en-US" b="1" dirty="0" err="1">
                <a:solidFill>
                  <a:srgbClr val="002060"/>
                </a:solidFill>
              </a:rPr>
              <a:t>ValidationTS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): the time when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entered its validation phase</a:t>
            </a:r>
          </a:p>
          <a:p>
            <a:pPr lvl="1"/>
            <a:r>
              <a:rPr lang="en-US" altLang="en-US" b="1" dirty="0" err="1">
                <a:solidFill>
                  <a:srgbClr val="002060"/>
                </a:solidFill>
              </a:rPr>
              <a:t>FinishTS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: the time when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finished its write phase</a:t>
            </a:r>
          </a:p>
          <a:p>
            <a:r>
              <a:rPr lang="en-US" altLang="en-US" dirty="0"/>
              <a:t>Validation tests use above timestamps and read/write sets to ensure that serializability order is determined by validation time</a:t>
            </a:r>
          </a:p>
          <a:p>
            <a:pPr lvl="1"/>
            <a:r>
              <a:rPr lang="en-US" altLang="en-US" dirty="0"/>
              <a:t>Thus, TS(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= </a:t>
            </a:r>
            <a:r>
              <a:rPr lang="en-US" altLang="en-US" dirty="0" err="1"/>
              <a:t>ValidationTS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Validation-based protocol has been found to give greater degree of concurrency than locking/TSO if probability of conflicts is low. 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Validation Test for Transaction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59084" cy="5367972"/>
          </a:xfrm>
        </p:spPr>
        <p:txBody>
          <a:bodyPr/>
          <a:lstStyle/>
          <a:p>
            <a:r>
              <a:rPr lang="en-US" altLang="en-US" dirty="0"/>
              <a:t>If for all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with TS (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) &lt; TS (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j</a:t>
            </a:r>
            <a:r>
              <a:rPr lang="en-US" altLang="en-US" dirty="0"/>
              <a:t>) either one of the following condition holds:</a:t>
            </a:r>
          </a:p>
          <a:p>
            <a:pPr marL="800100" lvl="1" indent="-342900"/>
            <a:r>
              <a:rPr lang="en-US" altLang="en-US" b="1" dirty="0" err="1"/>
              <a:t>finishTS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</a:t>
            </a:r>
            <a:r>
              <a:rPr lang="en-US" altLang="en-US" b="1" dirty="0" err="1"/>
              <a:t>startTS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</a:t>
            </a:r>
          </a:p>
          <a:p>
            <a:pPr marL="800100" lvl="1" indent="-342900"/>
            <a:r>
              <a:rPr lang="en-US" altLang="en-US" b="1" dirty="0" err="1"/>
              <a:t>startTS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&lt; </a:t>
            </a:r>
            <a:r>
              <a:rPr lang="en-US" altLang="en-US" b="1" dirty="0" err="1"/>
              <a:t>finishTS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&lt; </a:t>
            </a:r>
            <a:r>
              <a:rPr lang="en-US" altLang="en-US" b="1" dirty="0" err="1"/>
              <a:t>validationTS</a:t>
            </a:r>
            <a:r>
              <a:rPr lang="en-US" altLang="en-US" dirty="0"/>
              <a:t>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</a:t>
            </a:r>
            <a:r>
              <a:rPr lang="en-US" altLang="en-US" b="1" dirty="0"/>
              <a:t>and </a:t>
            </a:r>
            <a:r>
              <a:rPr lang="en-US" altLang="en-US" dirty="0"/>
              <a:t>the set of data items written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does not intersect with the set of data items read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.  </a:t>
            </a:r>
          </a:p>
          <a:p>
            <a:pPr>
              <a:buFont typeface="Monotype Sorts" charset="2"/>
              <a:buNone/>
            </a:pPr>
            <a:r>
              <a:rPr lang="en-US" altLang="en-US" dirty="0"/>
              <a:t>     then validation succeeds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can be committed.  </a:t>
            </a:r>
          </a:p>
          <a:p>
            <a:r>
              <a:rPr lang="en-US" altLang="en-US" dirty="0"/>
              <a:t>Otherwise, validation fails and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aborted.</a:t>
            </a:r>
          </a:p>
          <a:p>
            <a:r>
              <a:rPr lang="en-US" altLang="en-US" dirty="0"/>
              <a:t>Justification:  </a:t>
            </a:r>
          </a:p>
          <a:p>
            <a:pPr lvl="1"/>
            <a:r>
              <a:rPr lang="en-US" altLang="en-US" dirty="0"/>
              <a:t>First condition applies when execution is not concurrent</a:t>
            </a:r>
          </a:p>
          <a:p>
            <a:pPr lvl="2"/>
            <a:r>
              <a:rPr lang="en-US" altLang="en-US" dirty="0"/>
              <a:t>The writes of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do not affect reads of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since they occur after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has finished its reads.</a:t>
            </a:r>
          </a:p>
          <a:p>
            <a:pPr lvl="1"/>
            <a:r>
              <a:rPr lang="en-US" altLang="en-US" dirty="0"/>
              <a:t>If the second condition holds, execution is concurrent,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does not read  any item written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Schedule Produced by Validation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8170847" cy="5367972"/>
          </a:xfrm>
        </p:spPr>
        <p:txBody>
          <a:bodyPr/>
          <a:lstStyle/>
          <a:p>
            <a:r>
              <a:rPr lang="en-US" altLang="en-US" dirty="0"/>
              <a:t>Example of schedule produced using validation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22E36B-31B4-4FAE-A93C-2F68EE2E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7447" y="1348671"/>
            <a:ext cx="3289493" cy="389976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39" y="2719148"/>
            <a:ext cx="73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Multiversion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765709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Schemes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32451" cy="5367972"/>
          </a:xfrm>
        </p:spPr>
        <p:txBody>
          <a:bodyPr/>
          <a:lstStyle/>
          <a:p>
            <a:r>
              <a:rPr lang="en-US" altLang="en-US" dirty="0"/>
              <a:t>Multiversion schemes keep old versions of data item to increase concurrency.  Several variants: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Multiversion Timestamp Ordering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Multiversion Two-Phase Locking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Snapshot isolation</a:t>
            </a:r>
          </a:p>
          <a:p>
            <a:r>
              <a:rPr lang="en-US" altLang="en-US" dirty="0"/>
              <a:t>Key ideas:</a:t>
            </a:r>
          </a:p>
          <a:p>
            <a:pPr lvl="1"/>
            <a:r>
              <a:rPr lang="en-US" altLang="en-US" dirty="0"/>
              <a:t>Each successful </a:t>
            </a:r>
            <a:r>
              <a:rPr lang="en-US" altLang="en-US" b="1" dirty="0"/>
              <a:t>write</a:t>
            </a:r>
            <a:r>
              <a:rPr lang="en-US" altLang="en-US" dirty="0"/>
              <a:t> results in the creation of a new version of the data item written.</a:t>
            </a:r>
          </a:p>
          <a:p>
            <a:pPr lvl="1"/>
            <a:r>
              <a:rPr lang="en-US" altLang="en-US" dirty="0"/>
              <a:t>Use timestamps to label versions.	</a:t>
            </a:r>
          </a:p>
          <a:p>
            <a:pPr lvl="1"/>
            <a:r>
              <a:rPr lang="en-US" altLang="en-US" dirty="0"/>
              <a:t>When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 is issued, select an appropriate version of </a:t>
            </a:r>
            <a:r>
              <a:rPr lang="en-US" altLang="en-US" i="1" dirty="0"/>
              <a:t>Q</a:t>
            </a:r>
            <a:r>
              <a:rPr lang="en-US" altLang="en-US" dirty="0"/>
              <a:t> based on the timestamp of the transaction issuing the read request, and return the value of the selected version.  </a:t>
            </a:r>
          </a:p>
          <a:p>
            <a:r>
              <a:rPr lang="en-US" altLang="en-US" b="1" dirty="0"/>
              <a:t>read</a:t>
            </a:r>
            <a:r>
              <a:rPr lang="en-US" altLang="en-US" dirty="0"/>
              <a:t>s never have to wait as an appropriate version is returned immediately.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Timestamp Ordering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5825" y="1102497"/>
            <a:ext cx="7670308" cy="5367972"/>
          </a:xfrm>
        </p:spPr>
        <p:txBody>
          <a:bodyPr/>
          <a:lstStyle/>
          <a:p>
            <a:r>
              <a:rPr lang="en-US" altLang="en-US" dirty="0"/>
              <a:t>Each data item </a:t>
            </a:r>
            <a:r>
              <a:rPr lang="en-US" altLang="en-US" i="1" dirty="0"/>
              <a:t>Q</a:t>
            </a:r>
            <a:r>
              <a:rPr lang="en-US" altLang="en-US" dirty="0"/>
              <a:t> has a sequence of versions &lt;</a:t>
            </a:r>
            <a:r>
              <a:rPr lang="en-US" altLang="en-US" i="1" dirty="0"/>
              <a:t>Q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Q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,....,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m</a:t>
            </a:r>
            <a:r>
              <a:rPr lang="en-US" altLang="en-US" dirty="0"/>
              <a:t>&gt;. Each version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contains three data fields:</a:t>
            </a:r>
          </a:p>
          <a:p>
            <a:pPr lvl="1"/>
            <a:r>
              <a:rPr lang="en-US" altLang="en-US" b="1" dirty="0"/>
              <a:t>Content</a:t>
            </a:r>
            <a:r>
              <a:rPr lang="en-US" altLang="en-US" dirty="0"/>
              <a:t> -- the value of version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.</a:t>
            </a:r>
            <a:endParaRPr lang="en-US" altLang="en-US" dirty="0"/>
          </a:p>
          <a:p>
            <a:pPr lvl="1"/>
            <a:r>
              <a:rPr lang="en-US" altLang="en-US" b="1" dirty="0"/>
              <a:t>W-timestamp</a:t>
            </a:r>
            <a:r>
              <a:rPr lang="en-US" altLang="en-US" dirty="0"/>
              <a:t>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-- timestamp of the transaction that created (wrote) version 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endParaRPr lang="en-US" altLang="en-US" dirty="0"/>
          </a:p>
          <a:p>
            <a:pPr lvl="1"/>
            <a:r>
              <a:rPr lang="en-US" altLang="en-US" b="1" dirty="0"/>
              <a:t>R-timestamp</a:t>
            </a:r>
            <a:r>
              <a:rPr lang="en-US" altLang="en-US" dirty="0"/>
              <a:t>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-- largest timestamp of a transaction that successfully read version 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endParaRPr lang="en-US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Timestamp Ordering (Cont)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750205" cy="5367972"/>
          </a:xfrm>
        </p:spPr>
        <p:txBody>
          <a:bodyPr/>
          <a:lstStyle/>
          <a:p>
            <a:r>
              <a:rPr lang="en-US" altLang="en-US" dirty="0"/>
              <a:t>Suppose that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issues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or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operation.  Let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denote the version of </a:t>
            </a:r>
            <a:r>
              <a:rPr lang="en-US" altLang="en-US" i="1" dirty="0"/>
              <a:t>Q</a:t>
            </a:r>
            <a:r>
              <a:rPr lang="en-US" altLang="en-US" dirty="0"/>
              <a:t> whose write timestamp is the largest write timestamp less than or equal to TS(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).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9900"/>
                </a:solidFill>
              </a:rPr>
              <a:t>1.   </a:t>
            </a:r>
            <a:r>
              <a:rPr lang="en-US" altLang="en-US" dirty="0"/>
              <a:t>If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issues a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), then</a:t>
            </a:r>
          </a:p>
          <a:p>
            <a:pPr marL="1143000" lvl="2" indent="-342900"/>
            <a:r>
              <a:rPr lang="en-US" altLang="en-US" dirty="0"/>
              <a:t>the value returned is the  content of version 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endParaRPr lang="en-US" altLang="en-US" dirty="0"/>
          </a:p>
          <a:p>
            <a:pPr marL="1143000" lvl="2" indent="-342900"/>
            <a:r>
              <a:rPr lang="en-US" altLang="en-US" dirty="0"/>
              <a:t>If R-timestamp(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r>
              <a:rPr lang="en-US" altLang="en-US" dirty="0"/>
              <a:t>) &lt;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), set R-timestamp(</a:t>
            </a:r>
            <a:r>
              <a:rPr lang="en-US" altLang="en-US" dirty="0" err="1"/>
              <a:t>Q</a:t>
            </a:r>
            <a:r>
              <a:rPr lang="en-US" altLang="en-US" baseline="-25000" dirty="0" err="1"/>
              <a:t>k</a:t>
            </a:r>
            <a:r>
              <a:rPr lang="en-US" altLang="en-US" dirty="0"/>
              <a:t>) =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), 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 </a:t>
            </a:r>
            <a:r>
              <a:rPr lang="en-US" altLang="en-US" dirty="0"/>
              <a:t>If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issues a </a:t>
            </a:r>
            <a:r>
              <a:rPr lang="en-US" altLang="en-US" b="1" dirty="0"/>
              <a:t> 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/>
              <a:t>if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&lt;</a:t>
            </a:r>
            <a:r>
              <a:rPr lang="en-US" altLang="en-US" dirty="0"/>
              <a:t> R-timestamp(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), then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rolled back. 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/>
              <a:t>if TS(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</a:t>
            </a:r>
            <a:r>
              <a:rPr lang="en-US" altLang="en-US" i="1" dirty="0"/>
              <a:t>=</a:t>
            </a:r>
            <a:r>
              <a:rPr lang="en-US" altLang="en-US" dirty="0"/>
              <a:t> W-timestamp(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), the contents of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are overwritten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/>
              <a:t>Otherwise,  a new version Q</a:t>
            </a:r>
            <a:r>
              <a:rPr lang="en-US" altLang="en-US" baseline="-25000" dirty="0"/>
              <a:t>i</a:t>
            </a:r>
            <a:r>
              <a:rPr lang="en-US" altLang="en-US" dirty="0"/>
              <a:t> of </a:t>
            </a:r>
            <a:r>
              <a:rPr lang="en-US" altLang="en-US" i="1" dirty="0"/>
              <a:t>Q</a:t>
            </a:r>
            <a:r>
              <a:rPr lang="en-US" altLang="en-US" dirty="0"/>
              <a:t> is created</a:t>
            </a:r>
          </a:p>
          <a:p>
            <a:pPr lvl="3"/>
            <a:r>
              <a:rPr lang="en-US" altLang="en-US" dirty="0"/>
              <a:t>W-timestamp(Q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and R-timestamp(Q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are initialized to TS(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). </a:t>
            </a:r>
          </a:p>
          <a:p>
            <a:pPr marL="1200150" lvl="2" indent="-342900">
              <a:buFont typeface="Monotype Sorts" charset="2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Timestamp Ordering (Cont)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661430" cy="5367972"/>
          </a:xfrm>
        </p:spPr>
        <p:txBody>
          <a:bodyPr/>
          <a:lstStyle/>
          <a:p>
            <a:r>
              <a:rPr lang="en-US" altLang="en-US" dirty="0"/>
              <a:t>Observations</a:t>
            </a:r>
          </a:p>
          <a:p>
            <a:pPr marL="800100" lvl="1" indent="-342900"/>
            <a:r>
              <a:rPr lang="en-US" altLang="en-US" dirty="0"/>
              <a:t>Reads always succeed</a:t>
            </a:r>
          </a:p>
          <a:p>
            <a:pPr marL="800100" lvl="1" indent="-342900"/>
            <a:r>
              <a:rPr lang="en-US" altLang="en-US" dirty="0"/>
              <a:t>A write by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rejected if some other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that (in the serialization order defined by the timestamp values) should read 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 err="1"/>
              <a:t>'s</a:t>
            </a:r>
            <a:r>
              <a:rPr lang="en-US" altLang="en-US" dirty="0"/>
              <a:t> write, has already read a version created by a transaction older than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Protocol guarantees serializability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Two-Phase Locking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56948" y="1102497"/>
            <a:ext cx="7776838" cy="5367972"/>
          </a:xfrm>
        </p:spPr>
        <p:txBody>
          <a:bodyPr/>
          <a:lstStyle/>
          <a:p>
            <a:r>
              <a:rPr lang="en-US" altLang="en-US" dirty="0"/>
              <a:t>Differentiates between read-only transactions and update transactions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Update transactions </a:t>
            </a:r>
            <a:r>
              <a:rPr lang="en-US" altLang="en-US" dirty="0"/>
              <a:t>acquire read and write locks, and hold all locks up to the end of the transaction. That is, update transactions follow rigorous two-phase locking.</a:t>
            </a:r>
          </a:p>
          <a:p>
            <a:pPr lvl="1"/>
            <a:r>
              <a:rPr lang="en-US" altLang="en-US" dirty="0"/>
              <a:t>Read of a data item returns the latest version of the item</a:t>
            </a:r>
          </a:p>
          <a:p>
            <a:pPr lvl="1"/>
            <a:r>
              <a:rPr lang="en-US" altLang="en-US" dirty="0"/>
              <a:t>The first </a:t>
            </a:r>
            <a:r>
              <a:rPr lang="en-US" altLang="en-US" b="1" dirty="0"/>
              <a:t>write</a:t>
            </a:r>
            <a:r>
              <a:rPr lang="en-US" altLang="en-US" dirty="0"/>
              <a:t> of Q by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results in the creation of a new version Q</a:t>
            </a:r>
            <a:r>
              <a:rPr lang="en-US" altLang="en-US" baseline="-25000" dirty="0"/>
              <a:t>i</a:t>
            </a:r>
            <a:r>
              <a:rPr lang="en-US" altLang="en-US" dirty="0"/>
              <a:t> of the data item Q written</a:t>
            </a:r>
          </a:p>
          <a:p>
            <a:pPr lvl="2"/>
            <a:r>
              <a:rPr lang="en-US" altLang="en-US" dirty="0"/>
              <a:t>W-timestamp(Q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set to ∞ initially</a:t>
            </a:r>
          </a:p>
          <a:p>
            <a:pPr lvl="1"/>
            <a:r>
              <a:rPr lang="en-US" altLang="en-US" dirty="0"/>
              <a:t>When update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completes, commit processing occurs:</a:t>
            </a:r>
          </a:p>
          <a:p>
            <a:pPr lvl="2"/>
            <a:r>
              <a:rPr lang="en-US" altLang="en-US" dirty="0"/>
              <a:t>Value </a:t>
            </a:r>
            <a:r>
              <a:rPr lang="en-US" altLang="en-US" b="1" dirty="0" err="1"/>
              <a:t>ts</a:t>
            </a:r>
            <a:r>
              <a:rPr lang="en-US" altLang="en-US" b="1" dirty="0"/>
              <a:t>-counter </a:t>
            </a:r>
            <a:r>
              <a:rPr lang="en-US" altLang="en-US" dirty="0"/>
              <a:t>stored in the database is used to assign timestamps</a:t>
            </a:r>
          </a:p>
          <a:p>
            <a:pPr lvl="3"/>
            <a:r>
              <a:rPr lang="en-US" altLang="en-US" b="1" dirty="0" err="1"/>
              <a:t>ts</a:t>
            </a:r>
            <a:r>
              <a:rPr lang="en-US" altLang="en-US" b="1" dirty="0"/>
              <a:t>-counter </a:t>
            </a:r>
            <a:r>
              <a:rPr lang="en-US" altLang="en-US" dirty="0"/>
              <a:t>is locked in two-phase manner</a:t>
            </a:r>
          </a:p>
          <a:p>
            <a:pPr lvl="2"/>
            <a:r>
              <a:rPr lang="en-US" altLang="en-US" dirty="0"/>
              <a:t>Set TS(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= </a:t>
            </a:r>
            <a:r>
              <a:rPr lang="en-US" altLang="en-US" b="1" dirty="0" err="1"/>
              <a:t>ts</a:t>
            </a:r>
            <a:r>
              <a:rPr lang="en-US" altLang="en-US" b="1" dirty="0"/>
              <a:t>-counter</a:t>
            </a:r>
            <a:r>
              <a:rPr lang="en-US" altLang="en-US" dirty="0"/>
              <a:t> + 1</a:t>
            </a:r>
          </a:p>
          <a:p>
            <a:pPr lvl="2"/>
            <a:r>
              <a:rPr lang="en-US" altLang="en-US" dirty="0"/>
              <a:t>Set W-timestamp(Q</a:t>
            </a:r>
            <a:r>
              <a:rPr lang="en-US" altLang="en-US" baseline="-25000" dirty="0"/>
              <a:t>i</a:t>
            </a:r>
            <a:r>
              <a:rPr lang="en-US" altLang="en-US" dirty="0"/>
              <a:t>) = TS(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for all versions Q</a:t>
            </a:r>
            <a:r>
              <a:rPr lang="en-US" altLang="en-US" baseline="-25000" dirty="0"/>
              <a:t>i </a:t>
            </a:r>
            <a:r>
              <a:rPr lang="en-US" altLang="en-US" dirty="0"/>
              <a:t>that it creates</a:t>
            </a:r>
          </a:p>
          <a:p>
            <a:pPr lvl="2"/>
            <a:r>
              <a:rPr lang="en-US" altLang="en-US" b="1" dirty="0" err="1"/>
              <a:t>ts</a:t>
            </a:r>
            <a:r>
              <a:rPr lang="en-US" altLang="en-US" b="1" dirty="0"/>
              <a:t>-counter</a:t>
            </a:r>
            <a:r>
              <a:rPr lang="en-US" altLang="en-US" dirty="0"/>
              <a:t> = </a:t>
            </a:r>
            <a:r>
              <a:rPr lang="en-US" altLang="en-US" b="1" dirty="0" err="1"/>
              <a:t>ts</a:t>
            </a:r>
            <a:r>
              <a:rPr lang="en-US" altLang="en-US" b="1" dirty="0"/>
              <a:t>-counter +</a:t>
            </a:r>
            <a:r>
              <a:rPr lang="en-US" altLang="en-US" dirty="0"/>
              <a:t> 1</a:t>
            </a:r>
          </a:p>
          <a:p>
            <a:pPr lvl="3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DB60-C461-4BD8-BE62-943FF7AA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Schedule With Lock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8C1A-C907-4055-BE08-B00EB60C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017143"/>
            <a:ext cx="2959304" cy="5363110"/>
          </a:xfrm>
        </p:spPr>
        <p:txBody>
          <a:bodyPr/>
          <a:lstStyle/>
          <a:p>
            <a:r>
              <a:rPr lang="en-IN" dirty="0"/>
              <a:t>Grants omitted in rest of chapter</a:t>
            </a:r>
          </a:p>
          <a:p>
            <a:pPr lvl="1"/>
            <a:r>
              <a:rPr lang="en-IN" dirty="0"/>
              <a:t>Assume grant happens just before the next instruction following lock request</a:t>
            </a:r>
          </a:p>
          <a:p>
            <a:r>
              <a:rPr lang="en-IN" dirty="0"/>
              <a:t>This schedule is not serializable (why?)</a:t>
            </a:r>
          </a:p>
          <a:p>
            <a:r>
              <a:rPr lang="en-US" altLang="en-US" dirty="0"/>
              <a:t>A  </a:t>
            </a:r>
            <a:r>
              <a:rPr lang="en-US" altLang="en-US" b="1" dirty="0">
                <a:solidFill>
                  <a:srgbClr val="002060"/>
                </a:solidFill>
              </a:rPr>
              <a:t>locking protocol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is a set of rules followed by all transactions while requesting and releasing locks.</a:t>
            </a:r>
          </a:p>
          <a:p>
            <a:r>
              <a:rPr lang="en-US" altLang="en-US" dirty="0"/>
              <a:t>Locking protocols enforce serializability by restricting the set of possible schedules.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AE3D180-B317-4C09-92A6-94ACE70F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1585" y="971364"/>
            <a:ext cx="4573439" cy="47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Multiversion Two-Phase Locking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61429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Read-only transactions</a:t>
            </a:r>
          </a:p>
          <a:p>
            <a:pPr lvl="1"/>
            <a:r>
              <a:rPr lang="en-US" altLang="en-US" dirty="0"/>
              <a:t>are assigned a timestamp = </a:t>
            </a:r>
            <a:r>
              <a:rPr lang="en-US" altLang="en-US" b="1" dirty="0"/>
              <a:t>ts-counter</a:t>
            </a:r>
            <a:r>
              <a:rPr lang="en-US" altLang="en-US" dirty="0"/>
              <a:t> when they start execution</a:t>
            </a:r>
          </a:p>
          <a:p>
            <a:pPr lvl="1"/>
            <a:r>
              <a:rPr lang="en-US" altLang="en-US" dirty="0"/>
              <a:t>follow the multiversion timestamp-ordering protocol for performing reads</a:t>
            </a:r>
          </a:p>
          <a:p>
            <a:pPr lvl="2"/>
            <a:r>
              <a:rPr lang="en-US" altLang="en-US" dirty="0"/>
              <a:t>Do not obtain any locks</a:t>
            </a:r>
          </a:p>
          <a:p>
            <a:r>
              <a:rPr lang="en-US" altLang="en-US" dirty="0"/>
              <a:t>Read-only transactions that start after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increments </a:t>
            </a:r>
            <a:r>
              <a:rPr lang="en-US" altLang="en-US" b="1" dirty="0"/>
              <a:t>ts-counter</a:t>
            </a:r>
            <a:r>
              <a:rPr lang="en-US" altLang="en-US" dirty="0"/>
              <a:t> will see the values updated by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Read-only transactions that start before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dirty="0"/>
              <a:t> increments the</a:t>
            </a:r>
            <a:br>
              <a:rPr lang="en-US" altLang="en-US" dirty="0"/>
            </a:br>
            <a:r>
              <a:rPr lang="en-US" altLang="en-US" b="1" dirty="0"/>
              <a:t>ts-counter</a:t>
            </a:r>
            <a:r>
              <a:rPr lang="en-US" altLang="en-US" dirty="0"/>
              <a:t> will see the value before the updates by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Only serializable schedules are produced.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MVCC: Implementation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102497"/>
            <a:ext cx="7830106" cy="5367972"/>
          </a:xfrm>
        </p:spPr>
        <p:txBody>
          <a:bodyPr/>
          <a:lstStyle/>
          <a:p>
            <a:r>
              <a:rPr lang="en-US" altLang="en-US" dirty="0"/>
              <a:t>Creation of multiple versions increases storage overhead</a:t>
            </a:r>
          </a:p>
          <a:p>
            <a:pPr lvl="1"/>
            <a:r>
              <a:rPr lang="en-US" altLang="en-US" dirty="0"/>
              <a:t>Extra tuples</a:t>
            </a:r>
          </a:p>
          <a:p>
            <a:pPr lvl="1"/>
            <a:r>
              <a:rPr lang="en-US" altLang="en-US" dirty="0"/>
              <a:t>Extra space in each tuple for storing version information</a:t>
            </a:r>
          </a:p>
          <a:p>
            <a:r>
              <a:rPr lang="en-US" altLang="en-US" dirty="0"/>
              <a:t>Versions can, however, be garbage collected</a:t>
            </a:r>
          </a:p>
          <a:p>
            <a:pPr lvl="1"/>
            <a:r>
              <a:rPr lang="en-US" altLang="en-US" dirty="0"/>
              <a:t>E.g., if Q has two versions Q5 and Q9, and the oldest active transaction has timestamp &gt; 9, than Q5 will never be required again</a:t>
            </a:r>
          </a:p>
          <a:p>
            <a:r>
              <a:rPr lang="en-US" altLang="en-US" dirty="0"/>
              <a:t>Issues with </a:t>
            </a:r>
          </a:p>
          <a:p>
            <a:pPr lvl="1"/>
            <a:r>
              <a:rPr lang="en-US" altLang="en-US" dirty="0"/>
              <a:t>primary key and foreign key constraint checking</a:t>
            </a:r>
          </a:p>
          <a:p>
            <a:pPr lvl="1"/>
            <a:r>
              <a:rPr lang="en-US" altLang="en-US" dirty="0"/>
              <a:t>Indexing of records with multiple versions</a:t>
            </a:r>
          </a:p>
          <a:p>
            <a:pPr marL="457200" lvl="1" indent="0">
              <a:buNone/>
            </a:pPr>
            <a:r>
              <a:rPr lang="en-US" altLang="en-US" dirty="0"/>
              <a:t>See textbook for details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	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735874" y="987087"/>
            <a:ext cx="7600258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Motivation: Decision support queries that read large amounts of data have concurrency conflicts with OLTP transactions that update a few rows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Poor performance results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1:  Use multiversion 2-phase locking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Give logical </a:t>
            </a:r>
            <a:r>
              <a:rPr lang="ja-JP" altLang="en-US" dirty="0"/>
              <a:t>“</a:t>
            </a:r>
            <a:r>
              <a:rPr lang="en-US" altLang="ja-JP" dirty="0"/>
              <a:t>snapshot</a:t>
            </a:r>
            <a:r>
              <a:rPr lang="ja-JP" altLang="en-US" dirty="0"/>
              <a:t>”</a:t>
            </a:r>
            <a:r>
              <a:rPr lang="en-US" altLang="ja-JP" dirty="0"/>
              <a:t> of database state to read only transaction</a:t>
            </a:r>
          </a:p>
          <a:p>
            <a:pPr lvl="2">
              <a:lnSpc>
                <a:spcPct val="90000"/>
              </a:lnSpc>
            </a:pPr>
            <a:r>
              <a:rPr lang="en-US" altLang="ja-JP" dirty="0"/>
              <a:t>Reads performed on snapshot</a:t>
            </a:r>
          </a:p>
          <a:p>
            <a:pPr lvl="1">
              <a:lnSpc>
                <a:spcPct val="90000"/>
              </a:lnSpc>
            </a:pPr>
            <a:r>
              <a:rPr lang="en-US" altLang="ja-JP" dirty="0"/>
              <a:t>Update (read-write) transactions use normal locking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Works well, but how does system know a transaction is read only?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Solution 2 (partial): Give snapshot of database state to every transaction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Reads performed on snapshot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2-phase locking on updated data items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Problem: variety of anomalies such as lost update can result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Better solution: snapshot isolation level (next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5825" y="1093788"/>
            <a:ext cx="4569750" cy="5297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kumimoji="0" lang="en-US" altLang="en-US" sz="1600" dirty="0"/>
              <a:t>A transaction T1 executing with Snapshot Isolation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Takes snapshot of committed data at start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Always reads/modifies data in its own snapshot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Updates of concurrent transactions are not visible to T1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dirty="0"/>
              <a:t>Writes of T1 complete when it commits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0" lang="en-US" altLang="en-US" sz="1600" b="1" dirty="0"/>
              <a:t>First-committer-wins rule</a:t>
            </a:r>
            <a:r>
              <a:rPr kumimoji="0" lang="en-US" altLang="en-US" sz="1600" dirty="0"/>
              <a:t>:</a:t>
            </a:r>
          </a:p>
          <a:p>
            <a:pPr lvl="2"/>
            <a:r>
              <a:rPr kumimoji="0" lang="en-US" altLang="en-US" sz="1600" dirty="0"/>
              <a:t>Commits only if no other concurrent transaction has already written data that T1 intends to write.</a:t>
            </a:r>
          </a:p>
        </p:txBody>
      </p:sp>
      <p:graphicFrame>
        <p:nvGraphicFramePr>
          <p:cNvPr id="337924" name="Group 4"/>
          <p:cNvGraphicFramePr>
            <a:graphicFrameLocks noGrp="1"/>
          </p:cNvGraphicFramePr>
          <p:nvPr>
            <p:ph sz="half" idx="2"/>
          </p:nvPr>
        </p:nvGraphicFramePr>
        <p:xfrm>
          <a:off x="5537200" y="1144588"/>
          <a:ext cx="3289300" cy="4837113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T2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T3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W(Y :=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Commit</a:t>
                      </a: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2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Start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R(X)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 0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R(Y)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 1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7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W(X:=2)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W(Z:=3)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Commit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R(Z) </a:t>
                      </a: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R(Y) 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W(X:=3)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Commit-</a:t>
                      </a:r>
                      <a:r>
                        <a:rPr kumimoji="1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Req</a:t>
                      </a: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Abort</a:t>
                      </a: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Monotype Sorts" charset="0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457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2046288" y="5165725"/>
            <a:ext cx="33670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rgbClr val="002060"/>
                </a:solidFill>
              </a:rPr>
              <a:t>Concurrent updates not visible</a:t>
            </a:r>
          </a:p>
          <a:p>
            <a:pPr algn="r"/>
            <a:r>
              <a:rPr lang="en-US" altLang="en-US" dirty="0">
                <a:solidFill>
                  <a:srgbClr val="002060"/>
                </a:solidFill>
              </a:rPr>
              <a:t>Own updates are visible</a:t>
            </a:r>
          </a:p>
          <a:p>
            <a:pPr algn="r"/>
            <a:r>
              <a:rPr lang="en-US" altLang="en-US" dirty="0">
                <a:solidFill>
                  <a:srgbClr val="002060"/>
                </a:solidFill>
              </a:rPr>
              <a:t>Not first-committer of X</a:t>
            </a:r>
          </a:p>
          <a:p>
            <a:pPr algn="r"/>
            <a:r>
              <a:rPr lang="en-US" altLang="en-US" dirty="0">
                <a:solidFill>
                  <a:srgbClr val="002060"/>
                </a:solidFill>
              </a:rPr>
              <a:t>Serialization error, T2 is rolled back</a:t>
            </a: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5359400" y="4533900"/>
            <a:ext cx="12954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5359400" y="4813300"/>
            <a:ext cx="130810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V="1">
            <a:off x="5359400" y="5143500"/>
            <a:ext cx="12954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5372100" y="5842000"/>
            <a:ext cx="12954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31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Snapshot Read</a:t>
            </a:r>
            <a:endParaRPr lang="en-US" b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556993"/>
            <a:ext cx="7111205" cy="4551701"/>
          </a:xfrm>
        </p:spPr>
      </p:pic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806450" y="1109709"/>
            <a:ext cx="7948613" cy="36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1" lang="en-US" altLang="en-US" sz="1700" dirty="0"/>
              <a:t>Concurrent updates invisible to snapshot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Snapshot Write:</a:t>
            </a:r>
            <a:r>
              <a:rPr lang="en-US" b="0">
                <a:effectLst/>
                <a:latin typeface="Arial" charset="0"/>
                <a:ea typeface="+mj-ea"/>
                <a:cs typeface="+mj-cs"/>
              </a:rPr>
              <a:t> First Committer Wins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2875" y="4521625"/>
            <a:ext cx="7261933" cy="196966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Variant: </a:t>
            </a:r>
            <a:r>
              <a:rPr lang="ja-JP" altLang="en-US" dirty="0"/>
              <a:t>“</a:t>
            </a:r>
            <a:r>
              <a:rPr lang="en-US" altLang="ja-JP" b="1" dirty="0">
                <a:solidFill>
                  <a:srgbClr val="002060"/>
                </a:solidFill>
              </a:rPr>
              <a:t>First-updater-wins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Check for concurrent updates when write occurs by locking item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But lock should be held till all concurrent transactions have finished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(Oracle uses this plus some extra features)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Differs only in when abort occurs, otherwise equivalent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9889"/>
            <a:ext cx="5477730" cy="34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Benefits of SI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14695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Reads are </a:t>
            </a:r>
            <a:r>
              <a:rPr lang="en-US" altLang="en-US" i="1" dirty="0"/>
              <a:t>never </a:t>
            </a:r>
            <a:r>
              <a:rPr lang="en-US" altLang="en-US" dirty="0"/>
              <a:t>blocked,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also don</a:t>
            </a:r>
            <a:r>
              <a:rPr lang="ja-JP" altLang="en-US" dirty="0"/>
              <a:t>’</a:t>
            </a:r>
            <a:r>
              <a:rPr lang="en-US" altLang="ja-JP" dirty="0"/>
              <a:t>t block other </a:t>
            </a:r>
            <a:r>
              <a:rPr lang="en-US" altLang="ja-JP" dirty="0" err="1"/>
              <a:t>txns</a:t>
            </a:r>
            <a:r>
              <a:rPr lang="en-US" altLang="ja-JP" dirty="0"/>
              <a:t> activities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Performance similar to Read Committed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Avoids several anomalies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dirty read, i.e. no read of uncommitted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lost update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I.e., update made by a transaction is overwritten by another transaction that did not see the update)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 non-repeatable read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I.e., if read is executed again, it will see the same value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Problems with SI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 does not always give serializable executions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Serializable: among two concurrent </a:t>
            </a:r>
            <a:r>
              <a:rPr lang="en-US" altLang="en-US" dirty="0" err="1"/>
              <a:t>txns</a:t>
            </a:r>
            <a:r>
              <a:rPr lang="en-US" altLang="en-US" dirty="0"/>
              <a:t>, one sees the effects of the other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SI: neither sees the effects of the other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Result: Integrity constraints can be violated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65824" y="1102497"/>
            <a:ext cx="8179725" cy="5367972"/>
          </a:xfrm>
        </p:spPr>
        <p:txBody>
          <a:bodyPr/>
          <a:lstStyle/>
          <a:p>
            <a:r>
              <a:rPr lang="en-US" altLang="en-US" dirty="0"/>
              <a:t>Example of problem with SI</a:t>
            </a:r>
          </a:p>
          <a:p>
            <a:pPr lvl="1"/>
            <a:r>
              <a:rPr kumimoji="0" lang="en-US" altLang="en-US" dirty="0"/>
              <a:t>Initially A = 3 and B = 17</a:t>
            </a:r>
          </a:p>
          <a:p>
            <a:pPr lvl="2"/>
            <a:r>
              <a:rPr kumimoji="0" lang="en-US" altLang="en-US" dirty="0"/>
              <a:t>Serial execution:  A = ??, B = ??</a:t>
            </a:r>
          </a:p>
          <a:p>
            <a:pPr lvl="2"/>
            <a:r>
              <a:rPr kumimoji="0" lang="en-US" altLang="en-US" dirty="0"/>
              <a:t>if both transactions start at the same time, </a:t>
            </a:r>
            <a:br>
              <a:rPr kumimoji="0" lang="en-US" altLang="en-US" dirty="0"/>
            </a:br>
            <a:r>
              <a:rPr kumimoji="0" lang="en-US" altLang="en-US" dirty="0"/>
              <a:t>with snapshot isolation:  A = ?? , B = ??</a:t>
            </a:r>
          </a:p>
          <a:p>
            <a:r>
              <a:rPr kumimoji="0" lang="en-US" altLang="en-US" dirty="0"/>
              <a:t>Called </a:t>
            </a:r>
            <a:r>
              <a:rPr kumimoji="0" lang="en-US" altLang="en-US" b="1" dirty="0">
                <a:solidFill>
                  <a:srgbClr val="002060"/>
                </a:solidFill>
              </a:rPr>
              <a:t>skew write</a:t>
            </a:r>
          </a:p>
          <a:p>
            <a:r>
              <a:rPr kumimoji="0" lang="en-US" altLang="en-US" dirty="0"/>
              <a:t>Skew also occurs with inserts</a:t>
            </a:r>
          </a:p>
          <a:p>
            <a:pPr lvl="1"/>
            <a:r>
              <a:rPr kumimoji="0" lang="en-US" altLang="en-US" dirty="0" err="1"/>
              <a:t>E.g</a:t>
            </a:r>
            <a:r>
              <a:rPr kumimoji="0" lang="en-US" altLang="en-US" dirty="0"/>
              <a:t>:</a:t>
            </a:r>
          </a:p>
          <a:p>
            <a:pPr lvl="2"/>
            <a:r>
              <a:rPr kumimoji="0" lang="en-US" altLang="en-US" dirty="0"/>
              <a:t>Find max order number among all orders</a:t>
            </a:r>
          </a:p>
          <a:p>
            <a:pPr lvl="2"/>
            <a:r>
              <a:rPr kumimoji="0" lang="en-US" altLang="en-US" dirty="0"/>
              <a:t>Create a new order with order number = previous max + 1</a:t>
            </a:r>
          </a:p>
          <a:p>
            <a:pPr lvl="2"/>
            <a:r>
              <a:rPr kumimoji="0" lang="en-US" altLang="en-US" dirty="0"/>
              <a:t>Two transaction can both create order with same number</a:t>
            </a:r>
          </a:p>
          <a:p>
            <a:pPr lvl="3"/>
            <a:r>
              <a:rPr kumimoji="0" lang="en-US" altLang="en-US" dirty="0"/>
              <a:t>Is an example of phantom phenomenon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5756FA-8398-4EF6-847F-D82A158D8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3650" y="957471"/>
            <a:ext cx="2362926" cy="297934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Snapshot Isolation Anomalies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6971" y="1075864"/>
            <a:ext cx="7826714" cy="5367972"/>
          </a:xfrm>
        </p:spPr>
        <p:txBody>
          <a:bodyPr/>
          <a:lstStyle/>
          <a:p>
            <a:r>
              <a:rPr lang="en-US" altLang="en-US" dirty="0"/>
              <a:t>SI breaks serializability when transactions modify </a:t>
            </a:r>
            <a:r>
              <a:rPr lang="en-US" altLang="en-US" i="1" dirty="0"/>
              <a:t>different </a:t>
            </a:r>
            <a:r>
              <a:rPr lang="en-US" altLang="en-US" dirty="0"/>
              <a:t>items, each based on a previous state of the item the other modified</a:t>
            </a:r>
          </a:p>
          <a:p>
            <a:pPr lvl="1"/>
            <a:r>
              <a:rPr lang="en-US" altLang="en-US" dirty="0"/>
              <a:t>Not very common in practice</a:t>
            </a:r>
          </a:p>
          <a:p>
            <a:pPr lvl="2"/>
            <a:r>
              <a:rPr lang="en-US" altLang="en-US" dirty="0"/>
              <a:t>E.g., the TPC-C benchmark runs correctly under SI</a:t>
            </a:r>
          </a:p>
          <a:p>
            <a:pPr lvl="2"/>
            <a:r>
              <a:rPr lang="en-US" altLang="en-US" dirty="0"/>
              <a:t>when </a:t>
            </a:r>
            <a:r>
              <a:rPr lang="en-US" altLang="en-US" dirty="0" err="1"/>
              <a:t>txns</a:t>
            </a:r>
            <a:r>
              <a:rPr lang="en-US" altLang="en-US" dirty="0"/>
              <a:t> conflict due to modifying different data, there is usually also a shared item they both modify, so SI will abort one of them</a:t>
            </a:r>
          </a:p>
          <a:p>
            <a:pPr lvl="1"/>
            <a:r>
              <a:rPr lang="en-US" altLang="en-US" dirty="0"/>
              <a:t>But problems do occur</a:t>
            </a:r>
          </a:p>
          <a:p>
            <a:pPr lvl="2"/>
            <a:r>
              <a:rPr lang="en-US" altLang="en-US" dirty="0"/>
              <a:t>Application developers should be careful about write skew</a:t>
            </a:r>
          </a:p>
          <a:p>
            <a:r>
              <a:rPr lang="en-US" altLang="en-US" dirty="0"/>
              <a:t>SI can also cause a read-only transaction anomaly, where read-only transaction may see an inconsistent state even if updaters are serializable</a:t>
            </a:r>
          </a:p>
          <a:p>
            <a:pPr lvl="1"/>
            <a:r>
              <a:rPr lang="en-US" altLang="en-US" dirty="0"/>
              <a:t>We omit details</a:t>
            </a:r>
          </a:p>
          <a:p>
            <a:r>
              <a:rPr lang="en-US" altLang="en-US" dirty="0"/>
              <a:t>Using snapshots to verify primary/foreign key integrity can lead to inconsistency</a:t>
            </a:r>
          </a:p>
          <a:p>
            <a:pPr lvl="1"/>
            <a:r>
              <a:rPr lang="en-US" altLang="en-US" dirty="0"/>
              <a:t>Integrity constraint checking usually done outside of snapshot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6F2F-0B99-4A62-9D20-F771BE45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Serializable Snapshot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108C-65EE-4D53-BCCB-FD07B44C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7803472" cy="5367972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Serializable snapshot isolation (SSI)</a:t>
            </a:r>
            <a:r>
              <a:rPr lang="en-IN" dirty="0"/>
              <a:t>: extension of snapshot isolation that ensures serializability</a:t>
            </a:r>
          </a:p>
          <a:p>
            <a:r>
              <a:rPr lang="en-IN" dirty="0"/>
              <a:t>Snapshot isolation tracks write-write conflicts, but does not track read-write conflicts</a:t>
            </a:r>
          </a:p>
          <a:p>
            <a:pPr lvl="1"/>
            <a:r>
              <a:rPr lang="en-IN" dirty="0"/>
              <a:t>Where T</a:t>
            </a:r>
            <a:r>
              <a:rPr lang="en-IN" baseline="-25000" dirty="0"/>
              <a:t>i</a:t>
            </a:r>
            <a:r>
              <a:rPr lang="en-IN" dirty="0"/>
              <a:t> writes a data a data item Q, T</a:t>
            </a:r>
            <a:r>
              <a:rPr lang="en-IN" baseline="-25000" dirty="0"/>
              <a:t>j</a:t>
            </a:r>
            <a:r>
              <a:rPr lang="en-IN" dirty="0"/>
              <a:t> reads an earlier version of Q, but T</a:t>
            </a:r>
            <a:r>
              <a:rPr lang="en-IN" baseline="-25000" dirty="0"/>
              <a:t>j</a:t>
            </a:r>
            <a:r>
              <a:rPr lang="en-IN" dirty="0"/>
              <a:t> is serialized after T</a:t>
            </a:r>
            <a:r>
              <a:rPr lang="en-IN" baseline="-25000" dirty="0"/>
              <a:t>i</a:t>
            </a:r>
          </a:p>
          <a:p>
            <a:r>
              <a:rPr lang="en-IN" dirty="0"/>
              <a:t>Idea:  track read-write dependencies separately, and roll-back transactions where cycles can occur</a:t>
            </a:r>
          </a:p>
          <a:p>
            <a:pPr lvl="1"/>
            <a:r>
              <a:rPr lang="en-IN" dirty="0"/>
              <a:t>Ensures serializability</a:t>
            </a:r>
          </a:p>
          <a:p>
            <a:pPr lvl="1"/>
            <a:r>
              <a:rPr lang="en-IN" dirty="0"/>
              <a:t>Details in book</a:t>
            </a:r>
          </a:p>
          <a:p>
            <a:r>
              <a:rPr lang="en-IN" dirty="0"/>
              <a:t>Implemented in PostgreSQL from version 9.1 onwards</a:t>
            </a:r>
          </a:p>
          <a:p>
            <a:pPr lvl="1"/>
            <a:r>
              <a:rPr lang="en-IN" dirty="0"/>
              <a:t>PostgreSQL implementation of SSI also uses index locking to detect phantom conflicts, thus ensuring true serializability</a:t>
            </a:r>
          </a:p>
        </p:txBody>
      </p:sp>
    </p:spTree>
    <p:extLst>
      <p:ext uri="{BB962C8B-B14F-4D97-AF65-F5344CB8AC3E}">
        <p14:creationId xmlns:p14="http://schemas.microsoft.com/office/powerpoint/2010/main" val="51914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599286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Consider the partial schedule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br>
              <a:rPr lang="en-US" altLang="en-US" dirty="0"/>
            </a:b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Neither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 nor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can make progress — executing  </a:t>
            </a:r>
            <a:r>
              <a:rPr lang="en-US" altLang="en-US" b="1" dirty="0"/>
              <a:t>lock-S</a:t>
            </a:r>
            <a:r>
              <a:rPr lang="en-US" altLang="en-US" i="1" dirty="0"/>
              <a:t>(B)</a:t>
            </a:r>
            <a:r>
              <a:rPr lang="en-US" altLang="en-US" dirty="0"/>
              <a:t> causes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to wait for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 to release its lock on </a:t>
            </a:r>
            <a:r>
              <a:rPr lang="en-US" altLang="en-US" i="1" dirty="0"/>
              <a:t>B</a:t>
            </a:r>
            <a:r>
              <a:rPr lang="en-US" altLang="en-US" dirty="0"/>
              <a:t>, while executing  </a:t>
            </a:r>
            <a:r>
              <a:rPr lang="en-US" altLang="en-US" b="1" dirty="0"/>
              <a:t>lock-X</a:t>
            </a:r>
            <a:r>
              <a:rPr lang="en-US" altLang="en-US" i="1" dirty="0"/>
              <a:t>(A)</a:t>
            </a:r>
            <a:r>
              <a:rPr lang="en-US" altLang="en-US" dirty="0"/>
              <a:t> causes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 </a:t>
            </a:r>
            <a:r>
              <a:rPr lang="en-US" altLang="en-US" dirty="0"/>
              <a:t> to wait for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to release its lock on </a:t>
            </a:r>
            <a:r>
              <a:rPr lang="en-US" altLang="en-US" i="1" dirty="0"/>
              <a:t>A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Such a situation is called a </a:t>
            </a:r>
            <a:r>
              <a:rPr lang="en-US" altLang="en-US" b="1" dirty="0">
                <a:solidFill>
                  <a:srgbClr val="002060"/>
                </a:solidFill>
              </a:rPr>
              <a:t>deadlock</a:t>
            </a:r>
            <a:r>
              <a:rPr lang="en-US" altLang="en-US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To handle a deadlock one of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3</a:t>
            </a:r>
            <a:r>
              <a:rPr lang="en-US" altLang="en-US" dirty="0"/>
              <a:t> or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4</a:t>
            </a:r>
            <a:r>
              <a:rPr lang="en-US" altLang="en-US" dirty="0"/>
              <a:t> must be rolled back </a:t>
            </a:r>
            <a:br>
              <a:rPr lang="en-US" altLang="en-US" dirty="0"/>
            </a:br>
            <a:r>
              <a:rPr lang="en-US" altLang="en-US" dirty="0"/>
              <a:t>and its locks released.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06EC28-4654-4E10-A473-7E719F7E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1057" y="1376516"/>
            <a:ext cx="2646298" cy="263258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 Implementations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102497"/>
            <a:ext cx="7696941" cy="5367972"/>
          </a:xfrm>
        </p:spPr>
        <p:txBody>
          <a:bodyPr/>
          <a:lstStyle/>
          <a:p>
            <a:r>
              <a:rPr lang="en-US" altLang="en-US" dirty="0"/>
              <a:t>Snapshot isolation supported by many databases </a:t>
            </a:r>
          </a:p>
          <a:p>
            <a:pPr lvl="1"/>
            <a:r>
              <a:rPr lang="en-US" altLang="en-US" dirty="0"/>
              <a:t>Including Oracle, PostgreSQL, SQL Server, IBM DB2,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/>
            <a:r>
              <a:rPr lang="en-US" altLang="en-US" dirty="0"/>
              <a:t>Isolation level can be set to snapshot isolation</a:t>
            </a:r>
          </a:p>
          <a:p>
            <a:pPr marL="400050"/>
            <a:r>
              <a:rPr lang="en-US" altLang="en-US" dirty="0"/>
              <a:t>Oracle implements </a:t>
            </a:r>
            <a:r>
              <a:rPr lang="ja-JP" altLang="en-US" dirty="0"/>
              <a:t>“</a:t>
            </a:r>
            <a:r>
              <a:rPr lang="en-US" altLang="ja-JP" dirty="0"/>
              <a:t>first updater wins</a:t>
            </a:r>
            <a:r>
              <a:rPr lang="ja-JP" altLang="en-US" dirty="0"/>
              <a:t>”</a:t>
            </a:r>
            <a:r>
              <a:rPr lang="en-US" altLang="ja-JP" dirty="0"/>
              <a:t> rule (variant of </a:t>
            </a:r>
            <a:r>
              <a:rPr lang="ja-JP" altLang="en-US" dirty="0"/>
              <a:t>“</a:t>
            </a:r>
            <a:r>
              <a:rPr lang="en-US" altLang="ja-JP" dirty="0"/>
              <a:t>first committer wins</a:t>
            </a:r>
            <a:r>
              <a:rPr lang="ja-JP" altLang="en-US" dirty="0"/>
              <a:t>”</a:t>
            </a:r>
            <a:r>
              <a:rPr lang="en-US" altLang="ja-JP" dirty="0"/>
              <a:t>)</a:t>
            </a:r>
          </a:p>
          <a:p>
            <a:pPr marL="857250" lvl="1" indent="-342900"/>
            <a:r>
              <a:rPr lang="en-US" altLang="en-US" dirty="0"/>
              <a:t>Concurrent writer check is done at time of write, not at commit time</a:t>
            </a:r>
          </a:p>
          <a:p>
            <a:pPr marL="857250" lvl="1" indent="-342900"/>
            <a:r>
              <a:rPr lang="en-US" altLang="en-US" dirty="0"/>
              <a:t>Allows transactions to be rolled back earlier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Warning</a:t>
            </a:r>
            <a:r>
              <a:rPr lang="en-US" altLang="en-US" dirty="0"/>
              <a:t>: </a:t>
            </a:r>
            <a:r>
              <a:rPr lang="en-US" altLang="en-US" i="1" dirty="0"/>
              <a:t>even if isolation level is set to serializable, Oracle actually uses snapshot isolation</a:t>
            </a:r>
          </a:p>
          <a:p>
            <a:pPr lvl="1"/>
            <a:r>
              <a:rPr lang="en-US" altLang="en-US" dirty="0"/>
              <a:t>Old versions of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PostgreSQL prior to 9.1 did this too</a:t>
            </a:r>
          </a:p>
          <a:p>
            <a:pPr lvl="1"/>
            <a:r>
              <a:rPr lang="en-US" altLang="en-US" dirty="0"/>
              <a:t>Oracle and PostgreSQL &lt; 9.1 do not support true serializable execution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Working Around SI Anomalies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696940" cy="5367972"/>
          </a:xfrm>
        </p:spPr>
        <p:txBody>
          <a:bodyPr/>
          <a:lstStyle/>
          <a:p>
            <a:r>
              <a:rPr lang="en-US" altLang="en-US" dirty="0"/>
              <a:t>Can work around SI anomalies for specific queries by using </a:t>
            </a:r>
            <a:r>
              <a:rPr lang="en-US" altLang="en-US" b="1" dirty="0"/>
              <a:t>select .. for update </a:t>
            </a:r>
            <a:r>
              <a:rPr lang="en-US" altLang="en-US" dirty="0"/>
              <a:t> (supported e.g. in Oracle)</a:t>
            </a:r>
            <a:endParaRPr lang="en-US" altLang="en-US" b="1" dirty="0"/>
          </a:p>
          <a:p>
            <a:pPr marL="800100" lvl="1" indent="-342900"/>
            <a:r>
              <a:rPr lang="en-US" altLang="en-US" dirty="0"/>
              <a:t>Example</a:t>
            </a:r>
          </a:p>
          <a:p>
            <a:pPr lvl="2"/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b="1" dirty="0"/>
              <a:t>max</a:t>
            </a:r>
            <a:r>
              <a:rPr lang="en-US" altLang="en-US" dirty="0"/>
              <a:t>(</a:t>
            </a:r>
            <a:r>
              <a:rPr lang="en-US" altLang="en-US" dirty="0" err="1"/>
              <a:t>orderno</a:t>
            </a:r>
            <a:r>
              <a:rPr lang="en-US" altLang="en-US" dirty="0"/>
              <a:t>) </a:t>
            </a:r>
            <a:r>
              <a:rPr lang="en-US" altLang="en-US" b="1" dirty="0"/>
              <a:t>from</a:t>
            </a:r>
            <a:r>
              <a:rPr lang="en-US" altLang="en-US" dirty="0"/>
              <a:t> orders </a:t>
            </a:r>
            <a:r>
              <a:rPr lang="en-US" altLang="en-US" b="1" u="sng" dirty="0"/>
              <a:t>for update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read value into local variable </a:t>
            </a:r>
            <a:r>
              <a:rPr lang="en-US" altLang="en-US" dirty="0" err="1"/>
              <a:t>maxorder</a:t>
            </a:r>
            <a:endParaRPr lang="en-US" altLang="en-US" dirty="0"/>
          </a:p>
          <a:p>
            <a:pPr lvl="2"/>
            <a:r>
              <a:rPr lang="en-US" altLang="en-US" dirty="0"/>
              <a:t>insert into orders (maxorder+1, …)</a:t>
            </a:r>
          </a:p>
          <a:p>
            <a:pPr marL="400050"/>
            <a:r>
              <a:rPr lang="en-US" altLang="en-US" b="1" dirty="0">
                <a:solidFill>
                  <a:srgbClr val="002060"/>
                </a:solidFill>
              </a:rPr>
              <a:t>select for update (SFU) clause </a:t>
            </a:r>
            <a:r>
              <a:rPr lang="en-US" altLang="en-US" dirty="0"/>
              <a:t>treats all data read by the query as if it were also updated, preventing concurrent updates</a:t>
            </a:r>
          </a:p>
          <a:p>
            <a:pPr marL="400050"/>
            <a:r>
              <a:rPr lang="en-US" altLang="en-US" dirty="0"/>
              <a:t>Can be added to queries to ensure serializability in many applications</a:t>
            </a:r>
          </a:p>
          <a:p>
            <a:pPr marL="800100" lvl="1"/>
            <a:r>
              <a:rPr lang="en-US" altLang="en-US" dirty="0"/>
              <a:t>Does not handle phantom phenomenon/predicate reads though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983" y="2719148"/>
            <a:ext cx="703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Weak Levels of Concurrency</a:t>
            </a:r>
          </a:p>
        </p:txBody>
      </p:sp>
    </p:spTree>
    <p:extLst>
      <p:ext uri="{BB962C8B-B14F-4D97-AF65-F5344CB8AC3E}">
        <p14:creationId xmlns:p14="http://schemas.microsoft.com/office/powerpoint/2010/main" val="16763176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Levels of Consistency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528264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Degree-two consistency</a:t>
            </a:r>
            <a:r>
              <a:rPr lang="en-US" altLang="en-US" dirty="0"/>
              <a:t>: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differs from two-phase locking in that S-locks may be released at any time, and locks may be acquired at any time</a:t>
            </a:r>
          </a:p>
          <a:p>
            <a:pPr lvl="1"/>
            <a:r>
              <a:rPr lang="en-US" altLang="en-US" dirty="0"/>
              <a:t>X-locks must be held till end of transaction</a:t>
            </a:r>
          </a:p>
          <a:p>
            <a:pPr lvl="1"/>
            <a:r>
              <a:rPr lang="en-US" altLang="en-US" dirty="0"/>
              <a:t>Serializability is not guaranteed, programmer must ensure that no erroneous database state will occur]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Cursor stability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For reads, each tuple is locked, read, and lock is immediately released</a:t>
            </a:r>
          </a:p>
          <a:p>
            <a:pPr lvl="1"/>
            <a:r>
              <a:rPr lang="en-US" altLang="en-US" dirty="0"/>
              <a:t>X-locks are held till end of transaction</a:t>
            </a:r>
          </a:p>
          <a:p>
            <a:pPr lvl="1"/>
            <a:r>
              <a:rPr lang="en-US" altLang="en-US" dirty="0"/>
              <a:t>Special case of degree-two consistency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Weak Levels of Consistency in SQL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732451" cy="53679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SQL allows non-serializable executions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Serializable</a:t>
            </a:r>
            <a:r>
              <a:rPr lang="en-US" altLang="en-US" dirty="0"/>
              <a:t>: is the default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Repeatable read</a:t>
            </a:r>
            <a:r>
              <a:rPr lang="en-US" altLang="en-US" dirty="0"/>
              <a:t>: allows only committed records to be read, and repeating a read should return the same value (so read locks should be retained)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However, the phantom phenomenon need not be prevented</a:t>
            </a:r>
          </a:p>
          <a:p>
            <a:pPr lvl="3">
              <a:lnSpc>
                <a:spcPct val="90000"/>
              </a:lnSpc>
            </a:pPr>
            <a:r>
              <a:rPr lang="en-US" altLang="en-US" dirty="0"/>
              <a:t>T1 may see some records inserted by T2, but may not see others inserted by T2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Read committed</a:t>
            </a:r>
            <a:r>
              <a:rPr lang="en-US" altLang="en-US" dirty="0"/>
              <a:t>:  same as degree two consistency, but most systems implement it as cursor-stability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Read uncommitted</a:t>
            </a:r>
            <a:r>
              <a:rPr lang="en-US" altLang="en-US" dirty="0"/>
              <a:t>: allows even uncommitted data to be read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most database systems, read committed is the default consistency level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be changed as database configuration parameter, or per transaction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set isolation level serializable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9472" y="268425"/>
            <a:ext cx="8077200" cy="4684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Concurrency Control across User Interactions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74703" y="1253447"/>
            <a:ext cx="7821228" cy="52170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Many applications need transaction support across user interactions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Can’</a:t>
            </a:r>
            <a:r>
              <a:rPr lang="en-US" altLang="ja-JP" dirty="0"/>
              <a:t>t use locking for long durations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Application level concurrency control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tuple has a version number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Transaction notes version number when reading tuple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dirty="0" err="1"/>
              <a:t>r.balance</a:t>
            </a:r>
            <a:r>
              <a:rPr lang="en-US" altLang="en-US" dirty="0"/>
              <a:t>, </a:t>
            </a:r>
            <a:r>
              <a:rPr lang="en-US" altLang="en-US" dirty="0" err="1"/>
              <a:t>r.version</a:t>
            </a:r>
            <a:r>
              <a:rPr lang="en-US" altLang="en-US" dirty="0"/>
              <a:t> </a:t>
            </a:r>
            <a:r>
              <a:rPr lang="en-US" altLang="en-US" b="1" dirty="0"/>
              <a:t>into</a:t>
            </a:r>
            <a:r>
              <a:rPr lang="en-US" altLang="en-US" dirty="0"/>
              <a:t> :A, :version </a:t>
            </a:r>
            <a:br>
              <a:rPr lang="en-US" altLang="en-US" dirty="0"/>
            </a:br>
            <a:r>
              <a:rPr lang="en-US" altLang="en-US" b="1" dirty="0"/>
              <a:t>from</a:t>
            </a:r>
            <a:r>
              <a:rPr lang="en-US" altLang="en-US" dirty="0"/>
              <a:t> r </a:t>
            </a:r>
            <a:r>
              <a:rPr lang="en-US" altLang="en-US" b="1" dirty="0"/>
              <a:t>where </a:t>
            </a:r>
            <a:r>
              <a:rPr lang="en-US" altLang="en-US" dirty="0" err="1"/>
              <a:t>acctId</a:t>
            </a:r>
            <a:r>
              <a:rPr lang="en-US" altLang="en-US" dirty="0"/>
              <a:t> =23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writing tuple, check that current version number is same as the version when tuple was read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update </a:t>
            </a:r>
            <a:r>
              <a:rPr lang="en-US" altLang="en-US" dirty="0"/>
              <a:t>r </a:t>
            </a:r>
            <a:r>
              <a:rPr lang="en-US" altLang="en-US" b="1" dirty="0"/>
              <a:t>set </a:t>
            </a:r>
            <a:r>
              <a:rPr lang="en-US" altLang="en-US" dirty="0" err="1"/>
              <a:t>r.balance</a:t>
            </a:r>
            <a:r>
              <a:rPr lang="en-US" altLang="en-US" dirty="0"/>
              <a:t> = </a:t>
            </a:r>
            <a:r>
              <a:rPr lang="en-US" altLang="en-US" dirty="0" err="1"/>
              <a:t>r.balance</a:t>
            </a:r>
            <a:r>
              <a:rPr lang="en-US" altLang="en-US" dirty="0"/>
              <a:t> + :deposit, </a:t>
            </a:r>
            <a:r>
              <a:rPr lang="en-US" altLang="en-US" dirty="0" err="1"/>
              <a:t>r.version</a:t>
            </a:r>
            <a:r>
              <a:rPr lang="en-US" altLang="en-US" dirty="0"/>
              <a:t> = r.version+1 </a:t>
            </a:r>
            <a:br>
              <a:rPr lang="en-US" altLang="en-US" dirty="0"/>
            </a:br>
            <a:r>
              <a:rPr lang="en-US" altLang="en-US" b="1" dirty="0"/>
              <a:t>where</a:t>
            </a:r>
            <a:r>
              <a:rPr lang="en-US" altLang="en-US" dirty="0"/>
              <a:t> </a:t>
            </a:r>
            <a:r>
              <a:rPr lang="en-US" altLang="en-US" dirty="0" err="1"/>
              <a:t>acctId</a:t>
            </a:r>
            <a:r>
              <a:rPr lang="en-US" altLang="en-US" dirty="0"/>
              <a:t> = 23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dirty="0" err="1"/>
              <a:t>r.version</a:t>
            </a:r>
            <a:r>
              <a:rPr lang="en-US" altLang="en-US" dirty="0"/>
              <a:t> = :version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8077200" cy="619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Concurrency Control across User Interactions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74702" y="1253447"/>
            <a:ext cx="7466121" cy="52170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Equivalent to </a:t>
            </a:r>
            <a:r>
              <a:rPr lang="en-US" altLang="en-US" b="1" dirty="0">
                <a:solidFill>
                  <a:srgbClr val="002060"/>
                </a:solidFill>
              </a:rPr>
              <a:t>optimistic concurrency control without validating read set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Unlike SI, reads are not guaranteed to be from a single snapshot.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Does not guarantee serializability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But avoids some anomalies such as “lost update anomaly”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Used internally in Hibernate ORM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Implemented manually in many applications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Version numbers stored in tuples can also be used to support first committer wins check of snapshot isolation</a:t>
            </a:r>
          </a:p>
        </p:txBody>
      </p:sp>
    </p:spTree>
    <p:extLst>
      <p:ext uri="{BB962C8B-B14F-4D97-AF65-F5344CB8AC3E}">
        <p14:creationId xmlns:p14="http://schemas.microsoft.com/office/powerpoint/2010/main" val="18840886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2887596"/>
            <a:ext cx="833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Advanced topics in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9946099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AEBD7-E0E5-47B5-BB9F-735B9EA4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Online Index Creation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25A345-D9DA-4CC9-AC8A-4DFDC29E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4" y="1102497"/>
            <a:ext cx="7670307" cy="5367972"/>
          </a:xfrm>
        </p:spPr>
        <p:txBody>
          <a:bodyPr/>
          <a:lstStyle/>
          <a:p>
            <a:r>
              <a:rPr lang="en-IN" dirty="0"/>
              <a:t>Problem: how to create an index on a large relation without affecting concurrent updates</a:t>
            </a:r>
          </a:p>
          <a:p>
            <a:pPr lvl="1"/>
            <a:r>
              <a:rPr lang="en-IN" dirty="0"/>
              <a:t>Index construction may take a long time</a:t>
            </a:r>
          </a:p>
          <a:p>
            <a:pPr lvl="1"/>
            <a:r>
              <a:rPr lang="en-IN" dirty="0"/>
              <a:t>Two-phase locking will block all concurrent updates</a:t>
            </a:r>
          </a:p>
          <a:p>
            <a:r>
              <a:rPr lang="en-IN" dirty="0"/>
              <a:t>Key ideas:  </a:t>
            </a:r>
          </a:p>
          <a:p>
            <a:pPr lvl="1"/>
            <a:r>
              <a:rPr lang="en-IN" dirty="0"/>
              <a:t>Build index on a snapshot of the relation, but keep track of all updates that occur after snapshot</a:t>
            </a:r>
          </a:p>
          <a:p>
            <a:pPr lvl="2"/>
            <a:r>
              <a:rPr lang="en-IN" dirty="0"/>
              <a:t>Updates are not applied on the index at this point</a:t>
            </a:r>
          </a:p>
          <a:p>
            <a:pPr lvl="1"/>
            <a:r>
              <a:rPr lang="en-IN" dirty="0"/>
              <a:t>Then apply subsequent updates to catch up</a:t>
            </a:r>
          </a:p>
          <a:p>
            <a:pPr lvl="1"/>
            <a:r>
              <a:rPr lang="en-IN" dirty="0"/>
              <a:t>Acquire relation lock towards end of catchup phase to block concurrent updates</a:t>
            </a:r>
          </a:p>
          <a:p>
            <a:pPr lvl="1"/>
            <a:r>
              <a:rPr lang="en-IN" dirty="0"/>
              <a:t>Catch up with remaining updates, and add index to system </a:t>
            </a:r>
            <a:r>
              <a:rPr lang="en-IN" dirty="0" err="1"/>
              <a:t>catalog</a:t>
            </a:r>
            <a:endParaRPr lang="en-IN" dirty="0"/>
          </a:p>
          <a:p>
            <a:pPr lvl="1"/>
            <a:r>
              <a:rPr lang="en-IN" dirty="0"/>
              <a:t>Subsequent transactions will find the index in </a:t>
            </a:r>
            <a:r>
              <a:rPr lang="en-IN" dirty="0" err="1"/>
              <a:t>catalog</a:t>
            </a:r>
            <a:r>
              <a:rPr lang="en-IN" dirty="0"/>
              <a:t> and update it</a:t>
            </a:r>
          </a:p>
        </p:txBody>
      </p:sp>
    </p:spTree>
    <p:extLst>
      <p:ext uri="{BB962C8B-B14F-4D97-AF65-F5344CB8AC3E}">
        <p14:creationId xmlns:p14="http://schemas.microsoft.com/office/powerpoint/2010/main" val="29626317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Concurrency in Index Structures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2497"/>
            <a:ext cx="7617041" cy="5367972"/>
          </a:xfrm>
        </p:spPr>
        <p:txBody>
          <a:bodyPr/>
          <a:lstStyle/>
          <a:p>
            <a:r>
              <a:rPr lang="en-US" altLang="en-US" dirty="0"/>
              <a:t>Indices are unlike other database items in that their only job is to help in accessing data.</a:t>
            </a:r>
          </a:p>
          <a:p>
            <a:r>
              <a:rPr lang="en-US" altLang="en-US" dirty="0"/>
              <a:t>Index-structures are typically accessed very often, much more than other database items. </a:t>
            </a:r>
          </a:p>
          <a:p>
            <a:pPr lvl="1"/>
            <a:r>
              <a:rPr lang="en-US" altLang="en-US" dirty="0"/>
              <a:t>Treating index-structures like other database items, e.g. by 2-phase locking of index nodes can lead to low concurrency.   </a:t>
            </a:r>
          </a:p>
          <a:p>
            <a:r>
              <a:rPr lang="en-US" altLang="en-US" dirty="0"/>
              <a:t>There are several index concurrency protocols where locks on internal nodes are released early, and not in a two-phase fashion.</a:t>
            </a:r>
          </a:p>
          <a:p>
            <a:pPr lvl="1"/>
            <a:r>
              <a:rPr lang="en-US" altLang="en-US" dirty="0"/>
              <a:t>It is acceptable to have nonserializable concurrent access to an index as long as the accuracy of the index is maintained.</a:t>
            </a:r>
          </a:p>
          <a:p>
            <a:pPr lvl="2"/>
            <a:r>
              <a:rPr lang="en-US" altLang="en-US" dirty="0"/>
              <a:t>In particular, the exact values read in an internal node of a </a:t>
            </a:r>
            <a:br>
              <a:rPr lang="en-US" altLang="en-US" dirty="0"/>
            </a:br>
            <a:r>
              <a:rPr lang="en-US" altLang="en-US" dirty="0"/>
              <a:t>B</a:t>
            </a:r>
            <a:r>
              <a:rPr lang="en-US" altLang="en-US" baseline="30000" dirty="0"/>
              <a:t>+</a:t>
            </a:r>
            <a:r>
              <a:rPr lang="en-US" altLang="en-US" dirty="0"/>
              <a:t>-tree are irrelevant so long as we land up in the correct leaf node.</a:t>
            </a:r>
          </a:p>
        </p:txBody>
      </p:sp>
    </p:spTree>
    <p:extLst>
      <p:ext uri="{BB962C8B-B14F-4D97-AF65-F5344CB8AC3E}">
        <p14:creationId xmlns:p14="http://schemas.microsoft.com/office/powerpoint/2010/main" val="153451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Deadlock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01336" y="1102497"/>
            <a:ext cx="7688062" cy="5367972"/>
          </a:xfrm>
        </p:spPr>
        <p:txBody>
          <a:bodyPr/>
          <a:lstStyle/>
          <a:p>
            <a:r>
              <a:rPr lang="en-US" altLang="en-US" dirty="0"/>
              <a:t>The potential for deadlock exists in most locking protocols. Deadlocks are a necessary evil.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Starvation</a:t>
            </a:r>
            <a:r>
              <a:rPr lang="en-US" altLang="en-US" dirty="0"/>
              <a:t> is also possible if concurrency control manager is badly designed. For example:</a:t>
            </a:r>
          </a:p>
          <a:p>
            <a:pPr lvl="1"/>
            <a:r>
              <a:rPr lang="en-US" altLang="en-US" dirty="0"/>
              <a:t>A transaction may be waiting for an X-lock on an item, while a sequence of other transactions request and are granted an S-lock on the same item.  </a:t>
            </a:r>
          </a:p>
          <a:p>
            <a:pPr lvl="1"/>
            <a:r>
              <a:rPr lang="en-US" altLang="en-US" dirty="0"/>
              <a:t>The same transaction is repeatedly rolled back due to deadlocks.</a:t>
            </a:r>
          </a:p>
          <a:p>
            <a:r>
              <a:rPr lang="en-US" altLang="en-US" dirty="0"/>
              <a:t>Concurrency control manager can be designed to prevent starvation.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Concurrency in Index Structures (Cont.)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83581" y="1102497"/>
            <a:ext cx="7803472" cy="5367972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Crabbing protocol</a:t>
            </a:r>
            <a:r>
              <a:rPr lang="en-US" altLang="en-US" dirty="0">
                <a:solidFill>
                  <a:srgbClr val="002060"/>
                </a:solidFill>
              </a:rPr>
              <a:t> used </a:t>
            </a:r>
            <a:r>
              <a:rPr lang="en-US" altLang="en-US" dirty="0"/>
              <a:t>instead of two-phase locking on the nodes of the B</a:t>
            </a:r>
            <a:r>
              <a:rPr lang="en-US" altLang="en-US" baseline="30000" dirty="0"/>
              <a:t>+</a:t>
            </a:r>
            <a:r>
              <a:rPr lang="en-US" altLang="en-US" dirty="0"/>
              <a:t>-tree during search/insertion/deletion:</a:t>
            </a:r>
          </a:p>
          <a:p>
            <a:pPr lvl="1"/>
            <a:r>
              <a:rPr lang="en-US" altLang="en-US" dirty="0"/>
              <a:t>First lock the root node in shared mode.</a:t>
            </a:r>
          </a:p>
          <a:p>
            <a:pPr lvl="1"/>
            <a:r>
              <a:rPr lang="en-US" altLang="en-US" dirty="0"/>
              <a:t>After locking all required children of a node in shared mode, release the lock on the node</a:t>
            </a:r>
          </a:p>
          <a:p>
            <a:pPr lvl="1"/>
            <a:r>
              <a:rPr lang="en-US" altLang="en-US" dirty="0"/>
              <a:t>During insertion/deletion, upgrade leaf node locks to exclusive mode.</a:t>
            </a:r>
          </a:p>
          <a:p>
            <a:pPr lvl="1"/>
            <a:r>
              <a:rPr lang="en-US" altLang="en-US" dirty="0"/>
              <a:t>When splitting or coalescing requires changes to a parent, lock the parent in exclusive mode.</a:t>
            </a:r>
          </a:p>
          <a:p>
            <a:r>
              <a:rPr lang="en-US" altLang="en-US" dirty="0"/>
              <a:t>Above protocol can cause excessive deadlocks</a:t>
            </a:r>
          </a:p>
          <a:p>
            <a:pPr lvl="1"/>
            <a:r>
              <a:rPr lang="en-US" altLang="en-US" dirty="0"/>
              <a:t>Searches coming down the tree deadlock with updates going up the tree</a:t>
            </a:r>
          </a:p>
          <a:p>
            <a:pPr lvl="1"/>
            <a:r>
              <a:rPr lang="en-US" altLang="en-US" dirty="0"/>
              <a:t>Can abort and restart search, without affecting transaction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B-link tree</a:t>
            </a:r>
            <a:r>
              <a:rPr lang="en-US" altLang="en-US" dirty="0"/>
              <a:t> </a:t>
            </a:r>
            <a:r>
              <a:rPr lang="en-US" altLang="en-US" b="1" dirty="0"/>
              <a:t>locking protocol</a:t>
            </a:r>
            <a:r>
              <a:rPr lang="en-US" altLang="en-US" dirty="0"/>
              <a:t> improves concurrency</a:t>
            </a:r>
          </a:p>
          <a:p>
            <a:pPr lvl="1"/>
            <a:r>
              <a:rPr lang="en-US" altLang="en-US" dirty="0"/>
              <a:t>Intuition: release lock on parent before acquiring lock on child</a:t>
            </a:r>
          </a:p>
          <a:p>
            <a:pPr lvl="2"/>
            <a:r>
              <a:rPr lang="en-US" altLang="en-US" dirty="0"/>
              <a:t>And deal with changes that may have happened between lock release and acquire</a:t>
            </a:r>
          </a:p>
        </p:txBody>
      </p:sp>
    </p:spTree>
    <p:extLst>
      <p:ext uri="{BB962C8B-B14F-4D97-AF65-F5344CB8AC3E}">
        <p14:creationId xmlns:p14="http://schemas.microsoft.com/office/powerpoint/2010/main" val="24095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5BC0-6944-4DE9-9F58-8A87A3F0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6" y="96242"/>
            <a:ext cx="8614611" cy="570215"/>
          </a:xfrm>
        </p:spPr>
        <p:txBody>
          <a:bodyPr/>
          <a:lstStyle/>
          <a:p>
            <a:r>
              <a:rPr lang="en-IN" sz="2600" dirty="0"/>
              <a:t>Concurrency Control in Main-Memory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4F7D-837F-4A1D-B2F0-71F5F5B3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1102497"/>
            <a:ext cx="7688063" cy="5367972"/>
          </a:xfrm>
        </p:spPr>
        <p:txBody>
          <a:bodyPr/>
          <a:lstStyle/>
          <a:p>
            <a:r>
              <a:rPr lang="en-IN" dirty="0"/>
              <a:t>Index locking protocols can be simplified with main-memory databases</a:t>
            </a:r>
          </a:p>
          <a:p>
            <a:pPr lvl="1"/>
            <a:r>
              <a:rPr lang="en-IN" dirty="0"/>
              <a:t>Short term lock can be obtained on entire index for duration of an operation, serializing updates on the index</a:t>
            </a:r>
          </a:p>
          <a:p>
            <a:pPr lvl="2"/>
            <a:r>
              <a:rPr lang="en-IN" dirty="0"/>
              <a:t>Avoids overheads of multiple lock acquire/release</a:t>
            </a:r>
          </a:p>
          <a:p>
            <a:pPr lvl="2"/>
            <a:r>
              <a:rPr lang="en-IN" dirty="0"/>
              <a:t>No major penalty since operations finish fast, since there is no disk wait</a:t>
            </a:r>
          </a:p>
          <a:p>
            <a:r>
              <a:rPr lang="en-IN" dirty="0"/>
              <a:t>Latch-free techniques for data-structure update can speed up operations further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8602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717A-6DC9-446F-BB55-316E66D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Latch-Free Data-structure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76A6-8011-473D-95A3-A247A6F5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102497"/>
            <a:ext cx="8153092" cy="5367972"/>
          </a:xfrm>
        </p:spPr>
        <p:txBody>
          <a:bodyPr/>
          <a:lstStyle/>
          <a:p>
            <a:r>
              <a:rPr lang="en-IN" dirty="0"/>
              <a:t>This code is not safe without latches if executed concurrently:</a:t>
            </a:r>
          </a:p>
          <a:p>
            <a:pPr marL="0" indent="0">
              <a:buNone/>
            </a:pPr>
            <a:r>
              <a:rPr lang="en-IN" i="1" dirty="0"/>
              <a:t>       insert</a:t>
            </a:r>
            <a:r>
              <a:rPr lang="en-IN" dirty="0"/>
              <a:t>(</a:t>
            </a:r>
            <a:r>
              <a:rPr lang="en-IN" i="1" dirty="0"/>
              <a:t>value</a:t>
            </a:r>
            <a:r>
              <a:rPr lang="en-IN" dirty="0"/>
              <a:t>, </a:t>
            </a:r>
            <a:r>
              <a:rPr lang="en-IN" i="1" dirty="0"/>
              <a:t>head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IN" i="1" dirty="0" err="1"/>
              <a:t>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</a:t>
            </a:r>
            <a:r>
              <a:rPr lang="en-IN" dirty="0"/>
              <a:t>}</a:t>
            </a:r>
          </a:p>
          <a:p>
            <a:r>
              <a:rPr lang="en-IN" dirty="0"/>
              <a:t>This code is safe</a:t>
            </a:r>
            <a:br>
              <a:rPr lang="en-IN" dirty="0"/>
            </a:br>
            <a:r>
              <a:rPr lang="en-IN" dirty="0"/>
              <a:t>  </a:t>
            </a:r>
            <a:r>
              <a:rPr lang="en-IN" i="1" dirty="0"/>
              <a:t>insert </a:t>
            </a:r>
            <a:r>
              <a:rPr lang="en-IN" i="1" dirty="0" err="1"/>
              <a:t>latchfree</a:t>
            </a:r>
            <a:r>
              <a:rPr lang="en-IN" dirty="0"/>
              <a:t>(</a:t>
            </a:r>
            <a:r>
              <a:rPr lang="en-IN" i="1" dirty="0"/>
              <a:t>head</a:t>
            </a:r>
            <a:r>
              <a:rPr lang="en-IN" dirty="0"/>
              <a:t>, </a:t>
            </a:r>
            <a:r>
              <a:rPr lang="en-IN" i="1" dirty="0"/>
              <a:t>value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</a:t>
            </a:r>
            <a:r>
              <a:rPr lang="en-IN" dirty="0"/>
              <a:t>repeat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 err="1"/>
              <a:t>oldhead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 err="1"/>
              <a:t>oldhead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US" i="1" dirty="0"/>
              <a:t>result </a:t>
            </a:r>
            <a:r>
              <a:rPr lang="en-US" dirty="0"/>
              <a:t>= CAS(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 err="1"/>
              <a:t>oldhead</a:t>
            </a:r>
            <a:r>
              <a:rPr lang="en-US" dirty="0"/>
              <a:t>, </a:t>
            </a:r>
            <a:r>
              <a:rPr lang="en-US" i="1" dirty="0"/>
              <a:t>node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</a:t>
            </a:r>
            <a:r>
              <a:rPr lang="en-IN" dirty="0"/>
              <a:t>until (</a:t>
            </a:r>
            <a:r>
              <a:rPr lang="en-IN" i="1" dirty="0"/>
              <a:t>result </a:t>
            </a:r>
            <a:r>
              <a:rPr lang="en-IN" dirty="0"/>
              <a:t>== success)</a:t>
            </a:r>
            <a:br>
              <a:rPr lang="en-IN" dirty="0"/>
            </a:br>
            <a:r>
              <a:rPr lang="en-IN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4630428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717A-6DC9-446F-BB55-316E66D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Latch-Free Data-structure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376A6-8011-473D-95A3-A247A6F5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102497"/>
            <a:ext cx="8161969" cy="5367972"/>
          </a:xfrm>
        </p:spPr>
        <p:txBody>
          <a:bodyPr/>
          <a:lstStyle/>
          <a:p>
            <a:r>
              <a:rPr lang="en-IN" dirty="0"/>
              <a:t>This code is not safe without latches if executed concurrently:</a:t>
            </a:r>
          </a:p>
          <a:p>
            <a:pPr marL="0" indent="0">
              <a:buNone/>
            </a:pPr>
            <a:r>
              <a:rPr lang="en-IN" i="1" dirty="0"/>
              <a:t>       insert</a:t>
            </a:r>
            <a:r>
              <a:rPr lang="en-IN" dirty="0"/>
              <a:t>(</a:t>
            </a:r>
            <a:r>
              <a:rPr lang="en-IN" i="1" dirty="0"/>
              <a:t>value</a:t>
            </a:r>
            <a:r>
              <a:rPr lang="en-IN" dirty="0"/>
              <a:t>, </a:t>
            </a:r>
            <a:r>
              <a:rPr lang="en-IN" i="1" dirty="0"/>
              <a:t>head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IN" i="1" dirty="0" err="1"/>
              <a:t>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  </a:t>
            </a:r>
            <a:r>
              <a:rPr lang="en-IN" dirty="0"/>
              <a:t>}</a:t>
            </a:r>
          </a:p>
          <a:p>
            <a:r>
              <a:rPr lang="en-IN" dirty="0"/>
              <a:t>This code is safe</a:t>
            </a:r>
            <a:br>
              <a:rPr lang="en-IN" dirty="0"/>
            </a:br>
            <a:r>
              <a:rPr lang="en-IN" dirty="0"/>
              <a:t>  </a:t>
            </a:r>
            <a:r>
              <a:rPr lang="en-IN" i="1" dirty="0"/>
              <a:t>insert </a:t>
            </a:r>
            <a:r>
              <a:rPr lang="en-IN" i="1" dirty="0" err="1"/>
              <a:t>latchfree</a:t>
            </a:r>
            <a:r>
              <a:rPr lang="en-IN" dirty="0"/>
              <a:t>(</a:t>
            </a:r>
            <a:r>
              <a:rPr lang="en-IN" i="1" dirty="0"/>
              <a:t>head</a:t>
            </a:r>
            <a:r>
              <a:rPr lang="en-IN" dirty="0"/>
              <a:t>, </a:t>
            </a:r>
            <a:r>
              <a:rPr lang="en-IN" i="1" dirty="0"/>
              <a:t>value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</a:t>
            </a:r>
            <a:r>
              <a:rPr lang="en-IN" i="1" dirty="0"/>
              <a:t>node </a:t>
            </a:r>
            <a:r>
              <a:rPr lang="en-IN" dirty="0"/>
              <a:t>= new </a:t>
            </a:r>
            <a:r>
              <a:rPr lang="en-IN" i="1" dirty="0"/>
              <a:t>node</a:t>
            </a:r>
            <a:br>
              <a:rPr lang="en-IN" i="1" dirty="0"/>
            </a:br>
            <a:r>
              <a:rPr lang="en-IN" i="1" dirty="0"/>
              <a:t>      node</a:t>
            </a:r>
            <a:r>
              <a:rPr lang="en-IN" dirty="0"/>
              <a:t>−</a:t>
            </a:r>
            <a:r>
              <a:rPr lang="en-IN" i="1" dirty="0"/>
              <a:t>&gt;value </a:t>
            </a:r>
            <a:r>
              <a:rPr lang="en-IN" dirty="0"/>
              <a:t>= </a:t>
            </a:r>
            <a:r>
              <a:rPr lang="en-IN" i="1" dirty="0"/>
              <a:t>value</a:t>
            </a:r>
            <a:br>
              <a:rPr lang="en-IN" i="1" dirty="0"/>
            </a:br>
            <a:r>
              <a:rPr lang="en-IN" i="1" dirty="0"/>
              <a:t>      </a:t>
            </a:r>
            <a:r>
              <a:rPr lang="en-IN" dirty="0"/>
              <a:t>repeat</a:t>
            </a:r>
            <a:br>
              <a:rPr lang="en-IN" dirty="0"/>
            </a:br>
            <a:r>
              <a:rPr lang="en-IN" dirty="0"/>
              <a:t>           </a:t>
            </a:r>
            <a:r>
              <a:rPr lang="en-IN" i="1" dirty="0" err="1"/>
              <a:t>oldhead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node</a:t>
            </a:r>
            <a:r>
              <a:rPr lang="en-IN" dirty="0"/>
              <a:t>−</a:t>
            </a:r>
            <a:r>
              <a:rPr lang="en-IN" i="1" dirty="0"/>
              <a:t>&gt;next </a:t>
            </a:r>
            <a:r>
              <a:rPr lang="en-IN" dirty="0"/>
              <a:t>= </a:t>
            </a:r>
            <a:r>
              <a:rPr lang="en-IN" i="1" dirty="0" err="1"/>
              <a:t>oldhead</a:t>
            </a:r>
            <a:br>
              <a:rPr lang="en-IN" i="1" dirty="0"/>
            </a:br>
            <a:r>
              <a:rPr lang="en-IN" i="1" dirty="0"/>
              <a:t>           </a:t>
            </a:r>
            <a:r>
              <a:rPr lang="en-US" i="1" dirty="0"/>
              <a:t>result </a:t>
            </a:r>
            <a:r>
              <a:rPr lang="en-US" dirty="0"/>
              <a:t>= CAS(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 err="1"/>
              <a:t>oldhead</a:t>
            </a:r>
            <a:r>
              <a:rPr lang="en-US" dirty="0"/>
              <a:t>, </a:t>
            </a:r>
            <a:r>
              <a:rPr lang="en-US" i="1" dirty="0"/>
              <a:t>node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</a:t>
            </a:r>
            <a:r>
              <a:rPr lang="en-IN" dirty="0"/>
              <a:t>until (</a:t>
            </a:r>
            <a:r>
              <a:rPr lang="en-IN" i="1" dirty="0"/>
              <a:t>result </a:t>
            </a:r>
            <a:r>
              <a:rPr lang="en-IN" dirty="0"/>
              <a:t>== success)</a:t>
            </a:r>
            <a:br>
              <a:rPr lang="en-IN" dirty="0"/>
            </a:br>
            <a:r>
              <a:rPr lang="en-IN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3796343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EA6-4451-499B-8DE6-B33834E0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Latch-Free Data-structures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E080-4804-44AE-96D3-041E7CFE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7723573" cy="5367972"/>
          </a:xfrm>
        </p:spPr>
        <p:txBody>
          <a:bodyPr/>
          <a:lstStyle/>
          <a:p>
            <a:r>
              <a:rPr lang="en-IN" i="1" dirty="0"/>
              <a:t>Consider:</a:t>
            </a:r>
          </a:p>
          <a:p>
            <a:pPr marL="0" indent="0">
              <a:buNone/>
            </a:pPr>
            <a:r>
              <a:rPr lang="en-IN" i="1" dirty="0"/>
              <a:t>       delete </a:t>
            </a:r>
            <a:r>
              <a:rPr lang="en-IN" i="1" dirty="0" err="1"/>
              <a:t>latchfree</a:t>
            </a:r>
            <a:r>
              <a:rPr lang="en-IN" dirty="0"/>
              <a:t>(</a:t>
            </a:r>
            <a:r>
              <a:rPr lang="en-IN" i="1" dirty="0"/>
              <a:t>head</a:t>
            </a:r>
            <a:r>
              <a:rPr lang="en-IN" dirty="0"/>
              <a:t>) {</a:t>
            </a:r>
            <a:br>
              <a:rPr lang="en-IN" dirty="0"/>
            </a:br>
            <a:r>
              <a:rPr lang="en-IN" dirty="0"/>
              <a:t>            </a:t>
            </a:r>
            <a:r>
              <a:rPr lang="en-US" dirty="0"/>
              <a:t>/* This function is not quite safe; see explanation in text. */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IN" dirty="0"/>
              <a:t>repeat</a:t>
            </a:r>
            <a:br>
              <a:rPr lang="en-IN" dirty="0"/>
            </a:br>
            <a:r>
              <a:rPr lang="en-IN" dirty="0"/>
              <a:t>                 </a:t>
            </a:r>
            <a:r>
              <a:rPr lang="en-IN" i="1" dirty="0" err="1"/>
              <a:t>oldhead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/>
              <a:t>head</a:t>
            </a:r>
            <a:br>
              <a:rPr lang="en-IN" i="1" dirty="0"/>
            </a:br>
            <a:r>
              <a:rPr lang="en-IN" i="1" dirty="0"/>
              <a:t>                 </a:t>
            </a:r>
            <a:r>
              <a:rPr lang="en-IN" i="1" dirty="0" err="1"/>
              <a:t>newhead</a:t>
            </a:r>
            <a:r>
              <a:rPr lang="en-IN" i="1" dirty="0"/>
              <a:t> </a:t>
            </a:r>
            <a:r>
              <a:rPr lang="en-IN" dirty="0"/>
              <a:t>= </a:t>
            </a:r>
            <a:r>
              <a:rPr lang="en-IN" i="1" dirty="0" err="1"/>
              <a:t>oldhead</a:t>
            </a:r>
            <a:r>
              <a:rPr lang="en-IN" dirty="0"/>
              <a:t>−</a:t>
            </a:r>
            <a:r>
              <a:rPr lang="en-IN" i="1" dirty="0"/>
              <a:t>&gt;next</a:t>
            </a:r>
            <a:br>
              <a:rPr lang="en-IN" i="1" dirty="0"/>
            </a:br>
            <a:r>
              <a:rPr lang="en-IN" i="1" dirty="0"/>
              <a:t>                 </a:t>
            </a:r>
            <a:r>
              <a:rPr lang="en-US" i="1" dirty="0"/>
              <a:t>result </a:t>
            </a:r>
            <a:r>
              <a:rPr lang="en-US" dirty="0"/>
              <a:t>= CAS(</a:t>
            </a:r>
            <a:r>
              <a:rPr lang="en-US" i="1" dirty="0"/>
              <a:t>head</a:t>
            </a:r>
            <a:r>
              <a:rPr lang="en-US" dirty="0"/>
              <a:t>, </a:t>
            </a:r>
            <a:r>
              <a:rPr lang="en-US" i="1" dirty="0" err="1"/>
              <a:t>oldhead</a:t>
            </a:r>
            <a:r>
              <a:rPr lang="en-US" dirty="0"/>
              <a:t>, </a:t>
            </a:r>
            <a:r>
              <a:rPr lang="en-US" i="1" dirty="0" err="1"/>
              <a:t>newhead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IN" dirty="0"/>
              <a:t>until (</a:t>
            </a:r>
            <a:r>
              <a:rPr lang="en-IN" i="1" dirty="0"/>
              <a:t>result </a:t>
            </a:r>
            <a:r>
              <a:rPr lang="en-IN" dirty="0"/>
              <a:t>== success)</a:t>
            </a:r>
            <a:br>
              <a:rPr lang="en-IN" dirty="0"/>
            </a:br>
            <a:r>
              <a:rPr lang="en-IN" dirty="0"/>
              <a:t>       }</a:t>
            </a:r>
          </a:p>
          <a:p>
            <a:r>
              <a:rPr lang="en-IN" dirty="0"/>
              <a:t>Above code is almost correct, but has a concurrency bug</a:t>
            </a:r>
          </a:p>
          <a:p>
            <a:pPr lvl="1"/>
            <a:r>
              <a:rPr lang="en-IN" dirty="0"/>
              <a:t>P1 initiates delete with N1 as head; concurrently P2 deletes N1 and next node N2, and then reinserts N1 as head, with N3 as next</a:t>
            </a:r>
          </a:p>
          <a:p>
            <a:pPr lvl="1"/>
            <a:r>
              <a:rPr lang="en-IN" dirty="0"/>
              <a:t>P1 may set head as N2 instead of N3.</a:t>
            </a:r>
          </a:p>
          <a:p>
            <a:r>
              <a:rPr lang="en-IN" dirty="0"/>
              <a:t>Known as ABA problem</a:t>
            </a:r>
          </a:p>
          <a:p>
            <a:r>
              <a:rPr lang="en-IN" dirty="0"/>
              <a:t>See book for details of how to avoid this problem</a:t>
            </a:r>
          </a:p>
        </p:txBody>
      </p:sp>
    </p:spTree>
    <p:extLst>
      <p:ext uri="{BB962C8B-B14F-4D97-AF65-F5344CB8AC3E}">
        <p14:creationId xmlns:p14="http://schemas.microsoft.com/office/powerpoint/2010/main" val="1832001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681C-25E5-43BD-B5F9-463B16D2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Concurrency Control with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D184-8289-492E-B482-7553BEE1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0" y="1102497"/>
            <a:ext cx="4802819" cy="5367972"/>
          </a:xfrm>
        </p:spPr>
        <p:txBody>
          <a:bodyPr/>
          <a:lstStyle/>
          <a:p>
            <a:r>
              <a:rPr lang="en-IN" dirty="0"/>
              <a:t>Consider this non-two phase schedule, which preserves database integrity constraints</a:t>
            </a:r>
          </a:p>
          <a:p>
            <a:r>
              <a:rPr lang="en-IN" dirty="0"/>
              <a:t>Can be understood as transaction performing increment operation</a:t>
            </a:r>
          </a:p>
          <a:p>
            <a:pPr lvl="1"/>
            <a:r>
              <a:rPr lang="en-IN" dirty="0"/>
              <a:t>E.g., increment(A, -50), increment (B, 50)</a:t>
            </a:r>
          </a:p>
          <a:p>
            <a:pPr lvl="1"/>
            <a:r>
              <a:rPr lang="en-IN" dirty="0"/>
              <a:t>As long as increment operation does not return actual value, increments can be reordered</a:t>
            </a:r>
            <a:endParaRPr lang="en-IN" b="1" i="1" dirty="0"/>
          </a:p>
          <a:p>
            <a:pPr lvl="2"/>
            <a:r>
              <a:rPr lang="en-IN" b="1" i="1" dirty="0"/>
              <a:t>Increments commute</a:t>
            </a:r>
          </a:p>
          <a:p>
            <a:pPr lvl="1"/>
            <a:r>
              <a:rPr lang="en-IN" dirty="0"/>
              <a:t>New increment-mode lock to support reordering</a:t>
            </a:r>
          </a:p>
          <a:p>
            <a:pPr lvl="1"/>
            <a:r>
              <a:rPr lang="en-IN" dirty="0"/>
              <a:t>Conflict matrix with increment lock mode</a:t>
            </a:r>
          </a:p>
          <a:p>
            <a:pPr lvl="2"/>
            <a:r>
              <a:rPr lang="en-IN" i="1" dirty="0"/>
              <a:t>Two increment operations do not conflict with each other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F8A82A-8DEE-41EF-B061-1D71BF28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2172" y="1017963"/>
            <a:ext cx="2800346" cy="36199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3242392-6CB2-4143-B3D7-EBA0D1037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224" y="4829169"/>
            <a:ext cx="2500759" cy="1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215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7375-047F-4768-92E6-9E7013D2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1616"/>
          </a:xfrm>
        </p:spPr>
        <p:txBody>
          <a:bodyPr/>
          <a:lstStyle/>
          <a:p>
            <a:r>
              <a:rPr lang="en-IN" dirty="0"/>
              <a:t>Concurrency Control with Operations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ACCA-93B9-454F-9B13-40E71B98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102497"/>
            <a:ext cx="7448366" cy="5367972"/>
          </a:xfrm>
        </p:spPr>
        <p:txBody>
          <a:bodyPr/>
          <a:lstStyle/>
          <a:p>
            <a:r>
              <a:rPr lang="en-IN" dirty="0"/>
              <a:t>Undo of increment(v, n) is performed by increment (v, -n) </a:t>
            </a:r>
          </a:p>
          <a:p>
            <a:r>
              <a:rPr lang="en-IN" dirty="0" err="1"/>
              <a:t>Increment_conditional</a:t>
            </a:r>
            <a:r>
              <a:rPr lang="en-IN" dirty="0"/>
              <a:t>(v, n):</a:t>
            </a:r>
          </a:p>
          <a:p>
            <a:pPr lvl="1"/>
            <a:r>
              <a:rPr lang="en-IN" dirty="0"/>
              <a:t>Updates v by adding n to it, as long as final v &gt; 0, fails otherwise</a:t>
            </a:r>
          </a:p>
          <a:p>
            <a:pPr lvl="1"/>
            <a:r>
              <a:rPr lang="en-IN" dirty="0"/>
              <a:t>Can be used to model, e.g. number of available tickets, </a:t>
            </a:r>
            <a:r>
              <a:rPr lang="en-IN" i="1" dirty="0" err="1"/>
              <a:t>avail_tickets</a:t>
            </a:r>
            <a:r>
              <a:rPr lang="en-IN" i="1" dirty="0"/>
              <a:t>, </a:t>
            </a:r>
            <a:r>
              <a:rPr lang="en-IN" dirty="0"/>
              <a:t>for a concert</a:t>
            </a:r>
          </a:p>
          <a:p>
            <a:pPr lvl="1"/>
            <a:r>
              <a:rPr lang="en-IN" dirty="0" err="1"/>
              <a:t>Increment_conditional</a:t>
            </a:r>
            <a:r>
              <a:rPr lang="en-IN" dirty="0"/>
              <a:t> is NOT commutative</a:t>
            </a:r>
          </a:p>
          <a:p>
            <a:pPr lvl="2"/>
            <a:r>
              <a:rPr lang="en-IN" dirty="0"/>
              <a:t>E.g., last few tickets for a concert</a:t>
            </a:r>
          </a:p>
          <a:p>
            <a:pPr lvl="1"/>
            <a:r>
              <a:rPr lang="en-IN" dirty="0"/>
              <a:t>But reordering may still be acceptable</a:t>
            </a:r>
          </a:p>
        </p:txBody>
      </p:sp>
    </p:spTree>
    <p:extLst>
      <p:ext uri="{BB962C8B-B14F-4D97-AF65-F5344CB8AC3E}">
        <p14:creationId xmlns:p14="http://schemas.microsoft.com/office/powerpoint/2010/main" val="2558975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3276-6C5B-46E4-B0A7-9F652917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Real-Time Transaction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B020A-6B59-4E8F-999C-EF4278AE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2497"/>
            <a:ext cx="7563775" cy="5367972"/>
          </a:xfrm>
        </p:spPr>
        <p:txBody>
          <a:bodyPr/>
          <a:lstStyle/>
          <a:p>
            <a:r>
              <a:rPr lang="en-IN" dirty="0"/>
              <a:t>Transactions in a system may have deadlines within which they must be completed.</a:t>
            </a:r>
          </a:p>
          <a:p>
            <a:pPr lvl="1"/>
            <a:r>
              <a:rPr lang="en-IN" dirty="0"/>
              <a:t>Hard deadline: missing deadline is an error</a:t>
            </a:r>
          </a:p>
          <a:p>
            <a:pPr lvl="1"/>
            <a:r>
              <a:rPr lang="en-IN" dirty="0"/>
              <a:t>Firm deadline: value of transaction is 0 in case deadline is missed</a:t>
            </a:r>
          </a:p>
          <a:p>
            <a:pPr lvl="1"/>
            <a:r>
              <a:rPr lang="en-IN" dirty="0"/>
              <a:t>Soft deadline: transaction still has some value if done after deadline</a:t>
            </a:r>
          </a:p>
          <a:p>
            <a:r>
              <a:rPr lang="en-IN" dirty="0"/>
              <a:t>Locking can cause blocking</a:t>
            </a:r>
          </a:p>
          <a:p>
            <a:r>
              <a:rPr lang="en-IN" dirty="0"/>
              <a:t>Optimistic concurrency control (validation protocol) has been shown to do will in a real-time setting</a:t>
            </a:r>
          </a:p>
        </p:txBody>
      </p:sp>
    </p:spTree>
    <p:extLst>
      <p:ext uri="{BB962C8B-B14F-4D97-AF65-F5344CB8AC3E}">
        <p14:creationId xmlns:p14="http://schemas.microsoft.com/office/powerpoint/2010/main" val="3691428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783" y="2887596"/>
            <a:ext cx="446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</a:rPr>
              <a:t>End of Chapter 18</a:t>
            </a:r>
          </a:p>
        </p:txBody>
      </p:sp>
    </p:spTree>
    <p:extLst>
      <p:ext uri="{BB962C8B-B14F-4D97-AF65-F5344CB8AC3E}">
        <p14:creationId xmlns:p14="http://schemas.microsoft.com/office/powerpoint/2010/main" val="37144696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View Serializability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887768"/>
            <a:ext cx="7787967" cy="5325708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S´</a:t>
            </a:r>
            <a:r>
              <a:rPr lang="en-US" altLang="en-US" dirty="0"/>
              <a:t> be two schedules with the same set of transactions. 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S´</a:t>
            </a:r>
            <a:r>
              <a:rPr lang="en-US" altLang="en-US" dirty="0"/>
              <a:t> are </a:t>
            </a:r>
            <a:r>
              <a:rPr lang="en-US" altLang="en-US" b="1" dirty="0">
                <a:solidFill>
                  <a:srgbClr val="002060"/>
                </a:solidFill>
              </a:rPr>
              <a:t>view equivalent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the following three conditions are met, for each data item </a:t>
            </a:r>
            <a:r>
              <a:rPr lang="en-US" altLang="en-US" i="1" dirty="0"/>
              <a:t>Q,</a:t>
            </a:r>
            <a:r>
              <a:rPr lang="en-US" altLang="en-US" dirty="0"/>
              <a:t> </a:t>
            </a:r>
          </a:p>
          <a:p>
            <a:endParaRPr lang="en-US" altLang="en-US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1.   </a:t>
            </a:r>
            <a:r>
              <a:rPr lang="en-US" altLang="en-US" dirty="0"/>
              <a:t>If in schedule S,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reads the initial value of </a:t>
            </a:r>
            <a:r>
              <a:rPr lang="en-US" altLang="en-US" i="1" dirty="0"/>
              <a:t>Q</a:t>
            </a:r>
            <a:r>
              <a:rPr lang="en-US" altLang="en-US" dirty="0"/>
              <a:t>, then 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schedule </a:t>
            </a:r>
            <a:r>
              <a:rPr lang="en-US" altLang="en-US" i="1" dirty="0"/>
              <a:t>S</a:t>
            </a:r>
            <a:r>
              <a:rPr lang="ja-JP" altLang="en-US" i="1" dirty="0"/>
              <a:t>’</a:t>
            </a:r>
            <a:r>
              <a:rPr lang="en-US" altLang="ja-JP" dirty="0"/>
              <a:t> also transaction </a:t>
            </a:r>
            <a:r>
              <a:rPr lang="en-US" altLang="ja-JP" i="1" dirty="0" err="1"/>
              <a:t>T</a:t>
            </a:r>
            <a:r>
              <a:rPr lang="en-US" altLang="ja-JP" i="1" baseline="-25000" dirty="0" err="1"/>
              <a:t>i</a:t>
            </a:r>
            <a:r>
              <a:rPr lang="en-US" altLang="ja-JP" i="1" dirty="0"/>
              <a:t> </a:t>
            </a:r>
            <a:r>
              <a:rPr lang="en-US" altLang="ja-JP" dirty="0"/>
              <a:t> must read the initial value of </a:t>
            </a:r>
            <a:r>
              <a:rPr lang="en-US" altLang="ja-JP" i="1" dirty="0"/>
              <a:t>Q.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ja-JP" sz="400" i="1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2.   </a:t>
            </a:r>
            <a:r>
              <a:rPr lang="en-US" altLang="en-US" dirty="0"/>
              <a:t>If in schedule S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executes </a:t>
            </a:r>
            <a:r>
              <a:rPr lang="en-US" altLang="en-US" b="1" dirty="0"/>
              <a:t>read</a:t>
            </a:r>
            <a:r>
              <a:rPr lang="en-US" altLang="en-US" dirty="0"/>
              <a:t>(</a:t>
            </a:r>
            <a:r>
              <a:rPr lang="en-US" altLang="en-US" i="1" dirty="0"/>
              <a:t>Q)</a:t>
            </a:r>
            <a:r>
              <a:rPr lang="en-US" altLang="en-US" dirty="0"/>
              <a:t>, and that value was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produced by transaction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</a:t>
            </a:r>
            <a:r>
              <a:rPr lang="en-US" altLang="en-US" i="1" dirty="0"/>
              <a:t> </a:t>
            </a:r>
            <a:r>
              <a:rPr lang="en-US" altLang="en-US" dirty="0"/>
              <a:t>(if any), then in schedule </a:t>
            </a:r>
            <a:r>
              <a:rPr lang="en-US" altLang="en-US" i="1" dirty="0"/>
              <a:t>S</a:t>
            </a:r>
            <a:r>
              <a:rPr lang="ja-JP" altLang="en-US" i="1" dirty="0"/>
              <a:t>’</a:t>
            </a:r>
            <a:r>
              <a:rPr lang="en-US" altLang="ja-JP" dirty="0"/>
              <a:t> also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ja-JP" dirty="0"/>
              <a:t>      transaction </a:t>
            </a:r>
            <a:r>
              <a:rPr lang="en-US" altLang="ja-JP" i="1" dirty="0" err="1"/>
              <a:t>T</a:t>
            </a:r>
            <a:r>
              <a:rPr lang="en-US" altLang="ja-JP" i="1" baseline="-25000" dirty="0" err="1"/>
              <a:t>i</a:t>
            </a:r>
            <a:r>
              <a:rPr lang="en-US" altLang="ja-JP" dirty="0"/>
              <a:t> must read the value of </a:t>
            </a:r>
            <a:r>
              <a:rPr lang="en-US" altLang="ja-JP" i="1" dirty="0"/>
              <a:t>Q</a:t>
            </a:r>
            <a:r>
              <a:rPr lang="en-US" altLang="ja-JP" dirty="0"/>
              <a:t> that was produced by the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ja-JP" dirty="0"/>
              <a:t>      same </a:t>
            </a:r>
            <a:r>
              <a:rPr lang="en-US" altLang="ja-JP" b="1" dirty="0"/>
              <a:t>write</a:t>
            </a:r>
            <a:r>
              <a:rPr lang="en-US" altLang="ja-JP" dirty="0"/>
              <a:t>(Q) operation of transaction </a:t>
            </a:r>
            <a:r>
              <a:rPr lang="en-US" altLang="ja-JP" i="1" dirty="0" err="1"/>
              <a:t>T</a:t>
            </a:r>
            <a:r>
              <a:rPr lang="en-US" altLang="ja-JP" i="1" baseline="-25000" dirty="0" err="1"/>
              <a:t>j</a:t>
            </a:r>
            <a:r>
              <a:rPr lang="en-US" altLang="ja-JP" dirty="0"/>
              <a:t> 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ja-JP" sz="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FF9900"/>
                </a:solidFill>
              </a:rPr>
              <a:t>3.   </a:t>
            </a:r>
            <a:r>
              <a:rPr lang="en-US" altLang="en-US" dirty="0"/>
              <a:t>The transaction (if any) that performs the final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 in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dirty="0"/>
              <a:t>      schedule </a:t>
            </a:r>
            <a:r>
              <a:rPr lang="en-US" altLang="en-US" i="1" dirty="0"/>
              <a:t>S </a:t>
            </a:r>
            <a:r>
              <a:rPr lang="en-US" altLang="en-US" dirty="0"/>
              <a:t>must also perform the final</a:t>
            </a:r>
            <a:r>
              <a:rPr lang="en-US" altLang="en-US" i="1" dirty="0"/>
              <a:t> </a:t>
            </a:r>
            <a:r>
              <a:rPr lang="en-US" altLang="en-US" b="1" dirty="0"/>
              <a:t>write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) operation in schedule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i="1" dirty="0"/>
              <a:t>      S</a:t>
            </a:r>
            <a:r>
              <a:rPr lang="ja-JP" altLang="en-US" i="1" dirty="0"/>
              <a:t>’</a:t>
            </a:r>
            <a:r>
              <a:rPr lang="en-US" altLang="ja-JP" i="1" dirty="0"/>
              <a:t>.</a:t>
            </a:r>
            <a:endParaRPr lang="en-US" altLang="ja-JP" dirty="0"/>
          </a:p>
          <a:p>
            <a:r>
              <a:rPr lang="en-US" altLang="en-US" dirty="0"/>
              <a:t>As can be seen, view equivalence is also based purely on </a:t>
            </a:r>
            <a:r>
              <a:rPr lang="en-US" altLang="en-US" b="1" dirty="0"/>
              <a:t>reads </a:t>
            </a:r>
            <a:r>
              <a:rPr lang="en-US" altLang="en-US" dirty="0"/>
              <a:t>and </a:t>
            </a:r>
            <a:r>
              <a:rPr lang="en-US" altLang="en-US" b="1" dirty="0"/>
              <a:t>writes</a:t>
            </a:r>
            <a:r>
              <a:rPr lang="en-US" altLang="en-US" dirty="0"/>
              <a:t> alone.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Two-Phase Locking Protocol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845" y="1102497"/>
            <a:ext cx="4797264" cy="5367972"/>
          </a:xfrm>
        </p:spPr>
        <p:txBody>
          <a:bodyPr/>
          <a:lstStyle/>
          <a:p>
            <a:r>
              <a:rPr lang="en-US" altLang="en-US" dirty="0"/>
              <a:t>A protocol which ensures conflict-serializable schedules.</a:t>
            </a:r>
          </a:p>
          <a:p>
            <a:r>
              <a:rPr lang="en-US" altLang="en-US" dirty="0"/>
              <a:t>Phase 1: </a:t>
            </a:r>
            <a:r>
              <a:rPr lang="en-US" altLang="en-US" b="1" dirty="0">
                <a:solidFill>
                  <a:srgbClr val="002060"/>
                </a:solidFill>
              </a:rPr>
              <a:t>Growing Phase</a:t>
            </a:r>
          </a:p>
          <a:p>
            <a:pPr lvl="1"/>
            <a:r>
              <a:rPr lang="en-US" altLang="en-US" dirty="0"/>
              <a:t>Transaction may obtain locks </a:t>
            </a:r>
          </a:p>
          <a:p>
            <a:pPr lvl="1"/>
            <a:r>
              <a:rPr lang="en-US" altLang="en-US" dirty="0"/>
              <a:t>Transaction may not release locks</a:t>
            </a:r>
          </a:p>
          <a:p>
            <a:r>
              <a:rPr lang="en-US" altLang="en-US" dirty="0"/>
              <a:t>Phase 2: </a:t>
            </a:r>
            <a:r>
              <a:rPr lang="en-US" altLang="en-US" b="1" dirty="0">
                <a:solidFill>
                  <a:srgbClr val="002060"/>
                </a:solidFill>
              </a:rPr>
              <a:t>Shrinking Phase</a:t>
            </a:r>
          </a:p>
          <a:p>
            <a:pPr lvl="1"/>
            <a:r>
              <a:rPr lang="en-US" altLang="en-US" dirty="0"/>
              <a:t>Transaction may release locks</a:t>
            </a:r>
          </a:p>
          <a:p>
            <a:pPr lvl="1"/>
            <a:r>
              <a:rPr lang="en-US" altLang="en-US" dirty="0"/>
              <a:t>Transaction may not obtain locks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protocol assures serializability. It can be proved that the transactions can be serialized in the order of their </a:t>
            </a:r>
            <a:r>
              <a:rPr lang="en-US" altLang="en-US" b="1" dirty="0">
                <a:solidFill>
                  <a:srgbClr val="002060"/>
                </a:solidFill>
              </a:rPr>
              <a:t>lock points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(i.e., the point where a transaction acquired its final lock).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EAA91-4667-40F7-8DA5-75028B5E0C2D}"/>
              </a:ext>
            </a:extLst>
          </p:cNvPr>
          <p:cNvGrpSpPr/>
          <p:nvPr/>
        </p:nvGrpSpPr>
        <p:grpSpPr>
          <a:xfrm>
            <a:off x="5583990" y="1941816"/>
            <a:ext cx="3261560" cy="1761771"/>
            <a:chOff x="5728328" y="1541124"/>
            <a:chExt cx="3261560" cy="176177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FB54162-306B-4489-8B81-698E913A8D5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98054" y="1931542"/>
              <a:ext cx="637498" cy="893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3CB620-AC29-4FAC-95E2-262B877216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35552" y="1931542"/>
              <a:ext cx="6567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C9845F-53B5-42CF-9DED-577E128BCB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92351" y="1931541"/>
              <a:ext cx="1017142" cy="893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D83627-5621-4B13-9C3D-3A3022EAABA8}"/>
                </a:ext>
              </a:extLst>
            </p:cNvPr>
            <p:cNvCxnSpPr/>
            <p:nvPr/>
          </p:nvCxnSpPr>
          <p:spPr bwMode="auto">
            <a:xfrm>
              <a:off x="6174763" y="1541124"/>
              <a:ext cx="0" cy="12842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7ADCCD-4ADA-470C-8D85-8D1F7DB228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5037" y="2825393"/>
              <a:ext cx="28048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1DDE4-522C-445C-B280-368903635744}"/>
                </a:ext>
              </a:extLst>
            </p:cNvPr>
            <p:cNvSpPr txBox="1"/>
            <p:nvPr/>
          </p:nvSpPr>
          <p:spPr>
            <a:xfrm>
              <a:off x="6935552" y="2964341"/>
              <a:ext cx="801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CE1A40-51CB-4ABA-9E17-4CFF2435A163}"/>
                </a:ext>
              </a:extLst>
            </p:cNvPr>
            <p:cNvSpPr txBox="1"/>
            <p:nvPr/>
          </p:nvSpPr>
          <p:spPr>
            <a:xfrm rot="16200000">
              <a:off x="5496912" y="1900888"/>
              <a:ext cx="801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Locks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E4B3A32-79FE-4DB8-A614-AF9F0FFCEB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2309" y="2964343"/>
              <a:ext cx="8632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CED7774-56BB-4BC7-AD39-7011E54C9342}"/>
                </a:ext>
              </a:extLst>
            </p:cNvPr>
            <p:cNvCxnSpPr/>
            <p:nvPr/>
          </p:nvCxnSpPr>
          <p:spPr bwMode="auto">
            <a:xfrm flipV="1">
              <a:off x="6066882" y="1715668"/>
              <a:ext cx="0" cy="7089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CEAF51-B2DF-4A38-8239-209AFA7E8E75}"/>
              </a:ext>
            </a:extLst>
          </p:cNvPr>
          <p:cNvCxnSpPr>
            <a:cxnSpLocks/>
          </p:cNvCxnSpPr>
          <p:nvPr/>
        </p:nvCxnSpPr>
        <p:spPr bwMode="auto">
          <a:xfrm>
            <a:off x="3666478" y="1861257"/>
            <a:ext cx="3021493" cy="609600"/>
          </a:xfrm>
          <a:prstGeom prst="straightConnector1">
            <a:avLst/>
          </a:prstGeom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9857D5-A3B4-4348-AD13-80AB0BFB7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70664" y="2583951"/>
            <a:ext cx="3804867" cy="372313"/>
          </a:xfrm>
          <a:prstGeom prst="straightConnector1">
            <a:avLst/>
          </a:prstGeom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F32B76-916B-43B1-BB7A-6C852A73927C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5581" y="2825355"/>
            <a:ext cx="1954740" cy="1737767"/>
          </a:xfrm>
          <a:prstGeom prst="straightConnector1">
            <a:avLst/>
          </a:prstGeom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View Serializability (Cont.)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83582" y="1106488"/>
            <a:ext cx="7723572" cy="5003800"/>
          </a:xfrm>
        </p:spPr>
        <p:txBody>
          <a:bodyPr/>
          <a:lstStyle/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A schedule </a:t>
            </a:r>
            <a:r>
              <a:rPr lang="en-US" altLang="en-US" i="1" dirty="0"/>
              <a:t>S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view serializable</a:t>
            </a:r>
            <a:r>
              <a:rPr lang="en-US" altLang="en-US" i="1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it is view equivalent to a serial schedule.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Every conflict serializable schedule is also view serializable.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Below is a schedule which is view-serializable but </a:t>
            </a:r>
            <a:r>
              <a:rPr lang="en-US" altLang="en-US" i="1" dirty="0"/>
              <a:t>not </a:t>
            </a:r>
            <a:r>
              <a:rPr lang="en-US" altLang="en-US" dirty="0"/>
              <a:t>conflict serializable.</a:t>
            </a:r>
            <a:br>
              <a:rPr lang="en-US" altLang="en-US" dirty="0"/>
            </a:br>
            <a:endParaRPr lang="en-US" altLang="en-US" dirty="0"/>
          </a:p>
          <a:p>
            <a:pPr>
              <a:buFont typeface="Monotype Sorts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		</a:t>
            </a:r>
          </a:p>
          <a:p>
            <a:pPr>
              <a:buFont typeface="Monotype Sorts" charset="2"/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/>
          </a:p>
          <a:p>
            <a:pPr marL="0" indent="0">
              <a:buNone/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endParaRPr lang="en-US" altLang="en-US" dirty="0"/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What serial schedule is above equivalent to?</a:t>
            </a:r>
          </a:p>
          <a:p>
            <a:pPr>
              <a:tabLst>
                <a:tab pos="1890713" algn="l"/>
                <a:tab pos="2338388" algn="l"/>
                <a:tab pos="2914650" algn="l"/>
                <a:tab pos="3203575" algn="l"/>
                <a:tab pos="3881438" algn="l"/>
                <a:tab pos="4286250" algn="l"/>
              </a:tabLst>
            </a:pPr>
            <a:r>
              <a:rPr lang="en-US" altLang="en-US" dirty="0"/>
              <a:t>Every view serializable schedule that is not conflict serializable has </a:t>
            </a:r>
            <a:r>
              <a:rPr lang="en-US" altLang="en-US" b="1" dirty="0">
                <a:solidFill>
                  <a:srgbClr val="002060"/>
                </a:solidFill>
              </a:rPr>
              <a:t>blind writes</a:t>
            </a:r>
            <a:r>
              <a:rPr lang="en-US" altLang="en-US" dirty="0"/>
              <a:t>.</a:t>
            </a:r>
          </a:p>
        </p:txBody>
      </p:sp>
      <p:pic>
        <p:nvPicPr>
          <p:cNvPr id="97284" name="Picture 4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69" y="2517132"/>
            <a:ext cx="2677526" cy="11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Test for View Serializability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106488"/>
            <a:ext cx="7899092" cy="4114800"/>
          </a:xfrm>
        </p:spPr>
        <p:txBody>
          <a:bodyPr/>
          <a:lstStyle/>
          <a:p>
            <a:r>
              <a:rPr lang="en-US" altLang="en-US" dirty="0"/>
              <a:t>The precedence graph test for conflict serializability cannot be used directly to test for view serializability.</a:t>
            </a:r>
          </a:p>
          <a:p>
            <a:pPr lvl="1"/>
            <a:r>
              <a:rPr lang="en-US" altLang="en-US" dirty="0"/>
              <a:t>Extension to test for view serializability has cost exponential in the size of the precedence graph.</a:t>
            </a:r>
          </a:p>
          <a:p>
            <a:r>
              <a:rPr lang="en-US" altLang="en-US" dirty="0"/>
              <a:t>The problem of checking if a schedule is view serializable falls in the class of </a:t>
            </a:r>
            <a:r>
              <a:rPr lang="en-US" altLang="en-US" i="1" dirty="0"/>
              <a:t>NP</a:t>
            </a:r>
            <a:r>
              <a:rPr lang="en-US" altLang="en-US" dirty="0"/>
              <a:t>-complete problems. </a:t>
            </a:r>
          </a:p>
          <a:p>
            <a:pPr lvl="1"/>
            <a:r>
              <a:rPr lang="en-US" altLang="en-US" dirty="0"/>
              <a:t> Thus, existence of an efficient algorithm is </a:t>
            </a:r>
            <a:r>
              <a:rPr lang="en-US" altLang="en-US" i="1" dirty="0"/>
              <a:t>extremely</a:t>
            </a:r>
            <a:r>
              <a:rPr lang="en-US" altLang="en-US" dirty="0"/>
              <a:t> unlikely.</a:t>
            </a:r>
          </a:p>
          <a:p>
            <a:r>
              <a:rPr lang="en-US" altLang="en-US" dirty="0"/>
              <a:t>However practical algorithms that just check some </a:t>
            </a:r>
            <a:r>
              <a:rPr lang="en-US" altLang="en-US" b="1" dirty="0"/>
              <a:t>sufficient</a:t>
            </a:r>
            <a:r>
              <a:rPr lang="en-US" altLang="en-US" i="1" dirty="0"/>
              <a:t> </a:t>
            </a:r>
            <a:r>
              <a:rPr lang="en-US" altLang="en-US" b="1" dirty="0"/>
              <a:t>conditions</a:t>
            </a:r>
            <a:r>
              <a:rPr lang="en-US" altLang="en-US" dirty="0"/>
              <a:t> for view serializability can still be used.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Other Notions of Serializability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01337" y="1106489"/>
            <a:ext cx="7776838" cy="4868184"/>
          </a:xfrm>
        </p:spPr>
        <p:txBody>
          <a:bodyPr/>
          <a:lstStyle/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The schedule below produces same outcome as the serial schedule &lt;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</a:t>
            </a:r>
            <a:r>
              <a:rPr lang="en-US" altLang="en-US" baseline="-25000" dirty="0"/>
              <a:t> </a:t>
            </a:r>
            <a:r>
              <a:rPr lang="en-US" altLang="en-US" i="1" dirty="0"/>
              <a:t>T</a:t>
            </a:r>
            <a:r>
              <a:rPr lang="en-US" altLang="en-US" baseline="-25000" dirty="0"/>
              <a:t>5</a:t>
            </a:r>
            <a:r>
              <a:rPr lang="en-US" altLang="en-US" dirty="0"/>
              <a:t> &gt;, yet is not conflict equivalent or view equivalent to it.</a:t>
            </a:r>
          </a:p>
          <a:p>
            <a:pPr>
              <a:buFont typeface="Monotype Sorts" charset="2"/>
              <a:buNone/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		</a:t>
            </a:r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Determining such equivalence requires analysis of operations other than read and write.</a:t>
            </a:r>
          </a:p>
          <a:p>
            <a:pPr lvl="1"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r>
              <a:rPr lang="en-US" altLang="en-US" dirty="0"/>
              <a:t>Operation-conflicts, operation locks</a:t>
            </a:r>
          </a:p>
          <a:p>
            <a:pPr>
              <a:tabLst>
                <a:tab pos="2120900" algn="l"/>
                <a:tab pos="2568575" algn="l"/>
                <a:tab pos="3600450" algn="l"/>
                <a:tab pos="3940175" algn="l"/>
              </a:tabLst>
            </a:pPr>
            <a:endParaRPr lang="en-US" altLang="en-US" dirty="0"/>
          </a:p>
        </p:txBody>
      </p:sp>
      <p:pic>
        <p:nvPicPr>
          <p:cNvPr id="99332" name="Picture 4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1785930"/>
            <a:ext cx="1975002" cy="25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b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1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1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b" id="{854B61EF-CFBF-4F4D-90C6-BAB015E35D01}" vid="{BC3EFCCA-7EC7-446B-8189-3ECEF79E32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97605</TotalTime>
  <Words>7802</Words>
  <Application>Microsoft Office PowerPoint</Application>
  <PresentationFormat>On-screen Show (4:3)</PresentationFormat>
  <Paragraphs>831</Paragraphs>
  <Slides>92</Slides>
  <Notes>73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Cambria Math</vt:lpstr>
      <vt:lpstr>Helvetica</vt:lpstr>
      <vt:lpstr>Monotype Sorts</vt:lpstr>
      <vt:lpstr>Times New Roman</vt:lpstr>
      <vt:lpstr>Webdings</vt:lpstr>
      <vt:lpstr>Wingdings</vt:lpstr>
      <vt:lpstr>db</vt:lpstr>
      <vt:lpstr>Chapter 18 : Concurrency Control </vt:lpstr>
      <vt:lpstr>Outline</vt:lpstr>
      <vt:lpstr>Lock-Based Protocols</vt:lpstr>
      <vt:lpstr>Lock-Based Protocols (Cont.)</vt:lpstr>
      <vt:lpstr>Lock-Based Protocols (Cont.)</vt:lpstr>
      <vt:lpstr>Schedule With Lock Grants</vt:lpstr>
      <vt:lpstr>Deadlock</vt:lpstr>
      <vt:lpstr>Deadlock (Cont.)</vt:lpstr>
      <vt:lpstr>The Two-Phase Locking Protocol</vt:lpstr>
      <vt:lpstr>The Two-Phase Locking Protocol (Cont.)</vt:lpstr>
      <vt:lpstr>The Two-Phase Locking Protocol (Cont.)</vt:lpstr>
      <vt:lpstr>Locking Protocols</vt:lpstr>
      <vt:lpstr>Lock Conversions</vt:lpstr>
      <vt:lpstr>Automatic Acquisition of Locks</vt:lpstr>
      <vt:lpstr>Automatic Acquisition of Locks (Cont.)</vt:lpstr>
      <vt:lpstr>Implementation of Locking</vt:lpstr>
      <vt:lpstr>Lock Table</vt:lpstr>
      <vt:lpstr>Graph-Based Protocols</vt:lpstr>
      <vt:lpstr>Tree Protocol</vt:lpstr>
      <vt:lpstr>Graph-Based Protocols (Cont.)</vt:lpstr>
      <vt:lpstr>Deadlock Handling</vt:lpstr>
      <vt:lpstr>Deadlock Handling</vt:lpstr>
      <vt:lpstr>More Deadlock Prevention Strategies</vt:lpstr>
      <vt:lpstr>Deadlock prevention (Cont.)</vt:lpstr>
      <vt:lpstr>Deadlock Detection</vt:lpstr>
      <vt:lpstr>Deadlock Recovery</vt:lpstr>
      <vt:lpstr>Multiple Granularity</vt:lpstr>
      <vt:lpstr>Example of Granularity Hierarchy</vt:lpstr>
      <vt:lpstr>Example of Granularity Hierarchy</vt:lpstr>
      <vt:lpstr>Intention Lock Modes</vt:lpstr>
      <vt:lpstr>Compatibility Matrix with Intention Lock Modes</vt:lpstr>
      <vt:lpstr>Multiple Granularity Locking Scheme</vt:lpstr>
      <vt:lpstr>Insert/Delete Operations and Predicate Reads</vt:lpstr>
      <vt:lpstr>Phantom Phenomenon</vt:lpstr>
      <vt:lpstr>Insert/Delete Operations and Predicate Reads</vt:lpstr>
      <vt:lpstr>Handling Phantoms</vt:lpstr>
      <vt:lpstr>Index Locking To Prevent Phantoms</vt:lpstr>
      <vt:lpstr>Next-Key Locking to Prevent Phantoms</vt:lpstr>
      <vt:lpstr>PowerPoint Presentation</vt:lpstr>
      <vt:lpstr>Timestamp-Based Protocols</vt:lpstr>
      <vt:lpstr>Timestamp-Ordering Protocol</vt:lpstr>
      <vt:lpstr>Timestamp-Based Protocols (Cont.)</vt:lpstr>
      <vt:lpstr>Timestamp-Based Protocols (Cont.)</vt:lpstr>
      <vt:lpstr>Example of Schedule Under TSO</vt:lpstr>
      <vt:lpstr>Another Example Under TSO</vt:lpstr>
      <vt:lpstr>Correctness of Timestamp-Ordering Protocol</vt:lpstr>
      <vt:lpstr>Recoverability and Cascade Freedom</vt:lpstr>
      <vt:lpstr>Thomas’ Write Rule</vt:lpstr>
      <vt:lpstr>Validation-Based Protocol</vt:lpstr>
      <vt:lpstr>Validation-Based Protocol</vt:lpstr>
      <vt:lpstr>Validation-Based Protocol (Cont.)</vt:lpstr>
      <vt:lpstr>Validation Test for Transaction Tj</vt:lpstr>
      <vt:lpstr>Schedule Produced by Validation</vt:lpstr>
      <vt:lpstr>PowerPoint Presentation</vt:lpstr>
      <vt:lpstr>Multiversion Schemes</vt:lpstr>
      <vt:lpstr>Multiversion Timestamp Ordering</vt:lpstr>
      <vt:lpstr>Multiversion Timestamp Ordering (Cont)</vt:lpstr>
      <vt:lpstr>Multiversion Timestamp Ordering (Cont)</vt:lpstr>
      <vt:lpstr>Multiversion Two-Phase Locking</vt:lpstr>
      <vt:lpstr>Multiversion Two-Phase Locking (Cont.)</vt:lpstr>
      <vt:lpstr>MVCC: Implementation Issues</vt:lpstr>
      <vt:lpstr>Snapshot Isolation </vt:lpstr>
      <vt:lpstr>Snapshot Isolation</vt:lpstr>
      <vt:lpstr>Snapshot Read</vt:lpstr>
      <vt:lpstr>Snapshot Write: First Committer Wins</vt:lpstr>
      <vt:lpstr>Benefits of SI</vt:lpstr>
      <vt:lpstr>Snapshot Isolation</vt:lpstr>
      <vt:lpstr>Snapshot Isolation Anomalies</vt:lpstr>
      <vt:lpstr>Serializable Snapshot Isolation</vt:lpstr>
      <vt:lpstr>SI Implementations</vt:lpstr>
      <vt:lpstr>Working Around SI Anomalies</vt:lpstr>
      <vt:lpstr>PowerPoint Presentation</vt:lpstr>
      <vt:lpstr>Weak Levels of Consistency</vt:lpstr>
      <vt:lpstr>Weak Levels of Consistency in SQL</vt:lpstr>
      <vt:lpstr>Concurrency Control across User Interactions</vt:lpstr>
      <vt:lpstr>Concurrency Control across User Interactions</vt:lpstr>
      <vt:lpstr>PowerPoint Presentation</vt:lpstr>
      <vt:lpstr>Online Index Creation</vt:lpstr>
      <vt:lpstr>Concurrency in Index Structures</vt:lpstr>
      <vt:lpstr>Concurrency in Index Structures (Cont.)</vt:lpstr>
      <vt:lpstr>Concurrency Control in Main-Memory Databases</vt:lpstr>
      <vt:lpstr>Latch-Free Data-structure Updates</vt:lpstr>
      <vt:lpstr>Latch-Free Data-structure Updates</vt:lpstr>
      <vt:lpstr>Latch-Free Data-structures (Cont.)</vt:lpstr>
      <vt:lpstr>Concurrency Control with Operations</vt:lpstr>
      <vt:lpstr>Concurrency Control with Operations (Cont.)</vt:lpstr>
      <vt:lpstr>Real-Time Transaction Systems</vt:lpstr>
      <vt:lpstr>PowerPoint Presentation</vt:lpstr>
      <vt:lpstr>View Serializability</vt:lpstr>
      <vt:lpstr>View Serializability (Cont.)</vt:lpstr>
      <vt:lpstr>Test for View Serializability</vt:lpstr>
      <vt:lpstr>Other Notions of Serializability</vt:lpstr>
    </vt:vector>
  </TitlesOfParts>
  <Company>IITB, Mumbai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Concurrency Control</dc:title>
  <dc:creator>nandu</dc:creator>
  <cp:lastModifiedBy>Silberschatz, Avi</cp:lastModifiedBy>
  <cp:revision>431</cp:revision>
  <dcterms:created xsi:type="dcterms:W3CDTF">2009-12-21T15:40:24Z</dcterms:created>
  <dcterms:modified xsi:type="dcterms:W3CDTF">2021-05-29T01:12:35Z</dcterms:modified>
</cp:coreProperties>
</file>