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handoutMasterIdLst>
    <p:handoutMasterId r:id="rId22"/>
  </p:handoutMasterIdLst>
  <p:sldIdLst>
    <p:sldId id="335" r:id="rId2"/>
    <p:sldId id="364" r:id="rId3"/>
    <p:sldId id="374" r:id="rId4"/>
    <p:sldId id="375" r:id="rId5"/>
    <p:sldId id="391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90" r:id="rId19"/>
    <p:sldId id="389" r:id="rId20"/>
  </p:sldIdLst>
  <p:sldSz cx="9144000" cy="6858000" type="screen4x3"/>
  <p:notesSz cx="6997700" cy="9283700"/>
  <p:custShowLst>
    <p:custShow name="Custom Show 1" id="0">
      <p:sldLst>
        <p:sld r:id="rId2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2" autoAdjust="0"/>
    <p:restoredTop sz="94737" autoAdjust="0"/>
  </p:normalViewPr>
  <p:slideViewPr>
    <p:cSldViewPr snapToGrid="0">
      <p:cViewPr varScale="1">
        <p:scale>
          <a:sx n="56" d="100"/>
          <a:sy n="56" d="100"/>
        </p:scale>
        <p:origin x="710" y="43"/>
      </p:cViewPr>
      <p:guideLst>
        <p:guide orient="horz" pos="70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5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C6EF5354-BFFB-44DF-8FA7-1A088153B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5BBF6CF9-ADFE-4F6E-89A0-8CB582D8FF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8C120FC7-7BCE-4696-BB5D-C087861E4B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id="{6735A123-7D3E-455E-AB82-1C3749BB05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8B4C920-550B-4EA7-9CB5-2D8883A2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2E8AF117-EF14-4BF3-AB7D-D75C4F934C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D7D2DA5C-BED3-45D1-AFD2-94AF29863A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2936E5F-4C9B-4144-9261-C3F188AA67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id="{D73F14C5-05F8-4300-9D01-F3633C8547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id="{BCB6CAD9-A006-4455-8054-9CACB29028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7" name="Rectangle 7">
            <a:extLst>
              <a:ext uri="{FF2B5EF4-FFF2-40B4-BE49-F238E27FC236}">
                <a16:creationId xmlns:a16="http://schemas.microsoft.com/office/drawing/2014/main" id="{63060AD7-0C3D-477B-BD60-55C8EBDB9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E66C03C-4B0E-4149-8287-A3B340EB8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DE2DCE1-2EFC-4C42-8DFC-CBA6F3323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1637794-A468-4EC6-9DD2-8F932E639220}" type="slidenum">
              <a:rPr lang="en-US" altLang="en-US" sz="1300" smtClean="0"/>
              <a:pPr/>
              <a:t>1</a:t>
            </a:fld>
            <a:endParaRPr lang="en-US" altLang="en-US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07B12F9-7FC5-42D0-9964-0865785D1C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BC6D4DE-B9DA-4FD2-A997-14A566E8D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27E804D5-5C74-4A9F-8A68-5DF6CBE5A8A4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9077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7917306D-C9BB-4AF2-9ABF-F0D4238FAF29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025228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3A767A34-2071-4CEB-BCFE-CEFF4689DF7A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15015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457A05BF-A62B-400C-AE95-AB1EFA77D779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852693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119C2B1B-6536-4983-93FB-4EBD4D016F99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929698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27E804D5-5C74-4A9F-8A68-5DF6CBE5A8A4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147440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7A651D27-9A72-46DB-B0A6-D0974EEAE235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232206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9F56DFA0-F134-498B-8C0D-BC534A847538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309422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9284E01E-BD55-4043-932D-0AEEFE596267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966923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B4B2F9AC-7BAA-48C5-8254-FCAFE75F4CA1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064915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54925163-8043-48D4-AF80-84CA67F459C4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29992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D59DE83E-29DE-423A-B172-9AB788D4FE46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332835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59E32774-8C5B-4D7C-971A-8392A5BB9D73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320445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BB654660-8A51-463C-AF6D-1D793023B69A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38815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48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950AD-734E-45C7-8042-5795FFAD67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04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A7A2CD-B5B0-4CF6-8038-339B0E99E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4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8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43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6F2EBE-FF5F-4F9D-A3C2-A59A92D78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7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D4A7F0-1138-4608-80AA-D0A6F5D411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2D5F-D37B-4E9D-98AD-511A1ABBD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80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458" y="2174875"/>
            <a:ext cx="4040188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75520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DFCFB3-6710-4DD2-8404-7E55A930F3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04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31453-8F56-47C4-89BA-3EDF3CD092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00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BE8099E-18A5-481A-9697-216087BE06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1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7E2C57D-1205-411A-BA90-DF60A810F6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EB6957-06EE-46F8-A450-3DB417A1F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112478-D9B7-4D0D-ADE5-62D5EFAAF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093788"/>
            <a:ext cx="7707313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id="{D2EB5033-CF44-472B-B77D-FAA18581E6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206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0CFC8B2-2C6C-4CA4-9AFC-14298F0DD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512005" name="Text Box 5">
            <a:extLst>
              <a:ext uri="{FF2B5EF4-FFF2-40B4-BE49-F238E27FC236}">
                <a16:creationId xmlns:a16="http://schemas.microsoft.com/office/drawing/2014/main" id="{ED25C836-0663-424A-84A7-5AB8034228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44718" y="6613525"/>
            <a:ext cx="5180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27.</a:t>
            </a:r>
            <a:fld id="{669DE52E-05EC-4487-BE79-3F9A6A9F8797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512006" name="Rectangle 6">
            <a:extLst>
              <a:ext uri="{FF2B5EF4-FFF2-40B4-BE49-F238E27FC236}">
                <a16:creationId xmlns:a16="http://schemas.microsoft.com/office/drawing/2014/main" id="{BFAC4B4C-D3C2-4A14-871E-CC7D45F0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5472E9A1-C06F-4393-872E-7F8100F9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362D880-06BD-4D02-876C-3226AC8E6F10}"/>
              </a:ext>
            </a:extLst>
          </p:cNvPr>
          <p:cNvSpPr>
            <a:spLocks/>
          </p:cNvSpPr>
          <p:nvPr/>
        </p:nvSpPr>
        <p:spPr bwMode="auto">
          <a:xfrm>
            <a:off x="9030494" y="5467985"/>
            <a:ext cx="227012" cy="47625"/>
          </a:xfrm>
          <a:custGeom>
            <a:avLst/>
            <a:gdLst>
              <a:gd name="T0" fmla="*/ 0 w 285"/>
              <a:gd name="T1" fmla="*/ 2147483646 h 61"/>
              <a:gd name="T2" fmla="*/ 2147483646 w 285"/>
              <a:gd name="T3" fmla="*/ 2147483646 h 61"/>
              <a:gd name="T4" fmla="*/ 2147483646 w 285"/>
              <a:gd name="T5" fmla="*/ 2147483646 h 61"/>
              <a:gd name="T6" fmla="*/ 2147483646 w 285"/>
              <a:gd name="T7" fmla="*/ 2147483646 h 61"/>
              <a:gd name="T8" fmla="*/ 2147483646 w 285"/>
              <a:gd name="T9" fmla="*/ 2147483646 h 61"/>
              <a:gd name="T10" fmla="*/ 2147483646 w 285"/>
              <a:gd name="T11" fmla="*/ 2147483646 h 61"/>
              <a:gd name="T12" fmla="*/ 2147483646 w 285"/>
              <a:gd name="T13" fmla="*/ 2147483646 h 61"/>
              <a:gd name="T14" fmla="*/ 2147483646 w 285"/>
              <a:gd name="T15" fmla="*/ 2147483646 h 61"/>
              <a:gd name="T16" fmla="*/ 2147483646 w 285"/>
              <a:gd name="T17" fmla="*/ 0 h 61"/>
              <a:gd name="T18" fmla="*/ 2147483646 w 285"/>
              <a:gd name="T19" fmla="*/ 0 h 61"/>
              <a:gd name="T20" fmla="*/ 2147483646 w 285"/>
              <a:gd name="T21" fmla="*/ 0 h 61"/>
              <a:gd name="T22" fmla="*/ 2147483646 w 285"/>
              <a:gd name="T23" fmla="*/ 0 h 61"/>
              <a:gd name="T24" fmla="*/ 2147483646 w 285"/>
              <a:gd name="T25" fmla="*/ 2147483646 h 61"/>
              <a:gd name="T26" fmla="*/ 2147483646 w 285"/>
              <a:gd name="T27" fmla="*/ 2147483646 h 61"/>
              <a:gd name="T28" fmla="*/ 2147483646 w 285"/>
              <a:gd name="T29" fmla="*/ 2147483646 h 61"/>
              <a:gd name="T30" fmla="*/ 2147483646 w 285"/>
              <a:gd name="T31" fmla="*/ 2147483646 h 61"/>
              <a:gd name="T32" fmla="*/ 2147483646 w 285"/>
              <a:gd name="T33" fmla="*/ 2147483646 h 61"/>
              <a:gd name="T34" fmla="*/ 2147483646 w 285"/>
              <a:gd name="T35" fmla="*/ 2147483646 h 61"/>
              <a:gd name="T36" fmla="*/ 2147483646 w 285"/>
              <a:gd name="T37" fmla="*/ 2147483646 h 61"/>
              <a:gd name="T38" fmla="*/ 2147483646 w 285"/>
              <a:gd name="T39" fmla="*/ 2147483646 h 61"/>
              <a:gd name="T40" fmla="*/ 2147483646 w 285"/>
              <a:gd name="T41" fmla="*/ 2147483646 h 61"/>
              <a:gd name="T42" fmla="*/ 2147483646 w 285"/>
              <a:gd name="T43" fmla="*/ 2147483646 h 61"/>
              <a:gd name="T44" fmla="*/ 2147483646 w 285"/>
              <a:gd name="T45" fmla="*/ 2147483646 h 61"/>
              <a:gd name="T46" fmla="*/ 2147483646 w 285"/>
              <a:gd name="T47" fmla="*/ 2147483646 h 61"/>
              <a:gd name="T48" fmla="*/ 2147483646 w 285"/>
              <a:gd name="T49" fmla="*/ 2147483646 h 61"/>
              <a:gd name="T50" fmla="*/ 2147483646 w 285"/>
              <a:gd name="T51" fmla="*/ 2147483646 h 61"/>
              <a:gd name="T52" fmla="*/ 2147483646 w 285"/>
              <a:gd name="T53" fmla="*/ 2147483646 h 61"/>
              <a:gd name="T54" fmla="*/ 2147483646 w 285"/>
              <a:gd name="T55" fmla="*/ 2147483646 h 61"/>
              <a:gd name="T56" fmla="*/ 2147483646 w 285"/>
              <a:gd name="T57" fmla="*/ 2147483646 h 61"/>
              <a:gd name="T58" fmla="*/ 2147483646 w 285"/>
              <a:gd name="T59" fmla="*/ 2147483646 h 61"/>
              <a:gd name="T60" fmla="*/ 2147483646 w 285"/>
              <a:gd name="T61" fmla="*/ 2147483646 h 61"/>
              <a:gd name="T62" fmla="*/ 2147483646 w 285"/>
              <a:gd name="T63" fmla="*/ 2147483646 h 61"/>
              <a:gd name="T64" fmla="*/ 2147483646 w 285"/>
              <a:gd name="T65" fmla="*/ 2147483646 h 61"/>
              <a:gd name="T66" fmla="*/ 2147483646 w 285"/>
              <a:gd name="T67" fmla="*/ 2147483646 h 61"/>
              <a:gd name="T68" fmla="*/ 2147483646 w 285"/>
              <a:gd name="T69" fmla="*/ 2147483646 h 61"/>
              <a:gd name="T70" fmla="*/ 2147483646 w 285"/>
              <a:gd name="T71" fmla="*/ 2147483646 h 61"/>
              <a:gd name="T72" fmla="*/ 2147483646 w 285"/>
              <a:gd name="T73" fmla="*/ 2147483646 h 61"/>
              <a:gd name="T74" fmla="*/ 2147483646 w 285"/>
              <a:gd name="T75" fmla="*/ 2147483646 h 61"/>
              <a:gd name="T76" fmla="*/ 2147483646 w 285"/>
              <a:gd name="T77" fmla="*/ 2147483646 h 61"/>
              <a:gd name="T78" fmla="*/ 2147483646 w 285"/>
              <a:gd name="T79" fmla="*/ 2147483646 h 61"/>
              <a:gd name="T80" fmla="*/ 2147483646 w 285"/>
              <a:gd name="T81" fmla="*/ 2147483646 h 61"/>
              <a:gd name="T82" fmla="*/ 2147483646 w 285"/>
              <a:gd name="T83" fmla="*/ 2147483646 h 61"/>
              <a:gd name="T84" fmla="*/ 2147483646 w 285"/>
              <a:gd name="T85" fmla="*/ 2147483646 h 61"/>
              <a:gd name="T86" fmla="*/ 2147483646 w 285"/>
              <a:gd name="T87" fmla="*/ 2147483646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0" name="Picture 8" descr="Cover-6Ed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5546" y="0"/>
            <a:ext cx="742012" cy="9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folHlink"/>
        </a:buClr>
        <a:buSzPct val="95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1CB68582-BBE2-4F64-8E5F-7C76410784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Chapter 27: Formal-Relational Query Languages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Safety of Expressions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5225"/>
            <a:ext cx="7531100" cy="4876800"/>
          </a:xfrm>
        </p:spPr>
        <p:txBody>
          <a:bodyPr/>
          <a:lstStyle/>
          <a:p>
            <a:r>
              <a:rPr lang="en-US" altLang="en-US" dirty="0"/>
              <a:t>It is possible to write tuple calculus expressions that generate infinite relations.</a:t>
            </a:r>
          </a:p>
          <a:p>
            <a:r>
              <a:rPr lang="en-US" altLang="en-US" dirty="0"/>
              <a:t>For example, { t | </a:t>
            </a:r>
            <a:r>
              <a:rPr lang="en-US" altLang="en-US" dirty="0">
                <a:sym typeface="Symbol" panose="05050102010706020507" pitchFamily="18" charset="2"/>
              </a:rPr>
              <a:t> </a:t>
            </a:r>
            <a:r>
              <a:rPr lang="en-US" altLang="en-US" i="1" dirty="0">
                <a:sym typeface="Symbol" panose="05050102010706020507" pitchFamily="18" charset="2"/>
              </a:rPr>
              <a:t>t</a:t>
            </a:r>
            <a:r>
              <a:rPr lang="en-US" altLang="en-US" dirty="0">
                <a:sym typeface="Symbol" panose="05050102010706020507" pitchFamily="18" charset="2"/>
              </a:rPr>
              <a:t> </a:t>
            </a:r>
            <a:r>
              <a:rPr lang="en-US" altLang="en-US" i="1" dirty="0">
                <a:sym typeface="Symbol" panose="05050102010706020507" pitchFamily="18" charset="2"/>
              </a:rPr>
              <a:t>r </a:t>
            </a:r>
            <a:r>
              <a:rPr lang="en-US" altLang="en-US" dirty="0">
                <a:sym typeface="Symbol" panose="05050102010706020507" pitchFamily="18" charset="2"/>
              </a:rPr>
              <a:t>} results in an infinite relation if the domain of any attribute of relation </a:t>
            </a:r>
            <a:r>
              <a:rPr lang="en-US" altLang="en-US" i="1" dirty="0">
                <a:sym typeface="Symbol" panose="05050102010706020507" pitchFamily="18" charset="2"/>
              </a:rPr>
              <a:t>r</a:t>
            </a:r>
            <a:r>
              <a:rPr lang="en-US" altLang="en-US" dirty="0">
                <a:sym typeface="Symbol" panose="05050102010706020507" pitchFamily="18" charset="2"/>
              </a:rPr>
              <a:t> is infinite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To guard against the problem, we restrict the set of allowable expressions to safe expressions.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An expression {</a:t>
            </a:r>
            <a:r>
              <a:rPr lang="en-US" altLang="en-US" i="1" dirty="0">
                <a:sym typeface="Symbol" panose="05050102010706020507" pitchFamily="18" charset="2"/>
              </a:rPr>
              <a:t>t</a:t>
            </a:r>
            <a:r>
              <a:rPr lang="en-US" altLang="en-US" dirty="0">
                <a:sym typeface="Symbol" panose="05050102010706020507" pitchFamily="18" charset="2"/>
              </a:rPr>
              <a:t> | </a:t>
            </a:r>
            <a:r>
              <a:rPr lang="en-US" altLang="en-US" i="1" dirty="0">
                <a:sym typeface="Symbol" panose="05050102010706020507" pitchFamily="18" charset="2"/>
              </a:rPr>
              <a:t>P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t </a:t>
            </a:r>
            <a:r>
              <a:rPr lang="en-US" altLang="en-US" dirty="0">
                <a:sym typeface="Symbol" panose="05050102010706020507" pitchFamily="18" charset="2"/>
              </a:rPr>
              <a:t>)}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in the tuple relational calculus is </a:t>
            </a:r>
            <a:r>
              <a:rPr lang="en-US" altLang="en-US" i="1" dirty="0">
                <a:sym typeface="Symbol" panose="05050102010706020507" pitchFamily="18" charset="2"/>
              </a:rPr>
              <a:t>safe</a:t>
            </a:r>
            <a:r>
              <a:rPr lang="en-US" altLang="en-US" dirty="0">
                <a:sym typeface="Symbol" panose="05050102010706020507" pitchFamily="18" charset="2"/>
              </a:rPr>
              <a:t> if every component of </a:t>
            </a:r>
            <a:r>
              <a:rPr lang="en-US" altLang="en-US" i="1" dirty="0">
                <a:sym typeface="Symbol" panose="05050102010706020507" pitchFamily="18" charset="2"/>
              </a:rPr>
              <a:t>t</a:t>
            </a:r>
            <a:r>
              <a:rPr lang="en-US" altLang="en-US" dirty="0">
                <a:sym typeface="Symbol" panose="05050102010706020507" pitchFamily="18" charset="2"/>
              </a:rPr>
              <a:t> appears in one of the relations, tuples, or constants that appear in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</a:p>
          <a:p>
            <a:pPr lvl="1"/>
            <a:r>
              <a:rPr lang="en-US" altLang="en-US" dirty="0"/>
              <a:t>NOTE: this is more than just a syntax condition. </a:t>
            </a:r>
          </a:p>
          <a:p>
            <a:pPr lvl="2"/>
            <a:r>
              <a:rPr lang="en-US" altLang="en-US" dirty="0"/>
              <a:t>E.g</a:t>
            </a:r>
            <a:r>
              <a:rPr lang="en-US" altLang="en-US" dirty="0" smtClean="0"/>
              <a:t>., </a:t>
            </a:r>
            <a:r>
              <a:rPr lang="en-US" altLang="en-US" dirty="0"/>
              <a:t>{ </a:t>
            </a:r>
            <a:r>
              <a:rPr lang="en-US" altLang="en-US" i="1" dirty="0"/>
              <a:t>t</a:t>
            </a:r>
            <a:r>
              <a:rPr lang="en-US" altLang="en-US" dirty="0"/>
              <a:t> | </a:t>
            </a:r>
            <a:r>
              <a:rPr lang="en-US" altLang="en-US" i="1" dirty="0"/>
              <a:t>t </a:t>
            </a:r>
            <a:r>
              <a:rPr lang="en-US" altLang="en-US" dirty="0"/>
              <a:t>[</a:t>
            </a:r>
            <a:r>
              <a:rPr lang="en-US" altLang="en-US" i="1" dirty="0"/>
              <a:t>A</a:t>
            </a:r>
            <a:r>
              <a:rPr lang="en-US" altLang="en-US" dirty="0"/>
              <a:t>] = 5 </a:t>
            </a:r>
            <a:r>
              <a:rPr lang="en-US" altLang="en-US" sz="2000" dirty="0">
                <a:sym typeface="Symbol" panose="05050102010706020507" pitchFamily="18" charset="2"/>
              </a:rPr>
              <a:t></a:t>
            </a:r>
            <a:r>
              <a:rPr lang="en-US" altLang="en-US" dirty="0"/>
              <a:t> </a:t>
            </a:r>
            <a:r>
              <a:rPr lang="en-US" altLang="en-US" b="1" dirty="0"/>
              <a:t>true</a:t>
            </a:r>
            <a:r>
              <a:rPr lang="en-US" altLang="en-US" dirty="0"/>
              <a:t> } is not safe --- it defines an infinite set with attribute values that do not appear in any relation or tuples or constants in </a:t>
            </a:r>
            <a:r>
              <a:rPr lang="en-US" altLang="en-US" i="1" dirty="0"/>
              <a:t>P</a:t>
            </a:r>
            <a:r>
              <a:rPr lang="en-US" alt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45064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Safety of Expressions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3480" y="1093788"/>
            <a:ext cx="7712183" cy="4903787"/>
          </a:xfrm>
        </p:spPr>
        <p:txBody>
          <a:bodyPr/>
          <a:lstStyle/>
          <a:p>
            <a:r>
              <a:rPr lang="en-US" altLang="en-US" dirty="0"/>
              <a:t>Consider again that query to find all students who have taken all courses offered in the Biology department</a:t>
            </a:r>
          </a:p>
          <a:p>
            <a:pPr lvl="1"/>
            <a:r>
              <a:rPr lang="en-US" altLang="en-US" dirty="0"/>
              <a:t>    {</a:t>
            </a:r>
            <a:r>
              <a:rPr lang="en-US" altLang="en-US" i="1" dirty="0"/>
              <a:t>t </a:t>
            </a:r>
            <a:r>
              <a:rPr lang="en-US" altLang="en-US" dirty="0"/>
              <a:t>|</a:t>
            </a:r>
            <a:r>
              <a:rPr lang="en-US" altLang="en-US" i="1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 </a:t>
            </a:r>
            <a:r>
              <a:rPr lang="en-US" altLang="en-US" i="1" dirty="0">
                <a:sym typeface="Symbol" panose="05050102010706020507" pitchFamily="18" charset="2"/>
              </a:rPr>
              <a:t>r </a:t>
            </a:r>
            <a:r>
              <a:rPr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i="1" dirty="0">
                <a:sym typeface="Symbol" panose="05050102010706020507" pitchFamily="18" charset="2"/>
              </a:rPr>
              <a:t>student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t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ID</a:t>
            </a:r>
            <a:r>
              <a:rPr lang="en-US" altLang="en-US" dirty="0">
                <a:sym typeface="Symbol" panose="05050102010706020507" pitchFamily="18" charset="2"/>
              </a:rPr>
              <a:t>] = </a:t>
            </a:r>
            <a:r>
              <a:rPr lang="en-US" altLang="en-US" i="1" dirty="0">
                <a:sym typeface="Symbol" panose="05050102010706020507" pitchFamily="18" charset="2"/>
              </a:rPr>
              <a:t>r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ID</a:t>
            </a:r>
            <a:r>
              <a:rPr lang="en-US" altLang="en-US" dirty="0">
                <a:sym typeface="Symbol" panose="05050102010706020507" pitchFamily="18" charset="2"/>
              </a:rPr>
              <a:t>]) 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( </a:t>
            </a:r>
            <a:r>
              <a:rPr lang="en-US" altLang="en-US" i="1" dirty="0">
                <a:sym typeface="Symbol" panose="05050102010706020507" pitchFamily="18" charset="2"/>
              </a:rPr>
              <a:t>u</a:t>
            </a:r>
            <a:r>
              <a:rPr lang="en-US" altLang="en-US" dirty="0">
                <a:sym typeface="Symbol" panose="05050102010706020507" pitchFamily="18" charset="2"/>
              </a:rPr>
              <a:t>  </a:t>
            </a:r>
            <a:r>
              <a:rPr lang="en-US" altLang="en-US" i="1" dirty="0">
                <a:sym typeface="Symbol" panose="05050102010706020507" pitchFamily="18" charset="2"/>
              </a:rPr>
              <a:t>course</a:t>
            </a:r>
            <a:r>
              <a:rPr lang="en-US" altLang="en-US" dirty="0">
                <a:sym typeface="Symbol" panose="05050102010706020507" pitchFamily="18" charset="2"/>
              </a:rPr>
              <a:t> (</a:t>
            </a:r>
            <a:r>
              <a:rPr lang="en-US" altLang="en-US" i="1" dirty="0">
                <a:sym typeface="Symbol" panose="05050102010706020507" pitchFamily="18" charset="2"/>
              </a:rPr>
              <a:t>u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dept_name</a:t>
            </a:r>
            <a:r>
              <a:rPr lang="en-US" altLang="en-US" dirty="0">
                <a:sym typeface="Symbol" panose="05050102010706020507" pitchFamily="18" charset="2"/>
              </a:rPr>
              <a:t>]=“Biology”  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/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         </a:t>
            </a:r>
            <a:r>
              <a:rPr lang="en-US" altLang="en-US" i="1" dirty="0">
                <a:sym typeface="Symbol" panose="05050102010706020507" pitchFamily="18" charset="2"/>
              </a:rPr>
              <a:t> s </a:t>
            </a:r>
            <a:r>
              <a:rPr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i="1" dirty="0">
                <a:sym typeface="Symbol" panose="05050102010706020507" pitchFamily="18" charset="2"/>
              </a:rPr>
              <a:t>takes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t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ID</a:t>
            </a:r>
            <a:r>
              <a:rPr lang="en-US" altLang="en-US" dirty="0">
                <a:sym typeface="Symbol" panose="05050102010706020507" pitchFamily="18" charset="2"/>
              </a:rPr>
              <a:t>] = </a:t>
            </a:r>
            <a:r>
              <a:rPr lang="en-US" altLang="en-US" i="1" dirty="0">
                <a:sym typeface="Symbol" panose="05050102010706020507" pitchFamily="18" charset="2"/>
              </a:rPr>
              <a:t>s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ID</a:t>
            </a:r>
            <a:r>
              <a:rPr lang="en-US" altLang="en-US" dirty="0">
                <a:sym typeface="Symbol" panose="05050102010706020507" pitchFamily="18" charset="2"/>
              </a:rPr>
              <a:t> ]   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                 </a:t>
            </a:r>
            <a:r>
              <a:rPr lang="en-US" altLang="en-US" i="1" dirty="0">
                <a:sym typeface="Symbol" panose="05050102010706020507" pitchFamily="18" charset="2"/>
              </a:rPr>
              <a:t>s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course_id</a:t>
            </a:r>
            <a:r>
              <a:rPr lang="en-US" altLang="en-US" dirty="0">
                <a:sym typeface="Symbol" panose="05050102010706020507" pitchFamily="18" charset="2"/>
              </a:rPr>
              <a:t>] = </a:t>
            </a:r>
            <a:r>
              <a:rPr lang="en-US" altLang="en-US" i="1" dirty="0">
                <a:sym typeface="Symbol" panose="05050102010706020507" pitchFamily="18" charset="2"/>
              </a:rPr>
              <a:t>u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course_id</a:t>
            </a:r>
            <a:r>
              <a:rPr lang="en-US" altLang="en-US" dirty="0">
                <a:sym typeface="Symbol" panose="05050102010706020507" pitchFamily="18" charset="2"/>
              </a:rPr>
              <a:t>]))}</a:t>
            </a:r>
          </a:p>
          <a:p>
            <a:r>
              <a:rPr lang="en-US" altLang="en-US" dirty="0"/>
              <a:t>Without the existential quantification on student, the above query would be unsafe if the Biology department has not offered any courses. </a:t>
            </a:r>
          </a:p>
        </p:txBody>
      </p:sp>
    </p:spTree>
    <p:extLst>
      <p:ext uri="{BB962C8B-B14F-4D97-AF65-F5344CB8AC3E}">
        <p14:creationId xmlns:p14="http://schemas.microsoft.com/office/powerpoint/2010/main" val="169582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441575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/>
              <a:t>Domain Relational Calculus</a:t>
            </a:r>
          </a:p>
        </p:txBody>
      </p:sp>
    </p:spTree>
    <p:extLst>
      <p:ext uri="{BB962C8B-B14F-4D97-AF65-F5344CB8AC3E}">
        <p14:creationId xmlns:p14="http://schemas.microsoft.com/office/powerpoint/2010/main" val="3888085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Domain Relational Calculus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5225"/>
            <a:ext cx="7585537" cy="4876800"/>
          </a:xfrm>
        </p:spPr>
        <p:txBody>
          <a:bodyPr/>
          <a:lstStyle/>
          <a:p>
            <a:r>
              <a:rPr lang="en-US" altLang="en-US" dirty="0"/>
              <a:t>A nonprocedural query language equivalent in power to the tuple relational calculus</a:t>
            </a:r>
          </a:p>
          <a:p>
            <a:r>
              <a:rPr lang="en-US" altLang="en-US" dirty="0"/>
              <a:t>Each query is an expression of the form: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		{ </a:t>
            </a:r>
            <a:r>
              <a:rPr lang="en-US" altLang="en-US" dirty="0">
                <a:sym typeface="Symbol" panose="05050102010706020507" pitchFamily="18" charset="2"/>
              </a:rPr>
              <a:t> 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sz="1900" baseline="-25000" dirty="0">
                <a:sym typeface="Symbol" panose="05050102010706020507" pitchFamily="18" charset="2"/>
              </a:rPr>
              <a:t>1</a:t>
            </a:r>
            <a:r>
              <a:rPr lang="en-US" altLang="en-US" i="1" dirty="0">
                <a:sym typeface="Symbol" panose="05050102010706020507" pitchFamily="18" charset="2"/>
              </a:rPr>
              <a:t>, x</a:t>
            </a:r>
            <a:r>
              <a:rPr lang="en-US" altLang="en-US" sz="1900" baseline="-25000" dirty="0">
                <a:sym typeface="Symbol" panose="05050102010706020507" pitchFamily="18" charset="2"/>
              </a:rPr>
              <a:t>2</a:t>
            </a:r>
            <a:r>
              <a:rPr lang="en-US" altLang="en-US" i="1" dirty="0">
                <a:sym typeface="Symbol" panose="05050102010706020507" pitchFamily="18" charset="2"/>
              </a:rPr>
              <a:t>, …, x</a:t>
            </a:r>
            <a:r>
              <a:rPr lang="en-US" altLang="en-US" sz="1900" i="1" baseline="-25000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  | </a:t>
            </a:r>
            <a:r>
              <a:rPr lang="en-US" altLang="en-US" i="1" dirty="0">
                <a:sym typeface="Symbol" panose="05050102010706020507" pitchFamily="18" charset="2"/>
              </a:rPr>
              <a:t>P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sz="1900" baseline="-25000" dirty="0">
                <a:sym typeface="Symbol" panose="05050102010706020507" pitchFamily="18" charset="2"/>
              </a:rPr>
              <a:t>1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sz="1900" baseline="-25000" dirty="0">
                <a:sym typeface="Symbol" panose="05050102010706020507" pitchFamily="18" charset="2"/>
              </a:rPr>
              <a:t>2</a:t>
            </a:r>
            <a:r>
              <a:rPr lang="en-US" altLang="en-US" i="1" dirty="0">
                <a:sym typeface="Symbol" panose="05050102010706020507" pitchFamily="18" charset="2"/>
              </a:rPr>
              <a:t>, …, x</a:t>
            </a:r>
            <a:r>
              <a:rPr lang="en-US" altLang="en-US" sz="1900" i="1" baseline="-25000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)}</a:t>
            </a:r>
            <a:br>
              <a:rPr lang="en-US" altLang="en-US" dirty="0">
                <a:sym typeface="Symbol" panose="05050102010706020507" pitchFamily="18" charset="2"/>
              </a:rPr>
            </a:br>
            <a:endParaRPr lang="en-US" altLang="en-US" dirty="0">
              <a:sym typeface="Symbol" panose="05050102010706020507" pitchFamily="18" charset="2"/>
            </a:endParaRPr>
          </a:p>
          <a:p>
            <a:pPr lvl="1"/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sz="2100" baseline="-25000" dirty="0">
                <a:sym typeface="Symbol" panose="05050102010706020507" pitchFamily="18" charset="2"/>
              </a:rPr>
              <a:t>1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sz="2100" baseline="-25000" dirty="0">
                <a:sym typeface="Symbol" panose="05050102010706020507" pitchFamily="18" charset="2"/>
              </a:rPr>
              <a:t>2</a:t>
            </a:r>
            <a:r>
              <a:rPr lang="en-US" altLang="en-US" i="1" dirty="0">
                <a:sym typeface="Symbol" panose="05050102010706020507" pitchFamily="18" charset="2"/>
              </a:rPr>
              <a:t>, …, x</a:t>
            </a:r>
            <a:r>
              <a:rPr lang="en-US" altLang="en-US" sz="2100" i="1" baseline="-25000" dirty="0">
                <a:sym typeface="Symbol" panose="05050102010706020507" pitchFamily="18" charset="2"/>
              </a:rPr>
              <a:t>n</a:t>
            </a:r>
            <a:r>
              <a:rPr lang="en-US" altLang="en-US" i="1" baseline="-25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 represent domain variables</a:t>
            </a:r>
          </a:p>
          <a:p>
            <a:pPr lvl="1"/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 represents a formula similar to that of the predicate calculus</a:t>
            </a:r>
          </a:p>
          <a:p>
            <a:pPr lvl="1">
              <a:buFont typeface="Monotype Sorts" pitchFamily="2" charset="2"/>
              <a:buNone/>
            </a:pPr>
            <a:endParaRPr lang="en-US" altLang="en-US" i="1" baseline="-250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24701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Queries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5225"/>
            <a:ext cx="7808913" cy="3590925"/>
          </a:xfrm>
        </p:spPr>
        <p:txBody>
          <a:bodyPr/>
          <a:lstStyle/>
          <a:p>
            <a:pPr>
              <a:tabLst>
                <a:tab pos="3195638" algn="ctr"/>
              </a:tabLst>
            </a:pPr>
            <a:r>
              <a:rPr lang="en-US" altLang="en-US" dirty="0"/>
              <a:t>Find the </a:t>
            </a:r>
            <a:r>
              <a:rPr lang="en-US" altLang="en-US" i="1" dirty="0"/>
              <a:t>ID, name, dept_name, salary  </a:t>
            </a:r>
            <a:r>
              <a:rPr lang="en-US" altLang="en-US" dirty="0"/>
              <a:t>for instructors whose salary is greater than $80,000</a:t>
            </a:r>
          </a:p>
          <a:p>
            <a:pPr lvl="1">
              <a:tabLst>
                <a:tab pos="3195638" algn="ctr"/>
              </a:tabLst>
            </a:pPr>
            <a:r>
              <a:rPr lang="en-US" altLang="en-US" dirty="0"/>
              <a:t>{</a:t>
            </a:r>
            <a:r>
              <a:rPr lang="en-US" altLang="en-US" i="1" dirty="0"/>
              <a:t>&lt; i, n, d, s&gt; </a:t>
            </a:r>
            <a:r>
              <a:rPr lang="en-US" altLang="en-US" dirty="0"/>
              <a:t>| </a:t>
            </a:r>
            <a:r>
              <a:rPr lang="en-US" altLang="en-US" i="1" dirty="0"/>
              <a:t> &lt; i, n, d, s&gt;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i="1" dirty="0">
                <a:sym typeface="Symbol" panose="05050102010706020507" pitchFamily="18" charset="2"/>
              </a:rPr>
              <a:t>instructor</a:t>
            </a:r>
            <a:r>
              <a:rPr lang="en-US" altLang="en-US" dirty="0">
                <a:sym typeface="Symbol" panose="05050102010706020507" pitchFamily="18" charset="2"/>
              </a:rPr>
              <a:t>  </a:t>
            </a:r>
            <a:r>
              <a:rPr lang="en-US" altLang="en-US" i="1" dirty="0">
                <a:sym typeface="Symbol" panose="05050102010706020507" pitchFamily="18" charset="2"/>
              </a:rPr>
              <a:t>s</a:t>
            </a:r>
            <a:r>
              <a:rPr lang="en-US" altLang="en-US" dirty="0">
                <a:sym typeface="Symbol" panose="05050102010706020507" pitchFamily="18" charset="2"/>
              </a:rPr>
              <a:t>  80000}</a:t>
            </a:r>
          </a:p>
          <a:p>
            <a:pPr>
              <a:tabLst>
                <a:tab pos="3195638" algn="ctr"/>
              </a:tabLst>
            </a:pPr>
            <a:r>
              <a:rPr lang="en-US" altLang="en-US" dirty="0"/>
              <a:t> As in the previous query, but output only the </a:t>
            </a:r>
            <a:r>
              <a:rPr lang="en-US" altLang="en-US" i="1" dirty="0"/>
              <a:t>ID</a:t>
            </a:r>
            <a:r>
              <a:rPr lang="en-US" altLang="en-US" dirty="0"/>
              <a:t> attribute value</a:t>
            </a:r>
          </a:p>
          <a:p>
            <a:pPr lvl="1">
              <a:tabLst>
                <a:tab pos="3195638" algn="ctr"/>
              </a:tabLst>
            </a:pPr>
            <a:r>
              <a:rPr lang="en-US" altLang="en-US" dirty="0"/>
              <a:t>{</a:t>
            </a:r>
            <a:r>
              <a:rPr lang="en-US" altLang="en-US" i="1" dirty="0"/>
              <a:t>&lt; i&gt; </a:t>
            </a:r>
            <a:r>
              <a:rPr lang="en-US" altLang="en-US" dirty="0"/>
              <a:t> |</a:t>
            </a:r>
            <a:r>
              <a:rPr lang="en-US" altLang="en-US" i="1" dirty="0"/>
              <a:t> &lt; i, n, d, s&gt;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i="1" dirty="0">
                <a:sym typeface="Symbol" panose="05050102010706020507" pitchFamily="18" charset="2"/>
              </a:rPr>
              <a:t>instructor</a:t>
            </a:r>
            <a:r>
              <a:rPr lang="en-US" altLang="en-US" dirty="0">
                <a:sym typeface="Symbol" panose="05050102010706020507" pitchFamily="18" charset="2"/>
              </a:rPr>
              <a:t>  </a:t>
            </a:r>
            <a:r>
              <a:rPr lang="en-US" altLang="en-US" i="1" dirty="0">
                <a:sym typeface="Symbol" panose="05050102010706020507" pitchFamily="18" charset="2"/>
              </a:rPr>
              <a:t>s</a:t>
            </a:r>
            <a:r>
              <a:rPr lang="en-US" altLang="en-US" dirty="0">
                <a:sym typeface="Symbol" panose="05050102010706020507" pitchFamily="18" charset="2"/>
              </a:rPr>
              <a:t>  80000}</a:t>
            </a:r>
          </a:p>
          <a:p>
            <a:pPr>
              <a:tabLst>
                <a:tab pos="3195638" algn="ctr"/>
              </a:tabLst>
            </a:pPr>
            <a:r>
              <a:rPr lang="en-US" altLang="en-US" dirty="0"/>
              <a:t>Find the names of all instructors whose department is in the Watson building</a:t>
            </a:r>
          </a:p>
          <a:p>
            <a:pPr>
              <a:buFont typeface="Monotype Sorts" pitchFamily="2" charset="2"/>
              <a:buNone/>
              <a:tabLst>
                <a:tab pos="3195638" algn="ctr"/>
              </a:tabLst>
            </a:pPr>
            <a:r>
              <a:rPr lang="en-US" altLang="en-US" dirty="0"/>
              <a:t>         {</a:t>
            </a:r>
            <a:r>
              <a:rPr lang="en-US" altLang="en-US" i="1" dirty="0"/>
              <a:t>&lt; n &gt; </a:t>
            </a:r>
            <a:r>
              <a:rPr lang="en-US" altLang="en-US" dirty="0"/>
              <a:t>| </a:t>
            </a:r>
            <a:r>
              <a:rPr lang="en-US" altLang="en-US" i="1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 </a:t>
            </a:r>
            <a:r>
              <a:rPr lang="en-US" altLang="en-US" i="1" dirty="0">
                <a:sym typeface="Symbol" panose="05050102010706020507" pitchFamily="18" charset="2"/>
              </a:rPr>
              <a:t>i, d, s (&lt;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i, n, d, s</a:t>
            </a:r>
            <a:r>
              <a:rPr lang="en-US" altLang="en-US" dirty="0">
                <a:sym typeface="Symbol" panose="05050102010706020507" pitchFamily="18" charset="2"/>
              </a:rPr>
              <a:t> &gt;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i="1" dirty="0">
                <a:sym typeface="Symbol" panose="05050102010706020507" pitchFamily="18" charset="2"/>
              </a:rPr>
              <a:t>instructor </a:t>
            </a:r>
            <a:r>
              <a:rPr lang="en-US" altLang="en-US" dirty="0">
                <a:sym typeface="Symbol" panose="05050102010706020507" pitchFamily="18" charset="2"/>
              </a:rPr>
              <a:t/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  b, a (&lt;</a:t>
            </a:r>
            <a:r>
              <a:rPr lang="en-US" altLang="en-US" i="1" dirty="0">
                <a:sym typeface="Symbol" panose="05050102010706020507" pitchFamily="18" charset="2"/>
              </a:rPr>
              <a:t> d, b, a&gt; </a:t>
            </a:r>
            <a:r>
              <a:rPr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i="1" dirty="0">
                <a:sym typeface="Symbol" panose="05050102010706020507" pitchFamily="18" charset="2"/>
              </a:rPr>
              <a:t>department  </a:t>
            </a:r>
            <a:r>
              <a:rPr lang="en-US" altLang="en-US" dirty="0">
                <a:sym typeface="Symbol" panose="05050102010706020507" pitchFamily="18" charset="2"/>
              </a:rPr>
              <a:t>  </a:t>
            </a:r>
            <a:r>
              <a:rPr lang="en-US" altLang="en-US" i="1" dirty="0">
                <a:sym typeface="Symbol" panose="05050102010706020507" pitchFamily="18" charset="2"/>
              </a:rPr>
              <a:t>b</a:t>
            </a:r>
            <a:r>
              <a:rPr lang="en-US" altLang="en-US" dirty="0">
                <a:sym typeface="Symbol" panose="05050102010706020507" pitchFamily="18" charset="2"/>
              </a:rPr>
              <a:t> = “Watson” ))}</a:t>
            </a:r>
          </a:p>
          <a:p>
            <a:pPr lvl="1">
              <a:tabLst>
                <a:tab pos="3195638" algn="ctr"/>
              </a:tabLst>
            </a:pPr>
            <a:endParaRPr lang="en-US" altLang="en-US" dirty="0">
              <a:sym typeface="Symbol" panose="05050102010706020507" pitchFamily="18" charset="2"/>
            </a:endParaRPr>
          </a:p>
          <a:p>
            <a:pPr>
              <a:tabLst>
                <a:tab pos="3195638" algn="ctr"/>
              </a:tabLst>
            </a:pPr>
            <a:endParaRPr lang="en-US" altLang="en-US" dirty="0">
              <a:sym typeface="Symbol" panose="05050102010706020507" pitchFamily="18" charset="2"/>
            </a:endParaRPr>
          </a:p>
          <a:p>
            <a:pPr>
              <a:tabLst>
                <a:tab pos="3195638" algn="ctr"/>
              </a:tabLst>
            </a:pPr>
            <a:endParaRPr lang="en-US" altLang="en-US" dirty="0">
              <a:sym typeface="Symbol" panose="05050102010706020507" pitchFamily="18" charset="2"/>
            </a:endParaRPr>
          </a:p>
          <a:p>
            <a:pPr lvl="1">
              <a:tabLst>
                <a:tab pos="3195638" algn="ctr"/>
              </a:tabLst>
            </a:pPr>
            <a:endParaRPr lang="en-US" altLang="en-US" dirty="0">
              <a:sym typeface="Symbol" panose="05050102010706020507" pitchFamily="18" charset="2"/>
            </a:endParaRPr>
          </a:p>
        </p:txBody>
      </p:sp>
      <p:sp>
        <p:nvSpPr>
          <p:cNvPr id="759812" name="Text Box 4"/>
          <p:cNvSpPr txBox="1">
            <a:spLocks noChangeArrowheads="1"/>
          </p:cNvSpPr>
          <p:nvPr/>
        </p:nvSpPr>
        <p:spPr bwMode="auto">
          <a:xfrm>
            <a:off x="871538" y="2755900"/>
            <a:ext cx="741203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endParaRPr kumimoji="1" lang="en-US" altLang="en-US" sz="2000"/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endParaRPr kumimoji="1" lang="en-US" altLang="en-US" i="1">
              <a:sym typeface="Symbol" panose="05050102010706020507" pitchFamily="18" charset="2"/>
            </a:endParaRP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endParaRPr kumimoji="1" lang="en-US" altLang="en-US" i="1">
              <a:sym typeface="Symbol" panose="05050102010706020507" pitchFamily="18" charset="2"/>
            </a:endParaRP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endParaRPr kumimoji="1" lang="en-US" altLang="en-US" i="1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311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1" grpId="0" build="p" autoUpdateAnimBg="0"/>
      <p:bldP spid="75981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Queries</a:t>
            </a:r>
          </a:p>
        </p:txBody>
      </p:sp>
      <p:sp>
        <p:nvSpPr>
          <p:cNvPr id="761860" name="Text Box 4"/>
          <p:cNvSpPr txBox="1">
            <a:spLocks noChangeArrowheads="1"/>
          </p:cNvSpPr>
          <p:nvPr/>
        </p:nvSpPr>
        <p:spPr bwMode="auto">
          <a:xfrm>
            <a:off x="1247775" y="1784350"/>
            <a:ext cx="7134225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en-US"/>
              <a:t>{</a:t>
            </a:r>
            <a:r>
              <a:rPr kumimoji="1" lang="en-US" altLang="en-US" i="1"/>
              <a:t>&lt;c&gt; </a:t>
            </a:r>
            <a:r>
              <a:rPr kumimoji="1" lang="en-US" altLang="en-US"/>
              <a:t>|</a:t>
            </a:r>
            <a:r>
              <a:rPr kumimoji="1" lang="en-US" altLang="en-US" i="1"/>
              <a:t>  </a:t>
            </a:r>
            <a:r>
              <a:rPr kumimoji="1" lang="en-US" altLang="en-US">
                <a:sym typeface="Symbol" panose="05050102010706020507" pitchFamily="18" charset="2"/>
              </a:rPr>
              <a:t></a:t>
            </a:r>
            <a:r>
              <a:rPr kumimoji="1" lang="en-US" altLang="en-US" i="1">
                <a:sym typeface="Symbol" panose="05050102010706020507" pitchFamily="18" charset="2"/>
              </a:rPr>
              <a:t> a, s, y, b, r, t  </a:t>
            </a:r>
            <a:r>
              <a:rPr kumimoji="1" lang="en-US" altLang="en-US">
                <a:sym typeface="Symbol" panose="05050102010706020507" pitchFamily="18" charset="2"/>
              </a:rPr>
              <a:t>( &lt;</a:t>
            </a:r>
            <a:r>
              <a:rPr kumimoji="1" lang="en-US" altLang="en-US" i="1">
                <a:sym typeface="Symbol" panose="05050102010706020507" pitchFamily="18" charset="2"/>
              </a:rPr>
              <a:t>c, a, s, y, b, r, t</a:t>
            </a:r>
            <a:r>
              <a:rPr kumimoji="1" lang="en-US" altLang="en-US">
                <a:sym typeface="Symbol" panose="05050102010706020507" pitchFamily="18" charset="2"/>
              </a:rPr>
              <a:t> &gt;</a:t>
            </a:r>
            <a:r>
              <a:rPr kumimoji="1" lang="en-US" altLang="en-US" i="1">
                <a:sym typeface="Symbol" panose="05050102010706020507" pitchFamily="18" charset="2"/>
              </a:rPr>
              <a:t> </a:t>
            </a:r>
            <a:r>
              <a:rPr kumimoji="1" lang="en-US" altLang="en-US">
                <a:sym typeface="Symbol" panose="05050102010706020507" pitchFamily="18" charset="2"/>
              </a:rPr>
              <a:t> </a:t>
            </a:r>
            <a:r>
              <a:rPr kumimoji="1" lang="en-US" altLang="en-US" i="1">
                <a:sym typeface="Symbol" panose="05050102010706020507" pitchFamily="18" charset="2"/>
              </a:rPr>
              <a:t>section  </a:t>
            </a:r>
            <a:r>
              <a:rPr kumimoji="1" lang="en-US" altLang="en-US" sz="1600">
                <a:sym typeface="Symbol" panose="05050102010706020507" pitchFamily="18" charset="2"/>
              </a:rPr>
              <a:t> </a:t>
            </a:r>
            <a:r>
              <a:rPr kumimoji="1" lang="en-US" altLang="en-US">
                <a:sym typeface="Symbol" panose="05050102010706020507" pitchFamily="18" charset="2"/>
              </a:rPr>
              <a:t> </a:t>
            </a:r>
            <a:br>
              <a:rPr kumimoji="1" lang="en-US" altLang="en-US">
                <a:sym typeface="Symbol" panose="05050102010706020507" pitchFamily="18" charset="2"/>
              </a:rPr>
            </a:br>
            <a:r>
              <a:rPr kumimoji="1" lang="en-US" altLang="en-US">
                <a:sym typeface="Symbol" panose="05050102010706020507" pitchFamily="18" charset="2"/>
              </a:rPr>
              <a:t>                           </a:t>
            </a:r>
            <a:r>
              <a:rPr kumimoji="1" lang="en-US" altLang="en-US" i="1">
                <a:sym typeface="Symbol" panose="05050102010706020507" pitchFamily="18" charset="2"/>
              </a:rPr>
              <a:t>s </a:t>
            </a:r>
            <a:r>
              <a:rPr kumimoji="1" lang="en-US" altLang="en-US">
                <a:sym typeface="Symbol" panose="05050102010706020507" pitchFamily="18" charset="2"/>
              </a:rPr>
              <a:t>= “Fall”  </a:t>
            </a:r>
            <a:r>
              <a:rPr kumimoji="1" lang="en-US" altLang="en-US" i="1">
                <a:sym typeface="Symbol" panose="05050102010706020507" pitchFamily="18" charset="2"/>
              </a:rPr>
              <a:t>y</a:t>
            </a:r>
            <a:r>
              <a:rPr kumimoji="1" lang="en-US" altLang="en-US">
                <a:sym typeface="Symbol" panose="05050102010706020507" pitchFamily="18" charset="2"/>
              </a:rPr>
              <a:t> </a:t>
            </a:r>
            <a:r>
              <a:rPr kumimoji="1" lang="en-US" altLang="en-US" i="1">
                <a:sym typeface="Symbol" panose="05050102010706020507" pitchFamily="18" charset="2"/>
              </a:rPr>
              <a:t>= 2009</a:t>
            </a:r>
            <a:r>
              <a:rPr kumimoji="1" lang="en-US" altLang="en-US">
                <a:sym typeface="Symbol" panose="05050102010706020507" pitchFamily="18" charset="2"/>
              </a:rPr>
              <a:t> )</a:t>
            </a:r>
            <a:br>
              <a:rPr kumimoji="1" lang="en-US" altLang="en-US">
                <a:sym typeface="Symbol" panose="05050102010706020507" pitchFamily="18" charset="2"/>
              </a:rPr>
            </a:br>
            <a:r>
              <a:rPr kumimoji="1" lang="en-US" altLang="en-US">
                <a:sym typeface="Symbol" panose="05050102010706020507" pitchFamily="18" charset="2"/>
              </a:rPr>
              <a:t>         v  </a:t>
            </a:r>
            <a:r>
              <a:rPr kumimoji="1" lang="en-US" altLang="en-US" i="1">
                <a:sym typeface="Symbol" panose="05050102010706020507" pitchFamily="18" charset="2"/>
              </a:rPr>
              <a:t>a, s, y, b, r, t </a:t>
            </a:r>
            <a:r>
              <a:rPr kumimoji="1" lang="en-US" altLang="en-US" sz="1600">
                <a:sym typeface="Symbol" panose="05050102010706020507" pitchFamily="18" charset="2"/>
              </a:rPr>
              <a:t>( </a:t>
            </a:r>
            <a:r>
              <a:rPr kumimoji="1" lang="en-US" altLang="en-US">
                <a:sym typeface="Symbol" panose="05050102010706020507" pitchFamily="18" charset="2"/>
              </a:rPr>
              <a:t>&lt;</a:t>
            </a:r>
            <a:r>
              <a:rPr kumimoji="1" lang="en-US" altLang="en-US" i="1">
                <a:sym typeface="Symbol" panose="05050102010706020507" pitchFamily="18" charset="2"/>
              </a:rPr>
              <a:t>c, a, s, y, b, r, t</a:t>
            </a:r>
            <a:r>
              <a:rPr kumimoji="1" lang="en-US" altLang="en-US">
                <a:sym typeface="Symbol" panose="05050102010706020507" pitchFamily="18" charset="2"/>
              </a:rPr>
              <a:t> &gt;</a:t>
            </a:r>
            <a:r>
              <a:rPr kumimoji="1" lang="en-US" altLang="en-US" i="1">
                <a:sym typeface="Symbol" panose="05050102010706020507" pitchFamily="18" charset="2"/>
              </a:rPr>
              <a:t> </a:t>
            </a:r>
            <a:r>
              <a:rPr kumimoji="1" lang="en-US" altLang="en-US">
                <a:sym typeface="Symbol" panose="05050102010706020507" pitchFamily="18" charset="2"/>
              </a:rPr>
              <a:t> </a:t>
            </a:r>
            <a:r>
              <a:rPr kumimoji="1" lang="en-US" altLang="en-US" i="1">
                <a:sym typeface="Symbol" panose="05050102010706020507" pitchFamily="18" charset="2"/>
              </a:rPr>
              <a:t>section</a:t>
            </a:r>
            <a:r>
              <a:rPr kumimoji="1" lang="en-US" altLang="en-US">
                <a:sym typeface="Symbol" panose="05050102010706020507" pitchFamily="18" charset="2"/>
              </a:rPr>
              <a:t> </a:t>
            </a:r>
            <a:r>
              <a:rPr kumimoji="1" lang="en-US" altLang="en-US" sz="2000">
                <a:sym typeface="Symbol" panose="05050102010706020507" pitchFamily="18" charset="2"/>
              </a:rPr>
              <a:t>]</a:t>
            </a:r>
            <a:r>
              <a:rPr kumimoji="1" lang="en-US" altLang="en-US">
                <a:sym typeface="Symbol" panose="05050102010706020507" pitchFamily="18" charset="2"/>
              </a:rPr>
              <a:t>   </a:t>
            </a:r>
            <a:br>
              <a:rPr kumimoji="1" lang="en-US" altLang="en-US">
                <a:sym typeface="Symbol" panose="05050102010706020507" pitchFamily="18" charset="2"/>
              </a:rPr>
            </a:br>
            <a:r>
              <a:rPr kumimoji="1" lang="en-US" altLang="en-US">
                <a:sym typeface="Symbol" panose="05050102010706020507" pitchFamily="18" charset="2"/>
              </a:rPr>
              <a:t>                           </a:t>
            </a:r>
            <a:r>
              <a:rPr kumimoji="1" lang="en-US" altLang="en-US" i="1">
                <a:sym typeface="Symbol" panose="05050102010706020507" pitchFamily="18" charset="2"/>
              </a:rPr>
              <a:t>s </a:t>
            </a:r>
            <a:r>
              <a:rPr kumimoji="1" lang="en-US" altLang="en-US">
                <a:sym typeface="Symbol" panose="05050102010706020507" pitchFamily="18" charset="2"/>
              </a:rPr>
              <a:t>= “Spring”  </a:t>
            </a:r>
            <a:r>
              <a:rPr kumimoji="1" lang="en-US" altLang="en-US" i="1">
                <a:sym typeface="Symbol" panose="05050102010706020507" pitchFamily="18" charset="2"/>
              </a:rPr>
              <a:t>y</a:t>
            </a:r>
            <a:r>
              <a:rPr kumimoji="1" lang="en-US" altLang="en-US">
                <a:sym typeface="Symbol" panose="05050102010706020507" pitchFamily="18" charset="2"/>
              </a:rPr>
              <a:t> </a:t>
            </a:r>
            <a:r>
              <a:rPr kumimoji="1" lang="en-US" altLang="en-US" i="1">
                <a:sym typeface="Symbol" panose="05050102010706020507" pitchFamily="18" charset="2"/>
              </a:rPr>
              <a:t>= </a:t>
            </a:r>
            <a:r>
              <a:rPr kumimoji="1" lang="en-US" altLang="en-US">
                <a:sym typeface="Symbol" panose="05050102010706020507" pitchFamily="18" charset="2"/>
              </a:rPr>
              <a:t>2010)}</a:t>
            </a:r>
          </a:p>
        </p:txBody>
      </p:sp>
      <p:sp>
        <p:nvSpPr>
          <p:cNvPr id="761861" name="Text Box 5"/>
          <p:cNvSpPr txBox="1">
            <a:spLocks noChangeArrowheads="1"/>
          </p:cNvSpPr>
          <p:nvPr/>
        </p:nvSpPr>
        <p:spPr bwMode="auto">
          <a:xfrm>
            <a:off x="768350" y="1079500"/>
            <a:ext cx="82026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285750" indent="-285750">
              <a:spcBef>
                <a:spcPct val="35000"/>
              </a:spcBef>
              <a:buClr>
                <a:srgbClr val="002060"/>
              </a:buClr>
              <a:buSzPct val="115000"/>
              <a:buFont typeface="Wingdings" panose="05000000000000000000" pitchFamily="2" charset="2"/>
              <a:buChar char="§"/>
            </a:pPr>
            <a:r>
              <a:rPr kumimoji="1" lang="en-US" altLang="en-US" dirty="0">
                <a:sym typeface="Symbol" panose="05050102010706020507" pitchFamily="18" charset="2"/>
              </a:rPr>
              <a:t>Find the set of all courses taught in the Fall 2009 semester, or in </a:t>
            </a:r>
            <a:br>
              <a:rPr kumimoji="1" lang="en-US" altLang="en-US" dirty="0">
                <a:sym typeface="Symbol" panose="05050102010706020507" pitchFamily="18" charset="2"/>
              </a:rPr>
            </a:br>
            <a:r>
              <a:rPr kumimoji="1" lang="en-US" altLang="en-US" dirty="0">
                <a:sym typeface="Symbol" panose="05050102010706020507" pitchFamily="18" charset="2"/>
              </a:rPr>
              <a:t>the Spring 2010 semester, or both</a:t>
            </a:r>
          </a:p>
        </p:txBody>
      </p:sp>
      <p:sp>
        <p:nvSpPr>
          <p:cNvPr id="761862" name="Text Box 6"/>
          <p:cNvSpPr txBox="1">
            <a:spLocks noChangeArrowheads="1"/>
          </p:cNvSpPr>
          <p:nvPr/>
        </p:nvSpPr>
        <p:spPr bwMode="auto">
          <a:xfrm>
            <a:off x="1554163" y="2090738"/>
            <a:ext cx="6662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endParaRPr kumimoji="1" lang="en-US" altLang="en-US">
              <a:sym typeface="Symbol" panose="05050102010706020507" pitchFamily="18" charset="2"/>
            </a:endParaRPr>
          </a:p>
        </p:txBody>
      </p:sp>
      <p:sp>
        <p:nvSpPr>
          <p:cNvPr id="761863" name="Text Box 7"/>
          <p:cNvSpPr txBox="1">
            <a:spLocks noChangeArrowheads="1"/>
          </p:cNvSpPr>
          <p:nvPr/>
        </p:nvSpPr>
        <p:spPr bwMode="auto">
          <a:xfrm>
            <a:off x="1338263" y="3055938"/>
            <a:ext cx="71342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en-US"/>
              <a:t>This case can also be written as</a:t>
            </a:r>
            <a:br>
              <a:rPr kumimoji="1" lang="en-US" altLang="en-US"/>
            </a:br>
            <a:r>
              <a:rPr kumimoji="1" lang="en-US" altLang="en-US"/>
              <a:t>{</a:t>
            </a:r>
            <a:r>
              <a:rPr kumimoji="1" lang="en-US" altLang="en-US" i="1"/>
              <a:t>&lt;c&gt; </a:t>
            </a:r>
            <a:r>
              <a:rPr kumimoji="1" lang="en-US" altLang="en-US"/>
              <a:t>|</a:t>
            </a:r>
            <a:r>
              <a:rPr kumimoji="1" lang="en-US" altLang="en-US" i="1"/>
              <a:t>  </a:t>
            </a:r>
            <a:r>
              <a:rPr kumimoji="1" lang="en-US" altLang="en-US">
                <a:sym typeface="Symbol" panose="05050102010706020507" pitchFamily="18" charset="2"/>
              </a:rPr>
              <a:t></a:t>
            </a:r>
            <a:r>
              <a:rPr kumimoji="1" lang="en-US" altLang="en-US" i="1">
                <a:sym typeface="Symbol" panose="05050102010706020507" pitchFamily="18" charset="2"/>
              </a:rPr>
              <a:t> a, s, y, b, r, t  </a:t>
            </a:r>
            <a:r>
              <a:rPr kumimoji="1" lang="en-US" altLang="en-US">
                <a:sym typeface="Symbol" panose="05050102010706020507" pitchFamily="18" charset="2"/>
              </a:rPr>
              <a:t>( &lt;</a:t>
            </a:r>
            <a:r>
              <a:rPr kumimoji="1" lang="en-US" altLang="en-US" i="1">
                <a:sym typeface="Symbol" panose="05050102010706020507" pitchFamily="18" charset="2"/>
              </a:rPr>
              <a:t>c, a, s, y, b, r, t</a:t>
            </a:r>
            <a:r>
              <a:rPr kumimoji="1" lang="en-US" altLang="en-US">
                <a:sym typeface="Symbol" panose="05050102010706020507" pitchFamily="18" charset="2"/>
              </a:rPr>
              <a:t> &gt;</a:t>
            </a:r>
            <a:r>
              <a:rPr kumimoji="1" lang="en-US" altLang="en-US" i="1">
                <a:sym typeface="Symbol" panose="05050102010706020507" pitchFamily="18" charset="2"/>
              </a:rPr>
              <a:t> </a:t>
            </a:r>
            <a:r>
              <a:rPr kumimoji="1" lang="en-US" altLang="en-US">
                <a:sym typeface="Symbol" panose="05050102010706020507" pitchFamily="18" charset="2"/>
              </a:rPr>
              <a:t> </a:t>
            </a:r>
            <a:r>
              <a:rPr kumimoji="1" lang="en-US" altLang="en-US" i="1">
                <a:sym typeface="Symbol" panose="05050102010706020507" pitchFamily="18" charset="2"/>
              </a:rPr>
              <a:t>section  </a:t>
            </a:r>
            <a:r>
              <a:rPr kumimoji="1" lang="en-US" altLang="en-US" sz="1600">
                <a:sym typeface="Symbol" panose="05050102010706020507" pitchFamily="18" charset="2"/>
              </a:rPr>
              <a:t> </a:t>
            </a:r>
            <a:r>
              <a:rPr kumimoji="1" lang="en-US" altLang="en-US">
                <a:sym typeface="Symbol" panose="05050102010706020507" pitchFamily="18" charset="2"/>
              </a:rPr>
              <a:t> </a:t>
            </a:r>
            <a:br>
              <a:rPr kumimoji="1" lang="en-US" altLang="en-US">
                <a:sym typeface="Symbol" panose="05050102010706020507" pitchFamily="18" charset="2"/>
              </a:rPr>
            </a:br>
            <a:r>
              <a:rPr kumimoji="1" lang="en-US" altLang="en-US">
                <a:sym typeface="Symbol" panose="05050102010706020507" pitchFamily="18" charset="2"/>
              </a:rPr>
              <a:t>                    ( (</a:t>
            </a:r>
            <a:r>
              <a:rPr kumimoji="1" lang="en-US" altLang="en-US" i="1">
                <a:sym typeface="Symbol" panose="05050102010706020507" pitchFamily="18" charset="2"/>
              </a:rPr>
              <a:t>s </a:t>
            </a:r>
            <a:r>
              <a:rPr kumimoji="1" lang="en-US" altLang="en-US">
                <a:sym typeface="Symbol" panose="05050102010706020507" pitchFamily="18" charset="2"/>
              </a:rPr>
              <a:t>= “Fall”  </a:t>
            </a:r>
            <a:r>
              <a:rPr kumimoji="1" lang="en-US" altLang="en-US" i="1">
                <a:sym typeface="Symbol" panose="05050102010706020507" pitchFamily="18" charset="2"/>
              </a:rPr>
              <a:t>y</a:t>
            </a:r>
            <a:r>
              <a:rPr kumimoji="1" lang="en-US" altLang="en-US">
                <a:sym typeface="Symbol" panose="05050102010706020507" pitchFamily="18" charset="2"/>
              </a:rPr>
              <a:t> </a:t>
            </a:r>
            <a:r>
              <a:rPr kumimoji="1" lang="en-US" altLang="en-US" i="1">
                <a:sym typeface="Symbol" panose="05050102010706020507" pitchFamily="18" charset="2"/>
              </a:rPr>
              <a:t>= 2009</a:t>
            </a:r>
            <a:r>
              <a:rPr kumimoji="1" lang="en-US" altLang="en-US">
                <a:sym typeface="Symbol" panose="05050102010706020507" pitchFamily="18" charset="2"/>
              </a:rPr>
              <a:t> )  v (</a:t>
            </a:r>
            <a:r>
              <a:rPr kumimoji="1" lang="en-US" altLang="en-US" i="1">
                <a:sym typeface="Symbol" panose="05050102010706020507" pitchFamily="18" charset="2"/>
              </a:rPr>
              <a:t>s </a:t>
            </a:r>
            <a:r>
              <a:rPr kumimoji="1" lang="en-US" altLang="en-US">
                <a:sym typeface="Symbol" panose="05050102010706020507" pitchFamily="18" charset="2"/>
              </a:rPr>
              <a:t>= “Spring”  </a:t>
            </a:r>
            <a:r>
              <a:rPr kumimoji="1" lang="en-US" altLang="en-US" i="1">
                <a:sym typeface="Symbol" panose="05050102010706020507" pitchFamily="18" charset="2"/>
              </a:rPr>
              <a:t>y</a:t>
            </a:r>
            <a:r>
              <a:rPr kumimoji="1" lang="en-US" altLang="en-US">
                <a:sym typeface="Symbol" panose="05050102010706020507" pitchFamily="18" charset="2"/>
              </a:rPr>
              <a:t> </a:t>
            </a:r>
            <a:r>
              <a:rPr kumimoji="1" lang="en-US" altLang="en-US" i="1">
                <a:sym typeface="Symbol" panose="05050102010706020507" pitchFamily="18" charset="2"/>
              </a:rPr>
              <a:t>= </a:t>
            </a:r>
            <a:r>
              <a:rPr kumimoji="1" lang="en-US" altLang="en-US">
                <a:sym typeface="Symbol" panose="05050102010706020507" pitchFamily="18" charset="2"/>
              </a:rPr>
              <a:t>2010))}</a:t>
            </a:r>
          </a:p>
        </p:txBody>
      </p:sp>
      <p:sp>
        <p:nvSpPr>
          <p:cNvPr id="761864" name="Text Box 8"/>
          <p:cNvSpPr txBox="1">
            <a:spLocks noChangeArrowheads="1"/>
          </p:cNvSpPr>
          <p:nvPr/>
        </p:nvSpPr>
        <p:spPr bwMode="auto">
          <a:xfrm>
            <a:off x="768349" y="4044950"/>
            <a:ext cx="80930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285750" indent="-285750">
              <a:spcBef>
                <a:spcPct val="35000"/>
              </a:spcBef>
              <a:buClr>
                <a:srgbClr val="002060"/>
              </a:buClr>
              <a:buSzPct val="115000"/>
              <a:buFont typeface="Wingdings" panose="05000000000000000000" pitchFamily="2" charset="2"/>
              <a:buChar char="§"/>
            </a:pPr>
            <a:r>
              <a:rPr kumimoji="1" lang="en-US" altLang="en-US" dirty="0">
                <a:sym typeface="Symbol" panose="05050102010706020507" pitchFamily="18" charset="2"/>
              </a:rPr>
              <a:t>  Find the set of all courses taught in the Fall 2009 semester, and in </a:t>
            </a:r>
            <a:br>
              <a:rPr kumimoji="1" lang="en-US" altLang="en-US" dirty="0">
                <a:sym typeface="Symbol" panose="05050102010706020507" pitchFamily="18" charset="2"/>
              </a:rPr>
            </a:br>
            <a:r>
              <a:rPr kumimoji="1" lang="en-US" altLang="en-US" dirty="0">
                <a:sym typeface="Symbol" panose="05050102010706020507" pitchFamily="18" charset="2"/>
              </a:rPr>
              <a:t>  the Spring 2010 semester</a:t>
            </a:r>
          </a:p>
        </p:txBody>
      </p:sp>
      <p:sp>
        <p:nvSpPr>
          <p:cNvPr id="761865" name="Text Box 9"/>
          <p:cNvSpPr txBox="1">
            <a:spLocks noChangeArrowheads="1"/>
          </p:cNvSpPr>
          <p:nvPr/>
        </p:nvSpPr>
        <p:spPr bwMode="auto">
          <a:xfrm>
            <a:off x="1244600" y="4883150"/>
            <a:ext cx="71342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en-US"/>
              <a:t>{</a:t>
            </a:r>
            <a:r>
              <a:rPr kumimoji="1" lang="en-US" altLang="en-US" i="1"/>
              <a:t>&lt;c&gt; </a:t>
            </a:r>
            <a:r>
              <a:rPr kumimoji="1" lang="en-US" altLang="en-US"/>
              <a:t>|</a:t>
            </a:r>
            <a:r>
              <a:rPr kumimoji="1" lang="en-US" altLang="en-US" i="1"/>
              <a:t>  </a:t>
            </a:r>
            <a:r>
              <a:rPr kumimoji="1" lang="en-US" altLang="en-US">
                <a:sym typeface="Symbol" panose="05050102010706020507" pitchFamily="18" charset="2"/>
              </a:rPr>
              <a:t></a:t>
            </a:r>
            <a:r>
              <a:rPr kumimoji="1" lang="en-US" altLang="en-US" i="1">
                <a:sym typeface="Symbol" panose="05050102010706020507" pitchFamily="18" charset="2"/>
              </a:rPr>
              <a:t> a, s, y, b, r, t  </a:t>
            </a:r>
            <a:r>
              <a:rPr kumimoji="1" lang="en-US" altLang="en-US">
                <a:sym typeface="Symbol" panose="05050102010706020507" pitchFamily="18" charset="2"/>
              </a:rPr>
              <a:t>( &lt;</a:t>
            </a:r>
            <a:r>
              <a:rPr kumimoji="1" lang="en-US" altLang="en-US" i="1">
                <a:sym typeface="Symbol" panose="05050102010706020507" pitchFamily="18" charset="2"/>
              </a:rPr>
              <a:t>c, a, s, y, b, r, t</a:t>
            </a:r>
            <a:r>
              <a:rPr kumimoji="1" lang="en-US" altLang="en-US">
                <a:sym typeface="Symbol" panose="05050102010706020507" pitchFamily="18" charset="2"/>
              </a:rPr>
              <a:t> &gt;</a:t>
            </a:r>
            <a:r>
              <a:rPr kumimoji="1" lang="en-US" altLang="en-US" i="1">
                <a:sym typeface="Symbol" panose="05050102010706020507" pitchFamily="18" charset="2"/>
              </a:rPr>
              <a:t> </a:t>
            </a:r>
            <a:r>
              <a:rPr kumimoji="1" lang="en-US" altLang="en-US">
                <a:sym typeface="Symbol" panose="05050102010706020507" pitchFamily="18" charset="2"/>
              </a:rPr>
              <a:t> </a:t>
            </a:r>
            <a:r>
              <a:rPr kumimoji="1" lang="en-US" altLang="en-US" i="1">
                <a:sym typeface="Symbol" panose="05050102010706020507" pitchFamily="18" charset="2"/>
              </a:rPr>
              <a:t>section  </a:t>
            </a:r>
            <a:r>
              <a:rPr kumimoji="1" lang="en-US" altLang="en-US">
                <a:sym typeface="Symbol" panose="05050102010706020507" pitchFamily="18" charset="2"/>
              </a:rPr>
              <a:t>  </a:t>
            </a:r>
            <a:br>
              <a:rPr kumimoji="1" lang="en-US" altLang="en-US">
                <a:sym typeface="Symbol" panose="05050102010706020507" pitchFamily="18" charset="2"/>
              </a:rPr>
            </a:br>
            <a:r>
              <a:rPr kumimoji="1" lang="en-US" altLang="en-US">
                <a:sym typeface="Symbol" panose="05050102010706020507" pitchFamily="18" charset="2"/>
              </a:rPr>
              <a:t>                           </a:t>
            </a:r>
            <a:r>
              <a:rPr kumimoji="1" lang="en-US" altLang="en-US" i="1">
                <a:sym typeface="Symbol" panose="05050102010706020507" pitchFamily="18" charset="2"/>
              </a:rPr>
              <a:t>s </a:t>
            </a:r>
            <a:r>
              <a:rPr kumimoji="1" lang="en-US" altLang="en-US">
                <a:sym typeface="Symbol" panose="05050102010706020507" pitchFamily="18" charset="2"/>
              </a:rPr>
              <a:t>= “Fall”  </a:t>
            </a:r>
            <a:r>
              <a:rPr kumimoji="1" lang="en-US" altLang="en-US" i="1">
                <a:sym typeface="Symbol" panose="05050102010706020507" pitchFamily="18" charset="2"/>
              </a:rPr>
              <a:t>y</a:t>
            </a:r>
            <a:r>
              <a:rPr kumimoji="1" lang="en-US" altLang="en-US">
                <a:sym typeface="Symbol" panose="05050102010706020507" pitchFamily="18" charset="2"/>
              </a:rPr>
              <a:t> </a:t>
            </a:r>
            <a:r>
              <a:rPr kumimoji="1" lang="en-US" altLang="en-US" i="1">
                <a:sym typeface="Symbol" panose="05050102010706020507" pitchFamily="18" charset="2"/>
              </a:rPr>
              <a:t>= 2009</a:t>
            </a:r>
            <a:r>
              <a:rPr kumimoji="1" lang="en-US" altLang="en-US">
                <a:sym typeface="Symbol" panose="05050102010706020507" pitchFamily="18" charset="2"/>
              </a:rPr>
              <a:t> )</a:t>
            </a:r>
            <a:br>
              <a:rPr kumimoji="1" lang="en-US" altLang="en-US">
                <a:sym typeface="Symbol" panose="05050102010706020507" pitchFamily="18" charset="2"/>
              </a:rPr>
            </a:br>
            <a:r>
              <a:rPr kumimoji="1" lang="en-US" altLang="en-US">
                <a:sym typeface="Symbol" panose="05050102010706020507" pitchFamily="18" charset="2"/>
              </a:rPr>
              <a:t>          </a:t>
            </a:r>
            <a:r>
              <a:rPr kumimoji="1" lang="en-US" altLang="en-US" i="1">
                <a:sym typeface="Symbol" panose="05050102010706020507" pitchFamily="18" charset="2"/>
              </a:rPr>
              <a:t>a, s, y, b, r, t </a:t>
            </a:r>
            <a:r>
              <a:rPr kumimoji="1" lang="en-US" altLang="en-US">
                <a:sym typeface="Symbol" panose="05050102010706020507" pitchFamily="18" charset="2"/>
              </a:rPr>
              <a:t>( &lt;</a:t>
            </a:r>
            <a:r>
              <a:rPr kumimoji="1" lang="en-US" altLang="en-US" i="1">
                <a:sym typeface="Symbol" panose="05050102010706020507" pitchFamily="18" charset="2"/>
              </a:rPr>
              <a:t>c, a, s, y, b, r, t</a:t>
            </a:r>
            <a:r>
              <a:rPr kumimoji="1" lang="en-US" altLang="en-US">
                <a:sym typeface="Symbol" panose="05050102010706020507" pitchFamily="18" charset="2"/>
              </a:rPr>
              <a:t> &gt;</a:t>
            </a:r>
            <a:r>
              <a:rPr kumimoji="1" lang="en-US" altLang="en-US" i="1">
                <a:sym typeface="Symbol" panose="05050102010706020507" pitchFamily="18" charset="2"/>
              </a:rPr>
              <a:t> </a:t>
            </a:r>
            <a:r>
              <a:rPr kumimoji="1" lang="en-US" altLang="en-US">
                <a:sym typeface="Symbol" panose="05050102010706020507" pitchFamily="18" charset="2"/>
              </a:rPr>
              <a:t> </a:t>
            </a:r>
            <a:r>
              <a:rPr kumimoji="1" lang="en-US" altLang="en-US" i="1">
                <a:sym typeface="Symbol" panose="05050102010706020507" pitchFamily="18" charset="2"/>
              </a:rPr>
              <a:t>section</a:t>
            </a:r>
            <a:r>
              <a:rPr kumimoji="1" lang="en-US" altLang="en-US">
                <a:sym typeface="Symbol" panose="05050102010706020507" pitchFamily="18" charset="2"/>
              </a:rPr>
              <a:t> ]   </a:t>
            </a:r>
            <a:br>
              <a:rPr kumimoji="1" lang="en-US" altLang="en-US">
                <a:sym typeface="Symbol" panose="05050102010706020507" pitchFamily="18" charset="2"/>
              </a:rPr>
            </a:br>
            <a:r>
              <a:rPr kumimoji="1" lang="en-US" altLang="en-US">
                <a:sym typeface="Symbol" panose="05050102010706020507" pitchFamily="18" charset="2"/>
              </a:rPr>
              <a:t>                           </a:t>
            </a:r>
            <a:r>
              <a:rPr kumimoji="1" lang="en-US" altLang="en-US" i="1">
                <a:sym typeface="Symbol" panose="05050102010706020507" pitchFamily="18" charset="2"/>
              </a:rPr>
              <a:t>s </a:t>
            </a:r>
            <a:r>
              <a:rPr kumimoji="1" lang="en-US" altLang="en-US">
                <a:sym typeface="Symbol" panose="05050102010706020507" pitchFamily="18" charset="2"/>
              </a:rPr>
              <a:t>= “Spring”  </a:t>
            </a:r>
            <a:r>
              <a:rPr kumimoji="1" lang="en-US" altLang="en-US" i="1">
                <a:sym typeface="Symbol" panose="05050102010706020507" pitchFamily="18" charset="2"/>
              </a:rPr>
              <a:t>y</a:t>
            </a:r>
            <a:r>
              <a:rPr kumimoji="1" lang="en-US" altLang="en-US">
                <a:sym typeface="Symbol" panose="05050102010706020507" pitchFamily="18" charset="2"/>
              </a:rPr>
              <a:t> </a:t>
            </a:r>
            <a:r>
              <a:rPr kumimoji="1" lang="en-US" altLang="en-US" i="1">
                <a:sym typeface="Symbol" panose="05050102010706020507" pitchFamily="18" charset="2"/>
              </a:rPr>
              <a:t>= </a:t>
            </a:r>
            <a:r>
              <a:rPr kumimoji="1" lang="en-US" altLang="en-US">
                <a:sym typeface="Symbol" panose="05050102010706020507" pitchFamily="18" charset="2"/>
              </a:rPr>
              <a:t>2010)}</a:t>
            </a:r>
          </a:p>
        </p:txBody>
      </p:sp>
    </p:spTree>
    <p:extLst>
      <p:ext uri="{BB962C8B-B14F-4D97-AF65-F5344CB8AC3E}">
        <p14:creationId xmlns:p14="http://schemas.microsoft.com/office/powerpoint/2010/main" val="137841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860" grpId="0" autoUpdateAnimBg="0"/>
      <p:bldP spid="761861" grpId="0" autoUpdateAnimBg="0"/>
      <p:bldP spid="761862" grpId="0" autoUpdateAnimBg="0"/>
      <p:bldP spid="761863" grpId="0" autoUpdateAnimBg="0"/>
      <p:bldP spid="761864" grpId="0" autoUpdateAnimBg="0"/>
      <p:bldP spid="76186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Safety of Expressions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1165225"/>
            <a:ext cx="7411328" cy="48768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635000" algn="l"/>
                <a:tab pos="3195638" algn="ctr"/>
              </a:tabLst>
            </a:pPr>
            <a:r>
              <a:rPr lang="en-US" altLang="en-US" dirty="0"/>
              <a:t>The expression:</a:t>
            </a:r>
          </a:p>
          <a:p>
            <a:pPr>
              <a:buFont typeface="Monotype Sorts" pitchFamily="2" charset="2"/>
              <a:buNone/>
              <a:tabLst>
                <a:tab pos="635000" algn="l"/>
                <a:tab pos="3195638" algn="ctr"/>
              </a:tabLst>
            </a:pPr>
            <a:r>
              <a:rPr lang="en-US" altLang="en-US" dirty="0"/>
              <a:t>			{ </a:t>
            </a:r>
            <a:r>
              <a:rPr lang="en-US" altLang="en-US" dirty="0">
                <a:sym typeface="Symbol" panose="05050102010706020507" pitchFamily="18" charset="2"/>
              </a:rPr>
              <a:t> 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baseline="-25000" dirty="0">
                <a:sym typeface="Symbol" panose="05050102010706020507" pitchFamily="18" charset="2"/>
              </a:rPr>
              <a:t>1</a:t>
            </a:r>
            <a:r>
              <a:rPr lang="en-US" altLang="en-US" i="1" dirty="0">
                <a:sym typeface="Symbol" panose="05050102010706020507" pitchFamily="18" charset="2"/>
              </a:rPr>
              <a:t>, x</a:t>
            </a:r>
            <a:r>
              <a:rPr lang="en-US" altLang="en-US" baseline="-25000" dirty="0">
                <a:sym typeface="Symbol" panose="05050102010706020507" pitchFamily="18" charset="2"/>
              </a:rPr>
              <a:t>2</a:t>
            </a:r>
            <a:r>
              <a:rPr lang="en-US" altLang="en-US" i="1" dirty="0">
                <a:sym typeface="Symbol" panose="05050102010706020507" pitchFamily="18" charset="2"/>
              </a:rPr>
              <a:t>, …, x</a:t>
            </a:r>
            <a:r>
              <a:rPr lang="en-US" altLang="en-US" i="1" baseline="-25000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  | </a:t>
            </a:r>
            <a:r>
              <a:rPr lang="en-US" altLang="en-US" i="1" dirty="0">
                <a:sym typeface="Symbol" panose="05050102010706020507" pitchFamily="18" charset="2"/>
              </a:rPr>
              <a:t>P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baseline="-25000" dirty="0">
                <a:sym typeface="Symbol" panose="05050102010706020507" pitchFamily="18" charset="2"/>
              </a:rPr>
              <a:t>1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baseline="-25000" dirty="0">
                <a:sym typeface="Symbol" panose="05050102010706020507" pitchFamily="18" charset="2"/>
              </a:rPr>
              <a:t>2</a:t>
            </a:r>
            <a:r>
              <a:rPr lang="en-US" altLang="en-US" i="1" dirty="0">
                <a:sym typeface="Symbol" panose="05050102010706020507" pitchFamily="18" charset="2"/>
              </a:rPr>
              <a:t>, …, x</a:t>
            </a:r>
            <a:r>
              <a:rPr lang="en-US" altLang="en-US" i="1" baseline="-25000" dirty="0">
                <a:sym typeface="Symbol" panose="05050102010706020507" pitchFamily="18" charset="2"/>
              </a:rPr>
              <a:t>n </a:t>
            </a:r>
            <a:r>
              <a:rPr lang="en-US" altLang="en-US" dirty="0">
                <a:sym typeface="Symbol" panose="05050102010706020507" pitchFamily="18" charset="2"/>
              </a:rPr>
              <a:t>)}</a:t>
            </a:r>
          </a:p>
          <a:p>
            <a:pPr>
              <a:buFont typeface="Monotype Sorts" pitchFamily="2" charset="2"/>
              <a:buNone/>
              <a:tabLst>
                <a:tab pos="635000" algn="l"/>
                <a:tab pos="3195638" algn="ctr"/>
              </a:tabLst>
            </a:pPr>
            <a:r>
              <a:rPr lang="en-US" altLang="en-US" dirty="0">
                <a:sym typeface="Symbol" panose="05050102010706020507" pitchFamily="18" charset="2"/>
              </a:rPr>
              <a:t>is safe if all of the following hold: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  <a:tab pos="3195638" algn="ctr"/>
              </a:tabLst>
            </a:pPr>
            <a:r>
              <a:rPr lang="en-US" altLang="en-US" dirty="0">
                <a:solidFill>
                  <a:srgbClr val="002060"/>
                </a:solidFill>
                <a:sym typeface="Symbol" panose="05050102010706020507" pitchFamily="18" charset="2"/>
              </a:rPr>
              <a:t>1.   </a:t>
            </a:r>
            <a:r>
              <a:rPr lang="en-US" altLang="en-US" dirty="0">
                <a:sym typeface="Symbol" panose="05050102010706020507" pitchFamily="18" charset="2"/>
              </a:rPr>
              <a:t>All values that appear in tuples of the expression are values from </a:t>
            </a:r>
            <a:r>
              <a:rPr lang="en-US" altLang="en-US" i="1" dirty="0" err="1">
                <a:solidFill>
                  <a:srgbClr val="002060"/>
                </a:solidFill>
                <a:sym typeface="Symbol" panose="05050102010706020507" pitchFamily="18" charset="2"/>
              </a:rPr>
              <a:t>dom</a:t>
            </a:r>
            <a:r>
              <a:rPr lang="en-US" altLang="en-US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  <a:tab pos="3195638" algn="ctr"/>
              </a:tabLst>
            </a:pPr>
            <a:r>
              <a:rPr lang="en-US" altLang="en-US" dirty="0">
                <a:sym typeface="Symbol" panose="05050102010706020507" pitchFamily="18" charset="2"/>
              </a:rPr>
              <a:t>      (</a:t>
            </a:r>
            <a:r>
              <a:rPr lang="en-US" altLang="en-US" i="1" dirty="0">
                <a:sym typeface="Symbol" panose="05050102010706020507" pitchFamily="18" charset="2"/>
              </a:rPr>
              <a:t>P </a:t>
            </a:r>
            <a:r>
              <a:rPr lang="en-US" altLang="en-US" dirty="0">
                <a:sym typeface="Symbol" panose="05050102010706020507" pitchFamily="18" charset="2"/>
              </a:rPr>
              <a:t>) (that is, the values appear either in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 or in a tuple of a relation 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  <a:tab pos="3195638" algn="ctr"/>
              </a:tabLst>
            </a:pPr>
            <a:r>
              <a:rPr lang="en-US" altLang="en-US" dirty="0">
                <a:sym typeface="Symbol" panose="05050102010706020507" pitchFamily="18" charset="2"/>
              </a:rPr>
              <a:t>      mentioned in </a:t>
            </a:r>
            <a:r>
              <a:rPr lang="en-US" altLang="en-US" i="1" dirty="0">
                <a:sym typeface="Symbol" panose="05050102010706020507" pitchFamily="18" charset="2"/>
              </a:rPr>
              <a:t>P </a:t>
            </a:r>
            <a:r>
              <a:rPr lang="en-US" altLang="en-US" dirty="0">
                <a:sym typeface="Symbol" panose="05050102010706020507" pitchFamily="18" charset="2"/>
              </a:rPr>
              <a:t>).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  <a:tab pos="3195638" algn="ctr"/>
              </a:tabLst>
            </a:pPr>
            <a:r>
              <a:rPr lang="en-US" altLang="en-US" dirty="0">
                <a:solidFill>
                  <a:srgbClr val="002060"/>
                </a:solidFill>
                <a:sym typeface="Symbol" panose="05050102010706020507" pitchFamily="18" charset="2"/>
              </a:rPr>
              <a:t>2.   </a:t>
            </a:r>
            <a:r>
              <a:rPr lang="en-US" altLang="en-US" dirty="0">
                <a:sym typeface="Symbol" panose="05050102010706020507" pitchFamily="18" charset="2"/>
              </a:rPr>
              <a:t>For every “there exists” subformula of the form  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dirty="0">
                <a:sym typeface="Symbol" panose="05050102010706020507" pitchFamily="18" charset="2"/>
              </a:rPr>
              <a:t> (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1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x </a:t>
            </a:r>
            <a:r>
              <a:rPr lang="en-US" altLang="en-US" dirty="0">
                <a:sym typeface="Symbol" panose="05050102010706020507" pitchFamily="18" charset="2"/>
              </a:rPr>
              <a:t>)), the 	subformula is true if and only if there is a value of 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dirty="0">
                <a:sym typeface="Symbol" panose="05050102010706020507" pitchFamily="18" charset="2"/>
              </a:rPr>
              <a:t> in </a:t>
            </a:r>
            <a:r>
              <a:rPr lang="en-US" altLang="en-US" i="1" dirty="0" err="1">
                <a:sym typeface="Symbol" panose="05050102010706020507" pitchFamily="18" charset="2"/>
              </a:rPr>
              <a:t>dom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1</a:t>
            </a:r>
            <a:r>
              <a:rPr lang="en-US" altLang="en-US" dirty="0">
                <a:sym typeface="Symbol" panose="05050102010706020507" pitchFamily="18" charset="2"/>
              </a:rPr>
              <a:t>)	such that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1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x </a:t>
            </a:r>
            <a:r>
              <a:rPr lang="en-US" altLang="en-US" dirty="0">
                <a:sym typeface="Symbol" panose="05050102010706020507" pitchFamily="18" charset="2"/>
              </a:rPr>
              <a:t>) is true.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  <a:tab pos="3195638" algn="ctr"/>
              </a:tabLst>
            </a:pPr>
            <a:r>
              <a:rPr lang="en-US" altLang="en-US" dirty="0">
                <a:solidFill>
                  <a:srgbClr val="002060"/>
                </a:solidFill>
                <a:sym typeface="Symbol" panose="05050102010706020507" pitchFamily="18" charset="2"/>
              </a:rPr>
              <a:t>3.   </a:t>
            </a:r>
            <a:r>
              <a:rPr lang="en-US" altLang="en-US" dirty="0">
                <a:sym typeface="Symbol" panose="05050102010706020507" pitchFamily="18" charset="2"/>
              </a:rPr>
              <a:t>For every “for all” subformula of the form </a:t>
            </a:r>
            <a:r>
              <a:rPr lang="en-US" altLang="en-US" baseline="-25000" dirty="0">
                <a:sym typeface="Symbol" panose="05050102010706020507" pitchFamily="18" charset="2"/>
              </a:rPr>
              <a:t>x</a:t>
            </a:r>
            <a:r>
              <a:rPr lang="en-US" altLang="en-US" dirty="0">
                <a:sym typeface="Symbol" panose="05050102010706020507" pitchFamily="18" charset="2"/>
              </a:rPr>
              <a:t> (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1</a:t>
            </a:r>
            <a:r>
              <a:rPr lang="en-US" altLang="en-US" dirty="0">
                <a:sym typeface="Symbol" panose="05050102010706020507" pitchFamily="18" charset="2"/>
              </a:rPr>
              <a:t> (</a:t>
            </a:r>
            <a:r>
              <a:rPr lang="en-US" altLang="en-US" i="1" dirty="0">
                <a:sym typeface="Symbol" panose="05050102010706020507" pitchFamily="18" charset="2"/>
              </a:rPr>
              <a:t>x </a:t>
            </a:r>
            <a:r>
              <a:rPr lang="en-US" altLang="en-US" dirty="0">
                <a:sym typeface="Symbol" panose="05050102010706020507" pitchFamily="18" charset="2"/>
              </a:rPr>
              <a:t>)), the subformula is 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  <a:tab pos="3195638" algn="ctr"/>
              </a:tabLst>
            </a:pPr>
            <a:r>
              <a:rPr lang="en-US" altLang="en-US" dirty="0">
                <a:sym typeface="Symbol" panose="05050102010706020507" pitchFamily="18" charset="2"/>
              </a:rPr>
              <a:t>      true if and only if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1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x </a:t>
            </a:r>
            <a:r>
              <a:rPr lang="en-US" altLang="en-US" dirty="0">
                <a:sym typeface="Symbol" panose="05050102010706020507" pitchFamily="18" charset="2"/>
              </a:rPr>
              <a:t>) is true for all values 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dirty="0">
                <a:sym typeface="Symbol" panose="05050102010706020507" pitchFamily="18" charset="2"/>
              </a:rPr>
              <a:t>  from </a:t>
            </a:r>
            <a:r>
              <a:rPr lang="en-US" altLang="en-US" i="1" dirty="0" err="1">
                <a:sym typeface="Symbol" panose="05050102010706020507" pitchFamily="18" charset="2"/>
              </a:rPr>
              <a:t>dom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1</a:t>
            </a:r>
            <a:r>
              <a:rPr lang="en-US" altLang="en-US" dirty="0">
                <a:sym typeface="Symbol" panose="05050102010706020507" pitchFamily="18" charset="2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35389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Universal Quantification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49" y="1231900"/>
            <a:ext cx="7739063" cy="4903788"/>
          </a:xfrm>
        </p:spPr>
        <p:txBody>
          <a:bodyPr/>
          <a:lstStyle/>
          <a:p>
            <a:r>
              <a:rPr lang="en-US" altLang="en-US" dirty="0"/>
              <a:t>Find all students who have taken all courses offered in the Biology department</a:t>
            </a:r>
          </a:p>
          <a:p>
            <a:pPr lvl="1"/>
            <a:r>
              <a:rPr lang="en-US" altLang="en-US" dirty="0"/>
              <a:t> {&lt; </a:t>
            </a:r>
            <a:r>
              <a:rPr lang="en-US" altLang="en-US" i="1" dirty="0" err="1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&gt; | </a:t>
            </a:r>
            <a:r>
              <a:rPr lang="en-US" altLang="en-US" dirty="0">
                <a:sym typeface="Symbol" panose="05050102010706020507" pitchFamily="18" charset="2"/>
              </a:rPr>
              <a:t> </a:t>
            </a:r>
            <a:r>
              <a:rPr lang="en-US" altLang="en-US" i="1" dirty="0">
                <a:sym typeface="Symbol" panose="05050102010706020507" pitchFamily="18" charset="2"/>
              </a:rPr>
              <a:t>n, d, </a:t>
            </a:r>
            <a:r>
              <a:rPr lang="en-US" altLang="en-US" i="1" dirty="0" err="1">
                <a:sym typeface="Symbol" panose="05050102010706020507" pitchFamily="18" charset="2"/>
              </a:rPr>
              <a:t>tc</a:t>
            </a:r>
            <a:r>
              <a:rPr lang="en-US" altLang="en-US" dirty="0">
                <a:sym typeface="Symbol" panose="05050102010706020507" pitchFamily="18" charset="2"/>
              </a:rPr>
              <a:t> ( &lt; </a:t>
            </a:r>
            <a:r>
              <a:rPr lang="en-US" altLang="en-US" i="1" dirty="0" err="1">
                <a:sym typeface="Symbol" panose="05050102010706020507" pitchFamily="18" charset="2"/>
              </a:rPr>
              <a:t>i</a:t>
            </a:r>
            <a:r>
              <a:rPr lang="en-US" altLang="en-US" i="1" dirty="0">
                <a:sym typeface="Symbol" panose="05050102010706020507" pitchFamily="18" charset="2"/>
              </a:rPr>
              <a:t>, n, d, </a:t>
            </a:r>
            <a:r>
              <a:rPr lang="en-US" altLang="en-US" i="1" dirty="0" err="1">
                <a:sym typeface="Symbol" panose="05050102010706020507" pitchFamily="18" charset="2"/>
              </a:rPr>
              <a:t>tc</a:t>
            </a:r>
            <a:r>
              <a:rPr lang="en-US" altLang="en-US" dirty="0">
                <a:sym typeface="Symbol" panose="05050102010706020507" pitchFamily="18" charset="2"/>
              </a:rPr>
              <a:t> &gt;  </a:t>
            </a:r>
            <a:r>
              <a:rPr lang="en-US" altLang="en-US" i="1" dirty="0">
                <a:sym typeface="Symbol" panose="05050102010706020507" pitchFamily="18" charset="2"/>
              </a:rPr>
              <a:t>student  </a:t>
            </a:r>
            <a:r>
              <a:rPr lang="en-US" altLang="en-US" dirty="0">
                <a:sym typeface="Symbol" panose="05050102010706020507" pitchFamily="18" charset="2"/>
              </a:rPr>
              <a:t>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( </a:t>
            </a:r>
            <a:r>
              <a:rPr lang="en-US" altLang="en-US" i="1" dirty="0">
                <a:sym typeface="Symbol" panose="05050102010706020507" pitchFamily="18" charset="2"/>
              </a:rPr>
              <a:t>ci, </a:t>
            </a:r>
            <a:r>
              <a:rPr lang="en-US" altLang="en-US" i="1" dirty="0" err="1">
                <a:sym typeface="Symbol" panose="05050102010706020507" pitchFamily="18" charset="2"/>
              </a:rPr>
              <a:t>ti</a:t>
            </a:r>
            <a:r>
              <a:rPr lang="en-US" altLang="en-US" i="1" dirty="0">
                <a:sym typeface="Symbol" panose="05050102010706020507" pitchFamily="18" charset="2"/>
              </a:rPr>
              <a:t>, </a:t>
            </a:r>
            <a:r>
              <a:rPr lang="en-US" altLang="en-US" i="1" dirty="0" err="1">
                <a:sym typeface="Symbol" panose="05050102010706020507" pitchFamily="18" charset="2"/>
              </a:rPr>
              <a:t>dn</a:t>
            </a:r>
            <a:r>
              <a:rPr lang="en-US" altLang="en-US" i="1" dirty="0">
                <a:sym typeface="Symbol" panose="05050102010706020507" pitchFamily="18" charset="2"/>
              </a:rPr>
              <a:t>, </a:t>
            </a:r>
            <a:r>
              <a:rPr lang="en-US" altLang="en-US" i="1" dirty="0" err="1">
                <a:sym typeface="Symbol" panose="05050102010706020507" pitchFamily="18" charset="2"/>
              </a:rPr>
              <a:t>cr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( &lt; </a:t>
            </a:r>
            <a:r>
              <a:rPr lang="en-US" altLang="en-US" i="1" dirty="0">
                <a:sym typeface="Symbol" panose="05050102010706020507" pitchFamily="18" charset="2"/>
              </a:rPr>
              <a:t>ci, </a:t>
            </a:r>
            <a:r>
              <a:rPr lang="en-US" altLang="en-US" i="1" dirty="0" err="1">
                <a:sym typeface="Symbol" panose="05050102010706020507" pitchFamily="18" charset="2"/>
              </a:rPr>
              <a:t>ti</a:t>
            </a:r>
            <a:r>
              <a:rPr lang="en-US" altLang="en-US" i="1" dirty="0">
                <a:sym typeface="Symbol" panose="05050102010706020507" pitchFamily="18" charset="2"/>
              </a:rPr>
              <a:t>, </a:t>
            </a:r>
            <a:r>
              <a:rPr lang="en-US" altLang="en-US" i="1" dirty="0" err="1">
                <a:sym typeface="Symbol" panose="05050102010706020507" pitchFamily="18" charset="2"/>
              </a:rPr>
              <a:t>dn</a:t>
            </a:r>
            <a:r>
              <a:rPr lang="en-US" altLang="en-US" i="1" dirty="0">
                <a:sym typeface="Symbol" panose="05050102010706020507" pitchFamily="18" charset="2"/>
              </a:rPr>
              <a:t>, </a:t>
            </a:r>
            <a:r>
              <a:rPr lang="en-US" altLang="en-US" i="1" dirty="0" err="1">
                <a:sym typeface="Symbol" panose="05050102010706020507" pitchFamily="18" charset="2"/>
              </a:rPr>
              <a:t>cr</a:t>
            </a:r>
            <a:r>
              <a:rPr lang="en-US" altLang="en-US" dirty="0">
                <a:sym typeface="Symbol" panose="05050102010706020507" pitchFamily="18" charset="2"/>
              </a:rPr>
              <a:t> &gt;  </a:t>
            </a:r>
            <a:r>
              <a:rPr lang="en-US" altLang="en-US" i="1" dirty="0">
                <a:sym typeface="Symbol" panose="05050102010706020507" pitchFamily="18" charset="2"/>
              </a:rPr>
              <a:t>course</a:t>
            </a:r>
            <a:r>
              <a:rPr lang="en-US" altLang="en-US" dirty="0">
                <a:sym typeface="Symbol" panose="05050102010706020507" pitchFamily="18" charset="2"/>
              </a:rPr>
              <a:t>  </a:t>
            </a:r>
            <a:r>
              <a:rPr lang="en-US" altLang="en-US" i="1" dirty="0" err="1">
                <a:sym typeface="Symbol" panose="05050102010706020507" pitchFamily="18" charset="2"/>
              </a:rPr>
              <a:t>dn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=“Biology”                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             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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sym typeface="Symbol" panose="05050102010706020507" pitchFamily="18" charset="2"/>
              </a:rPr>
              <a:t>si</a:t>
            </a:r>
            <a:r>
              <a:rPr lang="en-US" altLang="en-US" i="1" dirty="0">
                <a:sym typeface="Symbol" panose="05050102010706020507" pitchFamily="18" charset="2"/>
              </a:rPr>
              <a:t>, se, y, g </a:t>
            </a:r>
            <a:r>
              <a:rPr lang="en-US" altLang="en-US" dirty="0">
                <a:sym typeface="Symbol" panose="05050102010706020507" pitchFamily="18" charset="2"/>
              </a:rPr>
              <a:t>( &lt;</a:t>
            </a:r>
            <a:r>
              <a:rPr lang="en-US" altLang="en-US" i="1" dirty="0" err="1">
                <a:sym typeface="Symbol" panose="05050102010706020507" pitchFamily="18" charset="2"/>
              </a:rPr>
              <a:t>i</a:t>
            </a:r>
            <a:r>
              <a:rPr lang="en-US" altLang="en-US" i="1" dirty="0">
                <a:sym typeface="Symbol" panose="05050102010706020507" pitchFamily="18" charset="2"/>
              </a:rPr>
              <a:t>, ci, </a:t>
            </a:r>
            <a:r>
              <a:rPr lang="en-US" altLang="en-US" i="1" dirty="0" err="1">
                <a:sym typeface="Symbol" panose="05050102010706020507" pitchFamily="18" charset="2"/>
              </a:rPr>
              <a:t>si</a:t>
            </a:r>
            <a:r>
              <a:rPr lang="en-US" altLang="en-US" i="1" dirty="0">
                <a:sym typeface="Symbol" panose="05050102010706020507" pitchFamily="18" charset="2"/>
              </a:rPr>
              <a:t>, se, y, g</a:t>
            </a:r>
            <a:r>
              <a:rPr lang="en-US" altLang="en-US" dirty="0">
                <a:sym typeface="Symbol" panose="05050102010706020507" pitchFamily="18" charset="2"/>
              </a:rPr>
              <a:t>&gt;  </a:t>
            </a:r>
            <a:r>
              <a:rPr lang="en-US" altLang="en-US" i="1" dirty="0">
                <a:sym typeface="Symbol" panose="05050102010706020507" pitchFamily="18" charset="2"/>
              </a:rPr>
              <a:t>takes </a:t>
            </a:r>
            <a:r>
              <a:rPr lang="en-US" altLang="en-US" dirty="0">
                <a:sym typeface="Symbol" panose="05050102010706020507" pitchFamily="18" charset="2"/>
              </a:rPr>
              <a:t>))}</a:t>
            </a:r>
          </a:p>
          <a:p>
            <a:pPr lvl="1"/>
            <a:r>
              <a:rPr lang="en-US" altLang="en-US" dirty="0"/>
              <a:t>Note that without the existential quantification on student, the above query would be unsafe if the Biology department has not offered any courses. </a:t>
            </a:r>
          </a:p>
        </p:txBody>
      </p:sp>
    </p:spTree>
    <p:extLst>
      <p:ext uri="{BB962C8B-B14F-4D97-AF65-F5344CB8AC3E}">
        <p14:creationId xmlns:p14="http://schemas.microsoft.com/office/powerpoint/2010/main" val="862488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441575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dirty="0"/>
              <a:t>Datalog</a:t>
            </a:r>
          </a:p>
        </p:txBody>
      </p:sp>
    </p:spTree>
    <p:extLst>
      <p:ext uri="{BB962C8B-B14F-4D97-AF65-F5344CB8AC3E}">
        <p14:creationId xmlns:p14="http://schemas.microsoft.com/office/powerpoint/2010/main" val="980137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End of </a:t>
            </a:r>
            <a:r>
              <a:rPr lang="en-US"/>
              <a:t>Chapter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07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42863"/>
            <a:ext cx="8382000" cy="6096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Outline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357" y="1165225"/>
            <a:ext cx="7947780" cy="4876800"/>
          </a:xfrm>
        </p:spPr>
        <p:txBody>
          <a:bodyPr/>
          <a:lstStyle/>
          <a:p>
            <a:r>
              <a:rPr lang="en-US" altLang="en-US" dirty="0"/>
              <a:t>Tuple Relational Calculus</a:t>
            </a:r>
          </a:p>
          <a:p>
            <a:r>
              <a:rPr lang="en-US" altLang="en-US" dirty="0"/>
              <a:t>Domain Relational Calculus</a:t>
            </a:r>
          </a:p>
          <a:p>
            <a:r>
              <a:rPr lang="en-US" altLang="en-US" dirty="0"/>
              <a:t>Datalog</a:t>
            </a:r>
          </a:p>
        </p:txBody>
      </p:sp>
    </p:spTree>
    <p:extLst>
      <p:ext uri="{BB962C8B-B14F-4D97-AF65-F5344CB8AC3E}">
        <p14:creationId xmlns:p14="http://schemas.microsoft.com/office/powerpoint/2010/main" val="419043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441575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/>
              <a:t>Tuple Relational Calculus</a:t>
            </a:r>
          </a:p>
        </p:txBody>
      </p:sp>
    </p:spTree>
    <p:extLst>
      <p:ext uri="{BB962C8B-B14F-4D97-AF65-F5344CB8AC3E}">
        <p14:creationId xmlns:p14="http://schemas.microsoft.com/office/powerpoint/2010/main" val="263852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Tuple Relational Calculus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49" y="1165225"/>
            <a:ext cx="7416863" cy="3162300"/>
          </a:xfrm>
        </p:spPr>
        <p:txBody>
          <a:bodyPr/>
          <a:lstStyle/>
          <a:p>
            <a:pPr>
              <a:tabLst>
                <a:tab pos="3195638" algn="ctr"/>
              </a:tabLst>
            </a:pPr>
            <a:r>
              <a:rPr lang="en-US" altLang="en-US" dirty="0"/>
              <a:t>A nonprocedural query language, where each query is of the form</a:t>
            </a:r>
          </a:p>
          <a:p>
            <a:pPr>
              <a:buFont typeface="Monotype Sorts" pitchFamily="2" charset="2"/>
              <a:buNone/>
              <a:tabLst>
                <a:tab pos="3195638" algn="ctr"/>
              </a:tabLst>
            </a:pPr>
            <a:r>
              <a:rPr lang="en-US" altLang="en-US" dirty="0"/>
              <a:t>		{</a:t>
            </a:r>
            <a:r>
              <a:rPr lang="en-US" altLang="en-US" i="1" dirty="0"/>
              <a:t>t</a:t>
            </a:r>
            <a:r>
              <a:rPr lang="en-US" altLang="en-US" dirty="0"/>
              <a:t> | </a:t>
            </a:r>
            <a:r>
              <a:rPr lang="en-US" altLang="en-US" i="1" dirty="0"/>
              <a:t>P</a:t>
            </a:r>
            <a:r>
              <a:rPr lang="en-US" altLang="en-US" dirty="0"/>
              <a:t> (</a:t>
            </a:r>
            <a:r>
              <a:rPr lang="en-US" altLang="en-US" i="1" dirty="0"/>
              <a:t>t </a:t>
            </a:r>
            <a:r>
              <a:rPr lang="en-US" altLang="en-US" dirty="0"/>
              <a:t>) }</a:t>
            </a:r>
          </a:p>
          <a:p>
            <a:pPr>
              <a:tabLst>
                <a:tab pos="3195638" algn="ctr"/>
              </a:tabLst>
            </a:pPr>
            <a:r>
              <a:rPr lang="en-US" altLang="en-US" dirty="0"/>
              <a:t>It is the set of all tuples </a:t>
            </a:r>
            <a:r>
              <a:rPr lang="en-US" altLang="en-US" i="1" dirty="0"/>
              <a:t>t</a:t>
            </a:r>
            <a:r>
              <a:rPr lang="en-US" altLang="en-US" dirty="0"/>
              <a:t> such that predicate </a:t>
            </a:r>
            <a:r>
              <a:rPr lang="en-US" altLang="en-US" i="1" dirty="0"/>
              <a:t>P</a:t>
            </a:r>
            <a:r>
              <a:rPr lang="en-US" altLang="en-US" dirty="0"/>
              <a:t> is true for </a:t>
            </a:r>
            <a:r>
              <a:rPr lang="en-US" altLang="en-US" i="1" dirty="0"/>
              <a:t>t</a:t>
            </a:r>
          </a:p>
          <a:p>
            <a:pPr>
              <a:tabLst>
                <a:tab pos="3195638" algn="ctr"/>
              </a:tabLst>
            </a:pPr>
            <a:r>
              <a:rPr lang="en-US" altLang="en-US" i="1" dirty="0"/>
              <a:t>t</a:t>
            </a:r>
            <a:r>
              <a:rPr lang="en-US" altLang="en-US" dirty="0"/>
              <a:t> is a </a:t>
            </a:r>
            <a:r>
              <a:rPr lang="en-US" altLang="en-US" i="1" dirty="0"/>
              <a:t>tuple </a:t>
            </a:r>
            <a:r>
              <a:rPr lang="en-US" altLang="en-US" i="1" dirty="0" smtClean="0"/>
              <a:t>variable</a:t>
            </a:r>
            <a:endParaRPr lang="en-US" altLang="en-US" dirty="0" smtClean="0"/>
          </a:p>
          <a:p>
            <a:pPr>
              <a:tabLst>
                <a:tab pos="3195638" algn="ctr"/>
              </a:tabLst>
            </a:pPr>
            <a:r>
              <a:rPr lang="en-US" altLang="en-US" i="1" dirty="0" smtClean="0"/>
              <a:t>t </a:t>
            </a:r>
            <a:r>
              <a:rPr lang="en-US" altLang="en-US" dirty="0"/>
              <a:t>[</a:t>
            </a:r>
            <a:r>
              <a:rPr lang="en-US" altLang="en-US" i="1" dirty="0"/>
              <a:t>A </a:t>
            </a:r>
            <a:r>
              <a:rPr lang="en-US" altLang="en-US" dirty="0"/>
              <a:t>] denotes the value of tuple </a:t>
            </a:r>
            <a:r>
              <a:rPr lang="en-US" altLang="en-US" i="1" dirty="0"/>
              <a:t>t</a:t>
            </a:r>
            <a:r>
              <a:rPr lang="en-US" altLang="en-US" dirty="0"/>
              <a:t> on attribute </a:t>
            </a:r>
            <a:r>
              <a:rPr lang="en-US" altLang="en-US" i="1" dirty="0"/>
              <a:t>A</a:t>
            </a:r>
            <a:endParaRPr lang="en-US" altLang="en-US" dirty="0"/>
          </a:p>
          <a:p>
            <a:pPr>
              <a:tabLst>
                <a:tab pos="3195638" algn="ctr"/>
              </a:tabLst>
            </a:pPr>
            <a:r>
              <a:rPr lang="en-US" altLang="en-US" i="1" dirty="0"/>
              <a:t>t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i="1" dirty="0">
                <a:sym typeface="Symbol" panose="05050102010706020507" pitchFamily="18" charset="2"/>
              </a:rPr>
              <a:t>r</a:t>
            </a:r>
            <a:r>
              <a:rPr lang="en-US" altLang="en-US" dirty="0">
                <a:sym typeface="Symbol" panose="05050102010706020507" pitchFamily="18" charset="2"/>
              </a:rPr>
              <a:t> denotes that tuple </a:t>
            </a:r>
            <a:r>
              <a:rPr lang="en-US" altLang="en-US" i="1" dirty="0">
                <a:sym typeface="Symbol" panose="05050102010706020507" pitchFamily="18" charset="2"/>
              </a:rPr>
              <a:t>t</a:t>
            </a:r>
            <a:r>
              <a:rPr lang="en-US" altLang="en-US" dirty="0">
                <a:sym typeface="Symbol" panose="05050102010706020507" pitchFamily="18" charset="2"/>
              </a:rPr>
              <a:t> is in relation </a:t>
            </a:r>
            <a:r>
              <a:rPr lang="en-US" altLang="en-US" i="1" dirty="0">
                <a:sym typeface="Symbol" panose="05050102010706020507" pitchFamily="18" charset="2"/>
              </a:rPr>
              <a:t>r</a:t>
            </a:r>
            <a:endParaRPr lang="en-US" altLang="en-US" dirty="0">
              <a:sym typeface="Symbol" panose="05050102010706020507" pitchFamily="18" charset="2"/>
            </a:endParaRPr>
          </a:p>
          <a:p>
            <a:pPr>
              <a:tabLst>
                <a:tab pos="3195638" algn="ctr"/>
              </a:tabLst>
            </a:pP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  is a </a:t>
            </a:r>
            <a:r>
              <a:rPr lang="en-US" altLang="en-US" i="1" dirty="0">
                <a:sym typeface="Symbol" panose="05050102010706020507" pitchFamily="18" charset="2"/>
              </a:rPr>
              <a:t>formula </a:t>
            </a:r>
            <a:r>
              <a:rPr lang="en-US" altLang="en-US" dirty="0">
                <a:sym typeface="Symbol" panose="05050102010706020507" pitchFamily="18" charset="2"/>
              </a:rPr>
              <a:t>similar to that of the predicate calculus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25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Predicate Calculus Formula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5225"/>
            <a:ext cx="7951788" cy="4876800"/>
          </a:xfrm>
        </p:spPr>
        <p:txBody>
          <a:bodyPr/>
          <a:lstStyle/>
          <a:p>
            <a:r>
              <a:rPr lang="en-US" altLang="en-US" dirty="0" smtClean="0"/>
              <a:t>Set </a:t>
            </a:r>
            <a:r>
              <a:rPr lang="en-US" altLang="en-US" dirty="0"/>
              <a:t>of attributes and constants</a:t>
            </a:r>
          </a:p>
          <a:p>
            <a:r>
              <a:rPr lang="en-US" altLang="en-US" dirty="0" smtClean="0"/>
              <a:t>Set </a:t>
            </a:r>
            <a:r>
              <a:rPr lang="en-US" altLang="en-US" dirty="0"/>
              <a:t>of comparison operators:  (e.g., </a:t>
            </a:r>
            <a:r>
              <a:rPr lang="en-US" altLang="en-US" dirty="0">
                <a:sym typeface="Symbol" panose="05050102010706020507" pitchFamily="18" charset="2"/>
              </a:rPr>
              <a:t></a:t>
            </a:r>
            <a:r>
              <a:rPr lang="en-US" altLang="en-US" dirty="0"/>
              <a:t>, </a:t>
            </a:r>
            <a:r>
              <a:rPr lang="en-US" altLang="en-US" dirty="0">
                <a:sym typeface="Symbol" panose="05050102010706020507" pitchFamily="18" charset="2"/>
              </a:rPr>
              <a:t>, , , , )</a:t>
            </a:r>
          </a:p>
          <a:p>
            <a:r>
              <a:rPr lang="en-US" altLang="en-US" dirty="0" smtClean="0">
                <a:sym typeface="Symbol" panose="05050102010706020507" pitchFamily="18" charset="2"/>
              </a:rPr>
              <a:t>Set </a:t>
            </a:r>
            <a:r>
              <a:rPr lang="en-US" altLang="en-US" dirty="0">
                <a:sym typeface="Symbol" panose="05050102010706020507" pitchFamily="18" charset="2"/>
              </a:rPr>
              <a:t>of connectives:  and (), or (v)‚ not ()</a:t>
            </a:r>
          </a:p>
          <a:p>
            <a:r>
              <a:rPr lang="en-US" altLang="en-US" dirty="0" smtClean="0">
                <a:sym typeface="Symbol" panose="05050102010706020507" pitchFamily="18" charset="2"/>
              </a:rPr>
              <a:t>Implication </a:t>
            </a:r>
            <a:r>
              <a:rPr lang="en-US" altLang="en-US" dirty="0">
                <a:sym typeface="Symbol" panose="05050102010706020507" pitchFamily="18" charset="2"/>
              </a:rPr>
              <a:t>(): x  y, if x if true, then y is true</a:t>
            </a:r>
          </a:p>
          <a:p>
            <a:pPr marL="0" indent="0">
              <a:buNone/>
            </a:pPr>
            <a:r>
              <a:rPr lang="en-US" altLang="en-US" i="1" dirty="0">
                <a:sym typeface="Symbol" panose="05050102010706020507" pitchFamily="18" charset="2"/>
              </a:rPr>
              <a:t>		x</a:t>
            </a:r>
            <a:r>
              <a:rPr lang="en-US" altLang="en-US" dirty="0">
                <a:sym typeface="Symbol" panose="05050102010706020507" pitchFamily="18" charset="2"/>
              </a:rPr>
              <a:t>  </a:t>
            </a:r>
            <a:r>
              <a:rPr lang="en-US" altLang="en-US" i="1" dirty="0">
                <a:sym typeface="Symbol" panose="05050102010706020507" pitchFamily="18" charset="2"/>
              </a:rPr>
              <a:t>y</a:t>
            </a:r>
            <a:r>
              <a:rPr lang="en-US" altLang="en-US" dirty="0">
                <a:sym typeface="Symbol" panose="05050102010706020507" pitchFamily="18" charset="2"/>
              </a:rPr>
              <a:t> 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dirty="0">
                <a:sym typeface="Symbol" panose="05050102010706020507" pitchFamily="18" charset="2"/>
              </a:rPr>
              <a:t> v </a:t>
            </a:r>
            <a:r>
              <a:rPr lang="en-US" altLang="en-US" i="1" dirty="0">
                <a:sym typeface="Symbol" panose="05050102010706020507" pitchFamily="18" charset="2"/>
              </a:rPr>
              <a:t>y</a:t>
            </a:r>
          </a:p>
          <a:p>
            <a:r>
              <a:rPr lang="en-US" altLang="en-US" dirty="0" smtClean="0">
                <a:sym typeface="Symbol" panose="05050102010706020507" pitchFamily="18" charset="2"/>
              </a:rPr>
              <a:t>Set </a:t>
            </a:r>
            <a:r>
              <a:rPr lang="en-US" altLang="en-US" dirty="0">
                <a:sym typeface="Symbol" panose="05050102010706020507" pitchFamily="18" charset="2"/>
              </a:rPr>
              <a:t>of quantifiers</a:t>
            </a:r>
            <a:r>
              <a:rPr lang="en-US" altLang="en-US" dirty="0" smtClean="0">
                <a:sym typeface="Symbol" panose="05050102010706020507" pitchFamily="18" charset="2"/>
              </a:rPr>
              <a:t>: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</a:t>
            </a:r>
            <a:r>
              <a:rPr lang="en-US" altLang="en-US" i="1" dirty="0" smtClean="0">
                <a:sym typeface="Symbol" panose="05050102010706020507" pitchFamily="18" charset="2"/>
              </a:rPr>
              <a:t></a:t>
            </a:r>
            <a:r>
              <a:rPr lang="en-US" altLang="en-US" i="1" dirty="0">
                <a:sym typeface="Symbol" panose="05050102010706020507" pitchFamily="18" charset="2"/>
              </a:rPr>
              <a:t>t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i="1" dirty="0">
                <a:sym typeface="Symbol" panose="05050102010706020507" pitchFamily="18" charset="2"/>
              </a:rPr>
              <a:t>r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Q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t </a:t>
            </a:r>
            <a:r>
              <a:rPr lang="en-US" altLang="en-US" dirty="0">
                <a:sym typeface="Symbol" panose="05050102010706020507" pitchFamily="18" charset="2"/>
              </a:rPr>
              <a:t>))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</a:t>
            </a:r>
            <a:r>
              <a:rPr lang="en-US" altLang="en-US" i="1" dirty="0">
                <a:sym typeface="Symbol" panose="05050102010706020507" pitchFamily="18" charset="2"/>
              </a:rPr>
              <a:t></a:t>
            </a:r>
            <a:r>
              <a:rPr lang="en-US" altLang="en-US" dirty="0">
                <a:sym typeface="Symbol" panose="05050102010706020507" pitchFamily="18" charset="2"/>
              </a:rPr>
              <a:t>”there exists” a tuple in </a:t>
            </a:r>
            <a:r>
              <a:rPr lang="en-US" altLang="en-US" i="1" dirty="0">
                <a:sym typeface="Symbol" panose="05050102010706020507" pitchFamily="18" charset="2"/>
              </a:rPr>
              <a:t>t</a:t>
            </a:r>
            <a:r>
              <a:rPr lang="en-US" altLang="en-US" dirty="0">
                <a:sym typeface="Symbol" panose="05050102010706020507" pitchFamily="18" charset="2"/>
              </a:rPr>
              <a:t> in relation </a:t>
            </a:r>
            <a:r>
              <a:rPr lang="en-US" altLang="en-US" i="1" dirty="0">
                <a:sym typeface="Symbol" panose="05050102010706020507" pitchFamily="18" charset="2"/>
              </a:rPr>
              <a:t>r</a:t>
            </a:r>
            <a:r>
              <a:rPr lang="en-US" altLang="en-US" dirty="0">
                <a:sym typeface="Symbol" panose="05050102010706020507" pitchFamily="18" charset="2"/>
              </a:rPr>
              <a:t/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         such that predicate </a:t>
            </a:r>
            <a:r>
              <a:rPr lang="en-US" altLang="en-US" i="1" dirty="0">
                <a:sym typeface="Symbol" panose="05050102010706020507" pitchFamily="18" charset="2"/>
              </a:rPr>
              <a:t>Q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t </a:t>
            </a:r>
            <a:r>
              <a:rPr lang="en-US" altLang="en-US" dirty="0">
                <a:sym typeface="Symbol" panose="05050102010706020507" pitchFamily="18" charset="2"/>
              </a:rPr>
              <a:t>) is </a:t>
            </a:r>
            <a:r>
              <a:rPr lang="en-US" altLang="en-US" dirty="0" smtClean="0"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</a:t>
            </a:r>
            <a:r>
              <a:rPr lang="en-US" altLang="en-US" i="1" dirty="0">
                <a:sym typeface="Symbol" panose="05050102010706020507" pitchFamily="18" charset="2"/>
              </a:rPr>
              <a:t>t </a:t>
            </a:r>
            <a:r>
              <a:rPr lang="en-US" altLang="en-US" dirty="0">
                <a:sym typeface="Symbol" panose="05050102010706020507" pitchFamily="18" charset="2"/>
              </a:rPr>
              <a:t></a:t>
            </a:r>
            <a:r>
              <a:rPr lang="en-US" altLang="en-US" i="1" dirty="0">
                <a:sym typeface="Symbol" panose="05050102010706020507" pitchFamily="18" charset="2"/>
              </a:rPr>
              <a:t>r</a:t>
            </a:r>
            <a:r>
              <a:rPr lang="en-US" altLang="en-US" dirty="0">
                <a:sym typeface="Symbol" panose="05050102010706020507" pitchFamily="18" charset="2"/>
              </a:rPr>
              <a:t> (</a:t>
            </a:r>
            <a:r>
              <a:rPr lang="en-US" altLang="en-US" i="1" dirty="0">
                <a:sym typeface="Symbol" panose="05050102010706020507" pitchFamily="18" charset="2"/>
              </a:rPr>
              <a:t>Q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t </a:t>
            </a:r>
            <a:r>
              <a:rPr lang="en-US" altLang="en-US" dirty="0">
                <a:sym typeface="Symbol" panose="05050102010706020507" pitchFamily="18" charset="2"/>
              </a:rPr>
              <a:t>))  </a:t>
            </a:r>
            <a:r>
              <a:rPr lang="en-US" altLang="en-US" dirty="0" smtClean="0">
                <a:sym typeface="Symbol" panose="05050102010706020507" pitchFamily="18" charset="2"/>
              </a:rPr>
              <a:t></a:t>
            </a:r>
            <a:r>
              <a:rPr lang="en-US" altLang="en-US" i="1" dirty="0">
                <a:sym typeface="Symbol" panose="05050102010706020507" pitchFamily="18" charset="2"/>
              </a:rPr>
              <a:t>Q</a:t>
            </a:r>
            <a:r>
              <a:rPr lang="en-US" altLang="en-US" dirty="0">
                <a:sym typeface="Symbol" panose="05050102010706020507" pitchFamily="18" charset="2"/>
              </a:rPr>
              <a:t> is true “for all” tuples </a:t>
            </a:r>
            <a:r>
              <a:rPr lang="en-US" altLang="en-US" i="1" dirty="0">
                <a:sym typeface="Symbol" panose="05050102010706020507" pitchFamily="18" charset="2"/>
              </a:rPr>
              <a:t>t</a:t>
            </a:r>
            <a:r>
              <a:rPr lang="en-US" altLang="en-US" dirty="0">
                <a:sym typeface="Symbol" panose="05050102010706020507" pitchFamily="18" charset="2"/>
              </a:rPr>
              <a:t> in relation 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  <a:endParaRPr lang="en-US" altLang="en-US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6649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Queries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2" y="1165225"/>
            <a:ext cx="7419974" cy="800100"/>
          </a:xfrm>
        </p:spPr>
        <p:txBody>
          <a:bodyPr/>
          <a:lstStyle/>
          <a:p>
            <a:pPr>
              <a:tabLst>
                <a:tab pos="3195638" algn="ctr"/>
              </a:tabLst>
            </a:pPr>
            <a:r>
              <a:rPr lang="en-US" altLang="en-US" dirty="0"/>
              <a:t>Find the </a:t>
            </a:r>
            <a:r>
              <a:rPr lang="en-US" altLang="en-US" i="1" dirty="0"/>
              <a:t>ID, name, dept_name, salary  </a:t>
            </a:r>
            <a:r>
              <a:rPr lang="en-US" altLang="en-US" dirty="0"/>
              <a:t>for instructors whose salary is greater than $80,000</a:t>
            </a:r>
            <a:endParaRPr lang="en-US" altLang="en-US" dirty="0">
              <a:sym typeface="Symbol" panose="05050102010706020507" pitchFamily="18" charset="2"/>
            </a:endParaRP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768350" y="2708275"/>
            <a:ext cx="7515225" cy="251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</a:pPr>
            <a:r>
              <a:rPr kumimoji="1" lang="en-US" altLang="en-US" dirty="0"/>
              <a:t> </a:t>
            </a:r>
          </a:p>
          <a:p>
            <a:pPr marL="285750" indent="-285750">
              <a:spcBef>
                <a:spcPct val="35000"/>
              </a:spcBef>
              <a:buClr>
                <a:srgbClr val="002060"/>
              </a:buClr>
              <a:buSzPct val="110000"/>
              <a:buFont typeface="Wingdings" panose="05000000000000000000" pitchFamily="2" charset="2"/>
              <a:buChar char="§"/>
            </a:pPr>
            <a:r>
              <a:rPr kumimoji="1" lang="en-US" altLang="en-US" dirty="0"/>
              <a:t>   As in the previous query, but output only the </a:t>
            </a:r>
            <a:r>
              <a:rPr kumimoji="1" lang="en-US" altLang="en-US" i="1" dirty="0"/>
              <a:t>ID</a:t>
            </a:r>
            <a:r>
              <a:rPr kumimoji="1" lang="en-US" altLang="en-US" dirty="0"/>
              <a:t> attribute value</a:t>
            </a: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endParaRPr kumimoji="1" lang="en-US" altLang="en-US" sz="900" i="1" dirty="0">
              <a:sym typeface="Symbol" panose="05050102010706020507" pitchFamily="18" charset="2"/>
            </a:endParaRP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en-US" dirty="0"/>
              <a:t>                 {</a:t>
            </a:r>
            <a:r>
              <a:rPr kumimoji="1" lang="en-US" altLang="en-US" i="1" dirty="0"/>
              <a:t>t </a:t>
            </a:r>
            <a:r>
              <a:rPr kumimoji="1" lang="en-US" altLang="en-US" dirty="0"/>
              <a:t>|</a:t>
            </a:r>
            <a:r>
              <a:rPr kumimoji="1" lang="en-US" altLang="en-US" i="1" dirty="0"/>
              <a:t> </a:t>
            </a:r>
            <a:r>
              <a:rPr kumimoji="1" lang="en-US" altLang="en-US" dirty="0">
                <a:sym typeface="Symbol" panose="05050102010706020507" pitchFamily="18" charset="2"/>
              </a:rPr>
              <a:t></a:t>
            </a:r>
            <a:r>
              <a:rPr kumimoji="1" lang="en-US" altLang="en-US" i="1" dirty="0">
                <a:sym typeface="Symbol" panose="05050102010706020507" pitchFamily="18" charset="2"/>
              </a:rPr>
              <a:t> s </a:t>
            </a:r>
            <a:r>
              <a:rPr kumimoji="1" lang="en-US" altLang="en-US" dirty="0">
                <a:sym typeface="Symbol" panose="05050102010706020507" pitchFamily="18" charset="2"/>
              </a:rPr>
              <a:t>instructor (</a:t>
            </a:r>
            <a:r>
              <a:rPr kumimoji="1" lang="en-US" altLang="en-US" i="1" dirty="0">
                <a:sym typeface="Symbol" panose="05050102010706020507" pitchFamily="18" charset="2"/>
              </a:rPr>
              <a:t>t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ID </a:t>
            </a:r>
            <a:r>
              <a:rPr kumimoji="1" lang="en-US" altLang="en-US" dirty="0">
                <a:sym typeface="Symbol" panose="05050102010706020507" pitchFamily="18" charset="2"/>
              </a:rPr>
              <a:t>] = </a:t>
            </a:r>
            <a:r>
              <a:rPr kumimoji="1" lang="en-US" altLang="en-US" i="1" dirty="0">
                <a:sym typeface="Symbol" panose="05050102010706020507" pitchFamily="18" charset="2"/>
              </a:rPr>
              <a:t>s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ID </a:t>
            </a:r>
            <a:r>
              <a:rPr kumimoji="1" lang="en-US" altLang="en-US" dirty="0">
                <a:sym typeface="Symbol" panose="05050102010706020507" pitchFamily="18" charset="2"/>
              </a:rPr>
              <a:t>]  </a:t>
            </a:r>
            <a:r>
              <a:rPr kumimoji="1" lang="en-US" altLang="en-US" i="1" dirty="0">
                <a:sym typeface="Symbol" panose="05050102010706020507" pitchFamily="18" charset="2"/>
              </a:rPr>
              <a:t>s</a:t>
            </a:r>
            <a:r>
              <a:rPr kumimoji="1" lang="en-US" altLang="en-US" dirty="0">
                <a:sym typeface="Symbol" panose="05050102010706020507" pitchFamily="18" charset="2"/>
              </a:rPr>
              <a:t> [</a:t>
            </a:r>
            <a:r>
              <a:rPr kumimoji="1" lang="en-US" altLang="en-US" i="1" dirty="0">
                <a:sym typeface="Symbol" panose="05050102010706020507" pitchFamily="18" charset="2"/>
              </a:rPr>
              <a:t>salary </a:t>
            </a:r>
            <a:r>
              <a:rPr kumimoji="1" lang="en-US" altLang="en-US" dirty="0">
                <a:sym typeface="Symbol" panose="05050102010706020507" pitchFamily="18" charset="2"/>
              </a:rPr>
              <a:t>]  80000)}</a:t>
            </a: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endParaRPr kumimoji="1" lang="en-US" altLang="en-US" dirty="0">
              <a:sym typeface="Symbol" panose="05050102010706020507" pitchFamily="18" charset="2"/>
            </a:endParaRP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en-US" dirty="0">
                <a:sym typeface="Symbol" panose="05050102010706020507" pitchFamily="18" charset="2"/>
              </a:rPr>
              <a:t>     </a:t>
            </a:r>
            <a:endParaRPr kumimoji="1" lang="en-US" altLang="en-US" i="1" dirty="0">
              <a:sym typeface="Symbol" panose="05050102010706020507" pitchFamily="18" charset="2"/>
            </a:endParaRP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endParaRPr kumimoji="1" lang="en-US" altLang="en-US" i="1" dirty="0">
              <a:sym typeface="Symbol" panose="05050102010706020507" pitchFamily="18" charset="2"/>
            </a:endParaRP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endParaRPr kumimoji="1" lang="en-US" altLang="en-US" i="1" dirty="0">
              <a:sym typeface="Symbol" panose="05050102010706020507" pitchFamily="18" charset="2"/>
            </a:endParaRP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2714625" y="1925638"/>
            <a:ext cx="379462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en-US" sz="1700" dirty="0"/>
              <a:t>{</a:t>
            </a:r>
            <a:r>
              <a:rPr kumimoji="1" lang="en-US" altLang="en-US" sz="1700" i="1" dirty="0"/>
              <a:t>t</a:t>
            </a:r>
            <a:r>
              <a:rPr kumimoji="1" lang="en-US" altLang="en-US" sz="1700" dirty="0"/>
              <a:t> | </a:t>
            </a:r>
            <a:r>
              <a:rPr kumimoji="1" lang="en-US" altLang="en-US" sz="1700" i="1" dirty="0"/>
              <a:t>t</a:t>
            </a:r>
            <a:r>
              <a:rPr kumimoji="1" lang="en-US" altLang="en-US" sz="1700" dirty="0"/>
              <a:t> </a:t>
            </a:r>
            <a:r>
              <a:rPr kumimoji="1" lang="en-US" altLang="en-US" sz="1700" dirty="0">
                <a:sym typeface="Symbol" panose="05050102010706020507" pitchFamily="18" charset="2"/>
              </a:rPr>
              <a:t> </a:t>
            </a:r>
            <a:r>
              <a:rPr kumimoji="1" lang="en-US" altLang="en-US" sz="1700" i="1" dirty="0">
                <a:sym typeface="Symbol" panose="05050102010706020507" pitchFamily="18" charset="2"/>
              </a:rPr>
              <a:t>instructor</a:t>
            </a:r>
            <a:r>
              <a:rPr kumimoji="1" lang="en-US" altLang="en-US" sz="1700" dirty="0">
                <a:sym typeface="Symbol" panose="05050102010706020507" pitchFamily="18" charset="2"/>
              </a:rPr>
              <a:t>  </a:t>
            </a:r>
            <a:r>
              <a:rPr kumimoji="1" lang="en-US" altLang="en-US" sz="1700" i="1" dirty="0">
                <a:sym typeface="Symbol" panose="05050102010706020507" pitchFamily="18" charset="2"/>
              </a:rPr>
              <a:t>t</a:t>
            </a:r>
            <a:r>
              <a:rPr kumimoji="1" lang="en-US" altLang="en-US" sz="1700" dirty="0">
                <a:sym typeface="Symbol" panose="05050102010706020507" pitchFamily="18" charset="2"/>
              </a:rPr>
              <a:t> [</a:t>
            </a:r>
            <a:r>
              <a:rPr kumimoji="1" lang="en-US" altLang="en-US" sz="1700" i="1" dirty="0">
                <a:sym typeface="Symbol" panose="05050102010706020507" pitchFamily="18" charset="2"/>
              </a:rPr>
              <a:t>salary </a:t>
            </a:r>
            <a:r>
              <a:rPr kumimoji="1" lang="en-US" altLang="en-US" sz="1700" dirty="0">
                <a:sym typeface="Symbol" panose="05050102010706020507" pitchFamily="18" charset="2"/>
              </a:rPr>
              <a:t>]  80000}</a:t>
            </a:r>
            <a:endParaRPr kumimoji="1" lang="en-US" altLang="en-US" sz="1700" i="1" dirty="0">
              <a:sym typeface="Symbol" panose="05050102010706020507" pitchFamily="18" charset="2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84275" y="4045250"/>
            <a:ext cx="65293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kumimoji="1" lang="en-US" altLang="en-US" dirty="0">
                <a:sym typeface="Symbol" panose="05050102010706020507" pitchFamily="18" charset="2"/>
              </a:rPr>
              <a:t>Notice that a relation on schema (</a:t>
            </a:r>
            <a:r>
              <a:rPr kumimoji="1" lang="en-US" altLang="en-US" i="1" dirty="0">
                <a:sym typeface="Symbol" panose="05050102010706020507" pitchFamily="18" charset="2"/>
              </a:rPr>
              <a:t>ID</a:t>
            </a:r>
            <a:r>
              <a:rPr kumimoji="1" lang="en-US" altLang="en-US" dirty="0">
                <a:sym typeface="Symbol" panose="05050102010706020507" pitchFamily="18" charset="2"/>
              </a:rPr>
              <a:t>) is implicitly defined by the query  </a:t>
            </a:r>
            <a:endParaRPr lang="en-US" altLang="en-US" dirty="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184275" y="2449513"/>
            <a:ext cx="73850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kumimoji="1" lang="en-US" altLang="en-US" dirty="0">
                <a:sym typeface="Symbol" panose="05050102010706020507" pitchFamily="18" charset="2"/>
              </a:rPr>
              <a:t>Notice that a relation on schema (</a:t>
            </a:r>
            <a:r>
              <a:rPr kumimoji="1" lang="en-US" altLang="en-US" i="1" dirty="0">
                <a:sym typeface="Symbol" panose="05050102010706020507" pitchFamily="18" charset="2"/>
              </a:rPr>
              <a:t>ID, name, dept_name, salary</a:t>
            </a:r>
            <a:r>
              <a:rPr kumimoji="1" lang="en-US" altLang="en-US" dirty="0">
                <a:sym typeface="Symbol" panose="05050102010706020507" pitchFamily="18" charset="2"/>
              </a:rPr>
              <a:t>) is   implicitly defined by the query 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89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 autoUpdateAnimBg="0"/>
      <p:bldP spid="186372" grpId="0" autoUpdateAnimBg="0"/>
      <p:bldP spid="18637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Queries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5225"/>
            <a:ext cx="7700947" cy="825500"/>
          </a:xfrm>
        </p:spPr>
        <p:txBody>
          <a:bodyPr/>
          <a:lstStyle/>
          <a:p>
            <a:r>
              <a:rPr lang="en-US" altLang="en-US" dirty="0"/>
              <a:t>Find the names of all instructors whose department is in the Watson building</a:t>
            </a:r>
          </a:p>
          <a:p>
            <a:endParaRPr lang="en-US" altLang="en-US" dirty="0">
              <a:sym typeface="Symbol" panose="05050102010706020507" pitchFamily="18" charset="2"/>
            </a:endParaRPr>
          </a:p>
          <a:p>
            <a:endParaRPr lang="en-US" alt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altLang="en-US" dirty="0">
              <a:sym typeface="Symbol" panose="05050102010706020507" pitchFamily="18" charset="2"/>
            </a:endParaRPr>
          </a:p>
          <a:p>
            <a:r>
              <a:rPr lang="en-US" altLang="en-US" dirty="0">
                <a:sym typeface="Symbol" panose="05050102010706020507" pitchFamily="18" charset="2"/>
              </a:rPr>
              <a:t>Find the set of all courses taught in the Fall 2009 semester, or in the Spring 2010 semester, or both</a:t>
            </a:r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1554163" y="3610429"/>
            <a:ext cx="713422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en-US" sz="1700" dirty="0"/>
              <a:t>{</a:t>
            </a:r>
            <a:r>
              <a:rPr kumimoji="1" lang="en-US" altLang="en-US" sz="1700" i="1" dirty="0"/>
              <a:t>t </a:t>
            </a:r>
            <a:r>
              <a:rPr kumimoji="1" lang="en-US" altLang="en-US" sz="1700" dirty="0"/>
              <a:t>|</a:t>
            </a:r>
            <a:r>
              <a:rPr kumimoji="1" lang="en-US" altLang="en-US" sz="1700" i="1" dirty="0"/>
              <a:t> </a:t>
            </a:r>
            <a:r>
              <a:rPr kumimoji="1" lang="en-US" altLang="en-US" sz="1700" dirty="0">
                <a:sym typeface="Symbol" panose="05050102010706020507" pitchFamily="18" charset="2"/>
              </a:rPr>
              <a:t></a:t>
            </a:r>
            <a:r>
              <a:rPr kumimoji="1" lang="en-US" altLang="en-US" sz="1700" i="1" dirty="0">
                <a:sym typeface="Symbol" panose="05050102010706020507" pitchFamily="18" charset="2"/>
              </a:rPr>
              <a:t>s </a:t>
            </a:r>
            <a:r>
              <a:rPr kumimoji="1" lang="en-US" altLang="en-US" sz="1700" dirty="0">
                <a:sym typeface="Symbol" panose="05050102010706020507" pitchFamily="18" charset="2"/>
              </a:rPr>
              <a:t> </a:t>
            </a:r>
            <a:r>
              <a:rPr kumimoji="1" lang="en-US" altLang="en-US" sz="1700" i="1" dirty="0">
                <a:sym typeface="Symbol" panose="05050102010706020507" pitchFamily="18" charset="2"/>
              </a:rPr>
              <a:t>section </a:t>
            </a:r>
            <a:r>
              <a:rPr kumimoji="1" lang="en-US" altLang="en-US" sz="1700" dirty="0">
                <a:sym typeface="Symbol" panose="05050102010706020507" pitchFamily="18" charset="2"/>
              </a:rPr>
              <a:t>(</a:t>
            </a:r>
            <a:r>
              <a:rPr kumimoji="1" lang="en-US" altLang="en-US" sz="1700" i="1" dirty="0">
                <a:sym typeface="Symbol" panose="05050102010706020507" pitchFamily="18" charset="2"/>
              </a:rPr>
              <a:t>t 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course_id </a:t>
            </a:r>
            <a:r>
              <a:rPr kumimoji="1" lang="en-US" altLang="en-US" sz="1700" dirty="0">
                <a:sym typeface="Symbol" panose="05050102010706020507" pitchFamily="18" charset="2"/>
              </a:rPr>
              <a:t>] = </a:t>
            </a:r>
            <a:r>
              <a:rPr kumimoji="1" lang="en-US" altLang="en-US" sz="1700" i="1" dirty="0">
                <a:sym typeface="Symbol" panose="05050102010706020507" pitchFamily="18" charset="2"/>
              </a:rPr>
              <a:t>s 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course_id</a:t>
            </a:r>
            <a:r>
              <a:rPr kumimoji="1" lang="en-US" altLang="en-US" sz="1700" dirty="0">
                <a:sym typeface="Symbol" panose="05050102010706020507" pitchFamily="18" charset="2"/>
              </a:rPr>
              <a:t> ]   </a:t>
            </a:r>
            <a:br>
              <a:rPr kumimoji="1" lang="en-US" altLang="en-US" sz="1700" dirty="0">
                <a:sym typeface="Symbol" panose="05050102010706020507" pitchFamily="18" charset="2"/>
              </a:rPr>
            </a:br>
            <a:r>
              <a:rPr kumimoji="1" lang="en-US" altLang="en-US" sz="1700" dirty="0">
                <a:sym typeface="Symbol" panose="05050102010706020507" pitchFamily="18" charset="2"/>
              </a:rPr>
              <a:t>                           </a:t>
            </a:r>
            <a:r>
              <a:rPr kumimoji="1" lang="en-US" altLang="en-US" sz="1700" i="1" dirty="0">
                <a:sym typeface="Symbol" panose="05050102010706020507" pitchFamily="18" charset="2"/>
              </a:rPr>
              <a:t>s 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semester</a:t>
            </a:r>
            <a:r>
              <a:rPr kumimoji="1" lang="en-US" altLang="en-US" sz="1700" dirty="0">
                <a:sym typeface="Symbol" panose="05050102010706020507" pitchFamily="18" charset="2"/>
              </a:rPr>
              <a:t>] = “Fall”  </a:t>
            </a:r>
            <a:r>
              <a:rPr kumimoji="1" lang="en-US" altLang="en-US" sz="1700" i="1" dirty="0">
                <a:sym typeface="Symbol" panose="05050102010706020507" pitchFamily="18" charset="2"/>
              </a:rPr>
              <a:t>s </a:t>
            </a:r>
            <a:r>
              <a:rPr kumimoji="1" lang="en-US" altLang="en-US" sz="1700" dirty="0">
                <a:sym typeface="Symbol" panose="05050102010706020507" pitchFamily="18" charset="2"/>
              </a:rPr>
              <a:t>[year] </a:t>
            </a:r>
            <a:r>
              <a:rPr kumimoji="1" lang="en-US" altLang="en-US" sz="1700" i="1" dirty="0">
                <a:sym typeface="Symbol" panose="05050102010706020507" pitchFamily="18" charset="2"/>
              </a:rPr>
              <a:t>= </a:t>
            </a:r>
            <a:r>
              <a:rPr kumimoji="1" lang="en-US" altLang="en-US" sz="1700" dirty="0">
                <a:sym typeface="Symbol" panose="05050102010706020507" pitchFamily="18" charset="2"/>
              </a:rPr>
              <a:t>2009 </a:t>
            </a:r>
            <a:br>
              <a:rPr kumimoji="1" lang="en-US" altLang="en-US" sz="1700" dirty="0">
                <a:sym typeface="Symbol" panose="05050102010706020507" pitchFamily="18" charset="2"/>
              </a:rPr>
            </a:br>
            <a:r>
              <a:rPr kumimoji="1" lang="en-US" altLang="en-US" sz="1700" dirty="0">
                <a:sym typeface="Symbol" panose="05050102010706020507" pitchFamily="18" charset="2"/>
              </a:rPr>
              <a:t>   v </a:t>
            </a:r>
            <a:r>
              <a:rPr kumimoji="1" lang="en-US" altLang="en-US" sz="1700" i="1" dirty="0">
                <a:sym typeface="Symbol" panose="05050102010706020507" pitchFamily="18" charset="2"/>
              </a:rPr>
              <a:t>u </a:t>
            </a:r>
            <a:r>
              <a:rPr kumimoji="1" lang="en-US" altLang="en-US" sz="1700" dirty="0">
                <a:sym typeface="Symbol" panose="05050102010706020507" pitchFamily="18" charset="2"/>
              </a:rPr>
              <a:t> </a:t>
            </a:r>
            <a:r>
              <a:rPr kumimoji="1" lang="en-US" altLang="en-US" sz="1700" i="1" dirty="0">
                <a:sym typeface="Symbol" panose="05050102010706020507" pitchFamily="18" charset="2"/>
              </a:rPr>
              <a:t>section </a:t>
            </a:r>
            <a:r>
              <a:rPr kumimoji="1" lang="en-US" altLang="en-US" sz="1700" dirty="0">
                <a:sym typeface="Symbol" panose="05050102010706020507" pitchFamily="18" charset="2"/>
              </a:rPr>
              <a:t>(</a:t>
            </a:r>
            <a:r>
              <a:rPr kumimoji="1" lang="en-US" altLang="en-US" sz="1700" i="1" dirty="0">
                <a:sym typeface="Symbol" panose="05050102010706020507" pitchFamily="18" charset="2"/>
              </a:rPr>
              <a:t>t  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course_id </a:t>
            </a:r>
            <a:r>
              <a:rPr kumimoji="1" lang="en-US" altLang="en-US" sz="1700" dirty="0">
                <a:sym typeface="Symbol" panose="05050102010706020507" pitchFamily="18" charset="2"/>
              </a:rPr>
              <a:t>] = </a:t>
            </a:r>
            <a:r>
              <a:rPr kumimoji="1" lang="en-US" altLang="en-US" sz="1700" i="1" dirty="0">
                <a:sym typeface="Symbol" panose="05050102010706020507" pitchFamily="18" charset="2"/>
              </a:rPr>
              <a:t>u 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course_id</a:t>
            </a:r>
            <a:r>
              <a:rPr kumimoji="1" lang="en-US" altLang="en-US" sz="1700" dirty="0">
                <a:sym typeface="Symbol" panose="05050102010706020507" pitchFamily="18" charset="2"/>
              </a:rPr>
              <a:t> ]   </a:t>
            </a:r>
            <a:br>
              <a:rPr kumimoji="1" lang="en-US" altLang="en-US" sz="1700" dirty="0">
                <a:sym typeface="Symbol" panose="05050102010706020507" pitchFamily="18" charset="2"/>
              </a:rPr>
            </a:br>
            <a:r>
              <a:rPr kumimoji="1" lang="en-US" altLang="en-US" sz="1700" dirty="0">
                <a:sym typeface="Symbol" panose="05050102010706020507" pitchFamily="18" charset="2"/>
              </a:rPr>
              <a:t>                           </a:t>
            </a:r>
            <a:r>
              <a:rPr kumimoji="1" lang="en-US" altLang="en-US" sz="1700" i="1" dirty="0">
                <a:sym typeface="Symbol" panose="05050102010706020507" pitchFamily="18" charset="2"/>
              </a:rPr>
              <a:t>u 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semester</a:t>
            </a:r>
            <a:r>
              <a:rPr kumimoji="1" lang="en-US" altLang="en-US" sz="1700" dirty="0">
                <a:sym typeface="Symbol" panose="05050102010706020507" pitchFamily="18" charset="2"/>
              </a:rPr>
              <a:t>] = “Spring”  </a:t>
            </a:r>
            <a:r>
              <a:rPr kumimoji="1" lang="en-US" altLang="en-US" sz="1700" i="1" dirty="0">
                <a:sym typeface="Symbol" panose="05050102010706020507" pitchFamily="18" charset="2"/>
              </a:rPr>
              <a:t>u </a:t>
            </a:r>
            <a:r>
              <a:rPr kumimoji="1" lang="en-US" altLang="en-US" sz="1700" dirty="0">
                <a:sym typeface="Symbol" panose="05050102010706020507" pitchFamily="18" charset="2"/>
              </a:rPr>
              <a:t>[year] </a:t>
            </a:r>
            <a:r>
              <a:rPr kumimoji="1" lang="en-US" altLang="en-US" sz="1700" i="1" dirty="0">
                <a:sym typeface="Symbol" panose="05050102010706020507" pitchFamily="18" charset="2"/>
              </a:rPr>
              <a:t>= </a:t>
            </a:r>
            <a:r>
              <a:rPr kumimoji="1" lang="en-US" altLang="en-US" sz="1700" dirty="0">
                <a:sym typeface="Symbol" panose="05050102010706020507" pitchFamily="18" charset="2"/>
              </a:rPr>
              <a:t>2010</a:t>
            </a:r>
            <a:r>
              <a:rPr kumimoji="1" lang="en-US" altLang="en-US" sz="1700" i="1" dirty="0">
                <a:sym typeface="Symbol" panose="05050102010706020507" pitchFamily="18" charset="2"/>
              </a:rPr>
              <a:t> </a:t>
            </a:r>
            <a:r>
              <a:rPr kumimoji="1" lang="en-US" altLang="en-US" sz="1700" dirty="0">
                <a:sym typeface="Symbol" panose="05050102010706020507" pitchFamily="18" charset="2"/>
              </a:rPr>
              <a:t>)}</a:t>
            </a:r>
          </a:p>
        </p:txBody>
      </p:sp>
      <p:sp>
        <p:nvSpPr>
          <p:cNvPr id="188422" name="Text Box 6"/>
          <p:cNvSpPr txBox="1">
            <a:spLocks noChangeArrowheads="1"/>
          </p:cNvSpPr>
          <p:nvPr/>
        </p:nvSpPr>
        <p:spPr bwMode="auto">
          <a:xfrm>
            <a:off x="1554163" y="1868796"/>
            <a:ext cx="6662737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en-US" sz="1700" dirty="0"/>
              <a:t>{</a:t>
            </a:r>
            <a:r>
              <a:rPr kumimoji="1" lang="en-US" altLang="en-US" sz="1700" i="1" dirty="0"/>
              <a:t>t </a:t>
            </a:r>
            <a:r>
              <a:rPr kumimoji="1" lang="en-US" altLang="en-US" sz="1700" dirty="0"/>
              <a:t>|</a:t>
            </a:r>
            <a:r>
              <a:rPr kumimoji="1" lang="en-US" altLang="en-US" sz="1700" i="1" dirty="0"/>
              <a:t> </a:t>
            </a:r>
            <a:r>
              <a:rPr kumimoji="1" lang="en-US" altLang="en-US" sz="1700" dirty="0">
                <a:sym typeface="Symbol" panose="05050102010706020507" pitchFamily="18" charset="2"/>
              </a:rPr>
              <a:t></a:t>
            </a:r>
            <a:r>
              <a:rPr kumimoji="1" lang="en-US" altLang="en-US" sz="1700" i="1" dirty="0">
                <a:sym typeface="Symbol" panose="05050102010706020507" pitchFamily="18" charset="2"/>
              </a:rPr>
              <a:t>s </a:t>
            </a:r>
            <a:r>
              <a:rPr kumimoji="1" lang="en-US" altLang="en-US" sz="1700" dirty="0">
                <a:sym typeface="Symbol" panose="05050102010706020507" pitchFamily="18" charset="2"/>
              </a:rPr>
              <a:t> </a:t>
            </a:r>
            <a:r>
              <a:rPr kumimoji="1" lang="en-US" altLang="en-US" sz="1700" i="1" dirty="0">
                <a:sym typeface="Symbol" panose="05050102010706020507" pitchFamily="18" charset="2"/>
              </a:rPr>
              <a:t>instructor </a:t>
            </a:r>
            <a:r>
              <a:rPr kumimoji="1" lang="en-US" altLang="en-US" sz="1700" dirty="0">
                <a:sym typeface="Symbol" panose="05050102010706020507" pitchFamily="18" charset="2"/>
              </a:rPr>
              <a:t>(</a:t>
            </a:r>
            <a:r>
              <a:rPr kumimoji="1" lang="en-US" altLang="en-US" sz="1700" i="1" dirty="0">
                <a:sym typeface="Symbol" panose="05050102010706020507" pitchFamily="18" charset="2"/>
              </a:rPr>
              <a:t>t 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name </a:t>
            </a:r>
            <a:r>
              <a:rPr kumimoji="1" lang="en-US" altLang="en-US" sz="1700" dirty="0">
                <a:sym typeface="Symbol" panose="05050102010706020507" pitchFamily="18" charset="2"/>
              </a:rPr>
              <a:t>] = </a:t>
            </a:r>
            <a:r>
              <a:rPr kumimoji="1" lang="en-US" altLang="en-US" sz="1700" i="1" dirty="0">
                <a:sym typeface="Symbol" panose="05050102010706020507" pitchFamily="18" charset="2"/>
              </a:rPr>
              <a:t>s 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name </a:t>
            </a:r>
            <a:r>
              <a:rPr kumimoji="1" lang="en-US" altLang="en-US" sz="1700" dirty="0">
                <a:sym typeface="Symbol" panose="05050102010706020507" pitchFamily="18" charset="2"/>
              </a:rPr>
              <a:t>] </a:t>
            </a:r>
            <a:br>
              <a:rPr kumimoji="1" lang="en-US" altLang="en-US" sz="1700" dirty="0">
                <a:sym typeface="Symbol" panose="05050102010706020507" pitchFamily="18" charset="2"/>
              </a:rPr>
            </a:br>
            <a:r>
              <a:rPr kumimoji="1" lang="en-US" altLang="en-US" sz="1700" dirty="0">
                <a:sym typeface="Symbol" panose="05050102010706020507" pitchFamily="18" charset="2"/>
              </a:rPr>
              <a:t>      </a:t>
            </a:r>
            <a:r>
              <a:rPr kumimoji="1" lang="en-US" altLang="en-US" sz="1700" i="1" dirty="0">
                <a:sym typeface="Symbol" panose="05050102010706020507" pitchFamily="18" charset="2"/>
              </a:rPr>
              <a:t>u </a:t>
            </a:r>
            <a:r>
              <a:rPr kumimoji="1" lang="en-US" altLang="en-US" sz="1700" dirty="0">
                <a:sym typeface="Symbol" panose="05050102010706020507" pitchFamily="18" charset="2"/>
              </a:rPr>
              <a:t> </a:t>
            </a:r>
            <a:r>
              <a:rPr kumimoji="1" lang="en-US" altLang="en-US" sz="1700" i="1" dirty="0">
                <a:sym typeface="Symbol" panose="05050102010706020507" pitchFamily="18" charset="2"/>
              </a:rPr>
              <a:t>department </a:t>
            </a:r>
            <a:r>
              <a:rPr kumimoji="1" lang="en-US" altLang="en-US" sz="1700" dirty="0">
                <a:sym typeface="Symbol" panose="05050102010706020507" pitchFamily="18" charset="2"/>
              </a:rPr>
              <a:t>(</a:t>
            </a:r>
            <a:r>
              <a:rPr kumimoji="1" lang="en-US" altLang="en-US" sz="1700" i="1" dirty="0">
                <a:sym typeface="Symbol" panose="05050102010706020507" pitchFamily="18" charset="2"/>
              </a:rPr>
              <a:t>u 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dept_name </a:t>
            </a:r>
            <a:r>
              <a:rPr kumimoji="1" lang="en-US" altLang="en-US" sz="1700" dirty="0">
                <a:sym typeface="Symbol" panose="05050102010706020507" pitchFamily="18" charset="2"/>
              </a:rPr>
              <a:t>] = </a:t>
            </a:r>
            <a:r>
              <a:rPr kumimoji="1" lang="en-US" altLang="en-US" sz="1700" i="1" dirty="0">
                <a:sym typeface="Symbol" panose="05050102010706020507" pitchFamily="18" charset="2"/>
              </a:rPr>
              <a:t>s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dept_name</a:t>
            </a:r>
            <a:r>
              <a:rPr kumimoji="1" lang="en-US" altLang="en-US" sz="1700" dirty="0">
                <a:sym typeface="Symbol" panose="05050102010706020507" pitchFamily="18" charset="2"/>
              </a:rPr>
              <a:t>] “</a:t>
            </a:r>
            <a:br>
              <a:rPr kumimoji="1" lang="en-US" altLang="en-US" sz="1700" dirty="0">
                <a:sym typeface="Symbol" panose="05050102010706020507" pitchFamily="18" charset="2"/>
              </a:rPr>
            </a:br>
            <a:r>
              <a:rPr kumimoji="1" lang="en-US" altLang="en-US" sz="1700" dirty="0">
                <a:sym typeface="Symbol" panose="05050102010706020507" pitchFamily="18" charset="2"/>
              </a:rPr>
              <a:t>                           </a:t>
            </a:r>
            <a:r>
              <a:rPr kumimoji="1" lang="en-US" altLang="en-US" sz="1700" i="1" dirty="0">
                <a:sym typeface="Symbol" panose="05050102010706020507" pitchFamily="18" charset="2"/>
              </a:rPr>
              <a:t>u </a:t>
            </a:r>
            <a:r>
              <a:rPr kumimoji="1" lang="en-US" altLang="en-US" sz="1700" dirty="0">
                <a:sym typeface="Symbol" panose="05050102010706020507" pitchFamily="18" charset="2"/>
              </a:rPr>
              <a:t>[</a:t>
            </a:r>
            <a:r>
              <a:rPr kumimoji="1" lang="en-US" altLang="en-US" sz="1700" i="1" dirty="0">
                <a:sym typeface="Symbol" panose="05050102010706020507" pitchFamily="18" charset="2"/>
              </a:rPr>
              <a:t>building</a:t>
            </a:r>
            <a:r>
              <a:rPr kumimoji="1" lang="en-US" altLang="en-US" sz="1700" dirty="0">
                <a:sym typeface="Symbol" panose="05050102010706020507" pitchFamily="18" charset="2"/>
              </a:rPr>
              <a:t>] = “Watson” ))}</a:t>
            </a:r>
            <a:endParaRPr kumimoji="1" lang="en-US" altLang="en-US" sz="1700" i="1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2672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autoUpdateAnimBg="0"/>
      <p:bldP spid="188420" grpId="0" autoUpdateAnimBg="0"/>
      <p:bldP spid="18842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Queries</a:t>
            </a:r>
          </a:p>
        </p:txBody>
      </p:sp>
      <p:sp>
        <p:nvSpPr>
          <p:cNvPr id="187400" name="Text Box 8"/>
          <p:cNvSpPr txBox="1">
            <a:spLocks noChangeArrowheads="1"/>
          </p:cNvSpPr>
          <p:nvPr/>
        </p:nvSpPr>
        <p:spPr bwMode="auto">
          <a:xfrm>
            <a:off x="1350963" y="2017713"/>
            <a:ext cx="71342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en-US" dirty="0"/>
              <a:t>{</a:t>
            </a:r>
            <a:r>
              <a:rPr kumimoji="1" lang="en-US" altLang="en-US" i="1" dirty="0"/>
              <a:t>t </a:t>
            </a:r>
            <a:r>
              <a:rPr kumimoji="1" lang="en-US" altLang="en-US" dirty="0"/>
              <a:t>|</a:t>
            </a:r>
            <a:r>
              <a:rPr kumimoji="1" lang="en-US" altLang="en-US" i="1" dirty="0"/>
              <a:t> </a:t>
            </a:r>
            <a:r>
              <a:rPr kumimoji="1" lang="en-US" altLang="en-US" dirty="0">
                <a:sym typeface="Symbol" panose="05050102010706020507" pitchFamily="18" charset="2"/>
              </a:rPr>
              <a:t></a:t>
            </a:r>
            <a:r>
              <a:rPr kumimoji="1" lang="en-US" altLang="en-US" i="1" dirty="0">
                <a:sym typeface="Symbol" panose="05050102010706020507" pitchFamily="18" charset="2"/>
              </a:rPr>
              <a:t>s </a:t>
            </a:r>
            <a:r>
              <a:rPr kumimoji="1" lang="en-US" altLang="en-US" dirty="0">
                <a:sym typeface="Symbol" panose="05050102010706020507" pitchFamily="18" charset="2"/>
              </a:rPr>
              <a:t> </a:t>
            </a:r>
            <a:r>
              <a:rPr kumimoji="1" lang="en-US" altLang="en-US" i="1" dirty="0">
                <a:sym typeface="Symbol" panose="05050102010706020507" pitchFamily="18" charset="2"/>
              </a:rPr>
              <a:t>section </a:t>
            </a:r>
            <a:r>
              <a:rPr kumimoji="1" lang="en-US" altLang="en-US" dirty="0">
                <a:sym typeface="Symbol" panose="05050102010706020507" pitchFamily="18" charset="2"/>
              </a:rPr>
              <a:t>(</a:t>
            </a:r>
            <a:r>
              <a:rPr kumimoji="1" lang="en-US" altLang="en-US" i="1" dirty="0">
                <a:sym typeface="Symbol" panose="05050102010706020507" pitchFamily="18" charset="2"/>
              </a:rPr>
              <a:t>t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course_id </a:t>
            </a:r>
            <a:r>
              <a:rPr kumimoji="1" lang="en-US" altLang="en-US" dirty="0">
                <a:sym typeface="Symbol" panose="05050102010706020507" pitchFamily="18" charset="2"/>
              </a:rPr>
              <a:t>] = </a:t>
            </a:r>
            <a:r>
              <a:rPr kumimoji="1" lang="en-US" altLang="en-US" i="1" dirty="0">
                <a:sym typeface="Symbol" panose="05050102010706020507" pitchFamily="18" charset="2"/>
              </a:rPr>
              <a:t>s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course_id</a:t>
            </a:r>
            <a:r>
              <a:rPr kumimoji="1" lang="en-US" altLang="en-US" dirty="0">
                <a:sym typeface="Symbol" panose="05050102010706020507" pitchFamily="18" charset="2"/>
              </a:rPr>
              <a:t> ] </a:t>
            </a:r>
            <a:r>
              <a:rPr kumimoji="1" lang="en-US" altLang="en-US" sz="1600" dirty="0">
                <a:sym typeface="Symbol" panose="05050102010706020507" pitchFamily="18" charset="2"/>
              </a:rPr>
              <a:t> </a:t>
            </a:r>
            <a:r>
              <a:rPr kumimoji="1" lang="en-US" altLang="en-US" dirty="0">
                <a:sym typeface="Symbol" panose="05050102010706020507" pitchFamily="18" charset="2"/>
              </a:rPr>
              <a:t> </a:t>
            </a:r>
            <a:br>
              <a:rPr kumimoji="1" lang="en-US" altLang="en-US" dirty="0">
                <a:sym typeface="Symbol" panose="05050102010706020507" pitchFamily="18" charset="2"/>
              </a:rPr>
            </a:br>
            <a:r>
              <a:rPr kumimoji="1" lang="en-US" altLang="en-US" dirty="0">
                <a:sym typeface="Symbol" panose="05050102010706020507" pitchFamily="18" charset="2"/>
              </a:rPr>
              <a:t>                           </a:t>
            </a:r>
            <a:r>
              <a:rPr kumimoji="1" lang="en-US" altLang="en-US" i="1" dirty="0">
                <a:sym typeface="Symbol" panose="05050102010706020507" pitchFamily="18" charset="2"/>
              </a:rPr>
              <a:t>s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semester</a:t>
            </a:r>
            <a:r>
              <a:rPr kumimoji="1" lang="en-US" altLang="en-US" dirty="0">
                <a:sym typeface="Symbol" panose="05050102010706020507" pitchFamily="18" charset="2"/>
              </a:rPr>
              <a:t>] = “Fall”  </a:t>
            </a:r>
            <a:r>
              <a:rPr kumimoji="1" lang="en-US" altLang="en-US" i="1" dirty="0">
                <a:sym typeface="Symbol" panose="05050102010706020507" pitchFamily="18" charset="2"/>
              </a:rPr>
              <a:t>s </a:t>
            </a:r>
            <a:r>
              <a:rPr kumimoji="1" lang="en-US" altLang="en-US" dirty="0">
                <a:sym typeface="Symbol" panose="05050102010706020507" pitchFamily="18" charset="2"/>
              </a:rPr>
              <a:t>[year] </a:t>
            </a:r>
            <a:r>
              <a:rPr kumimoji="1" lang="en-US" altLang="en-US" i="1" dirty="0">
                <a:sym typeface="Symbol" panose="05050102010706020507" pitchFamily="18" charset="2"/>
              </a:rPr>
              <a:t>= </a:t>
            </a:r>
            <a:r>
              <a:rPr kumimoji="1" lang="en-US" altLang="en-US" dirty="0">
                <a:sym typeface="Symbol" panose="05050102010706020507" pitchFamily="18" charset="2"/>
              </a:rPr>
              <a:t>2009 </a:t>
            </a:r>
            <a:br>
              <a:rPr kumimoji="1" lang="en-US" altLang="en-US" dirty="0">
                <a:sym typeface="Symbol" panose="05050102010706020507" pitchFamily="18" charset="2"/>
              </a:rPr>
            </a:br>
            <a:r>
              <a:rPr kumimoji="1" lang="en-US" altLang="en-US" dirty="0">
                <a:sym typeface="Symbol" panose="05050102010706020507" pitchFamily="18" charset="2"/>
              </a:rPr>
              <a:t>  </a:t>
            </a:r>
            <a:r>
              <a:rPr kumimoji="1" lang="en-US" altLang="en-US" i="1" dirty="0">
                <a:sym typeface="Symbol" panose="05050102010706020507" pitchFamily="18" charset="2"/>
              </a:rPr>
              <a:t>u </a:t>
            </a:r>
            <a:r>
              <a:rPr kumimoji="1" lang="en-US" altLang="en-US" dirty="0">
                <a:sym typeface="Symbol" panose="05050102010706020507" pitchFamily="18" charset="2"/>
              </a:rPr>
              <a:t> </a:t>
            </a:r>
            <a:r>
              <a:rPr kumimoji="1" lang="en-US" altLang="en-US" i="1" dirty="0">
                <a:sym typeface="Symbol" panose="05050102010706020507" pitchFamily="18" charset="2"/>
              </a:rPr>
              <a:t>section </a:t>
            </a:r>
            <a:r>
              <a:rPr kumimoji="1" lang="en-US" altLang="en-US" dirty="0">
                <a:sym typeface="Symbol" panose="05050102010706020507" pitchFamily="18" charset="2"/>
              </a:rPr>
              <a:t>(</a:t>
            </a:r>
            <a:r>
              <a:rPr kumimoji="1" lang="en-US" altLang="en-US" i="1" dirty="0">
                <a:sym typeface="Symbol" panose="05050102010706020507" pitchFamily="18" charset="2"/>
              </a:rPr>
              <a:t>t 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course_id </a:t>
            </a:r>
            <a:r>
              <a:rPr kumimoji="1" lang="en-US" altLang="en-US" dirty="0">
                <a:sym typeface="Symbol" panose="05050102010706020507" pitchFamily="18" charset="2"/>
              </a:rPr>
              <a:t>] = </a:t>
            </a:r>
            <a:r>
              <a:rPr kumimoji="1" lang="en-US" altLang="en-US" i="1" dirty="0">
                <a:sym typeface="Symbol" panose="05050102010706020507" pitchFamily="18" charset="2"/>
              </a:rPr>
              <a:t>u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course_id</a:t>
            </a:r>
            <a:r>
              <a:rPr kumimoji="1" lang="en-US" altLang="en-US" dirty="0">
                <a:sym typeface="Symbol" panose="05050102010706020507" pitchFamily="18" charset="2"/>
              </a:rPr>
              <a:t> ]   </a:t>
            </a:r>
            <a:br>
              <a:rPr kumimoji="1" lang="en-US" altLang="en-US" dirty="0">
                <a:sym typeface="Symbol" panose="05050102010706020507" pitchFamily="18" charset="2"/>
              </a:rPr>
            </a:br>
            <a:r>
              <a:rPr kumimoji="1" lang="en-US" altLang="en-US" dirty="0">
                <a:sym typeface="Symbol" panose="05050102010706020507" pitchFamily="18" charset="2"/>
              </a:rPr>
              <a:t>                           </a:t>
            </a:r>
            <a:r>
              <a:rPr kumimoji="1" lang="en-US" altLang="en-US" i="1" dirty="0">
                <a:sym typeface="Symbol" panose="05050102010706020507" pitchFamily="18" charset="2"/>
              </a:rPr>
              <a:t>u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semester</a:t>
            </a:r>
            <a:r>
              <a:rPr kumimoji="1" lang="en-US" altLang="en-US" dirty="0">
                <a:sym typeface="Symbol" panose="05050102010706020507" pitchFamily="18" charset="2"/>
              </a:rPr>
              <a:t>] = “Spring”  </a:t>
            </a:r>
            <a:r>
              <a:rPr kumimoji="1" lang="en-US" altLang="en-US" i="1" dirty="0">
                <a:sym typeface="Symbol" panose="05050102010706020507" pitchFamily="18" charset="2"/>
              </a:rPr>
              <a:t>u </a:t>
            </a:r>
            <a:r>
              <a:rPr kumimoji="1" lang="en-US" altLang="en-US" dirty="0">
                <a:sym typeface="Symbol" panose="05050102010706020507" pitchFamily="18" charset="2"/>
              </a:rPr>
              <a:t>[year] </a:t>
            </a:r>
            <a:r>
              <a:rPr kumimoji="1" lang="en-US" altLang="en-US" i="1" dirty="0">
                <a:sym typeface="Symbol" panose="05050102010706020507" pitchFamily="18" charset="2"/>
              </a:rPr>
              <a:t>= </a:t>
            </a:r>
            <a:r>
              <a:rPr kumimoji="1" lang="en-US" altLang="en-US" dirty="0">
                <a:sym typeface="Symbol" panose="05050102010706020507" pitchFamily="18" charset="2"/>
              </a:rPr>
              <a:t>2010</a:t>
            </a:r>
            <a:r>
              <a:rPr kumimoji="1" lang="en-US" altLang="en-US" i="1" dirty="0">
                <a:sym typeface="Symbol" panose="05050102010706020507" pitchFamily="18" charset="2"/>
              </a:rPr>
              <a:t> </a:t>
            </a:r>
            <a:r>
              <a:rPr kumimoji="1" lang="en-US" altLang="en-US" dirty="0">
                <a:sym typeface="Symbol" panose="05050102010706020507" pitchFamily="18" charset="2"/>
              </a:rPr>
              <a:t>)}</a:t>
            </a:r>
          </a:p>
        </p:txBody>
      </p:sp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768350" y="1095375"/>
            <a:ext cx="8139113" cy="282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285750" indent="-285750">
              <a:spcBef>
                <a:spcPct val="35000"/>
              </a:spcBef>
              <a:buClr>
                <a:srgbClr val="002060"/>
              </a:buClr>
              <a:buSzPct val="115000"/>
              <a:buFont typeface="Wingdings" panose="05000000000000000000" pitchFamily="2" charset="2"/>
              <a:buChar char="§"/>
            </a:pPr>
            <a:r>
              <a:rPr kumimoji="1" lang="en-US" altLang="en-US" dirty="0">
                <a:sym typeface="Symbol" panose="05050102010706020507" pitchFamily="18" charset="2"/>
              </a:rPr>
              <a:t>  Find the set of all courses taught in the Fall 2009 semester, and in </a:t>
            </a:r>
            <a:br>
              <a:rPr kumimoji="1" lang="en-US" altLang="en-US" dirty="0">
                <a:sym typeface="Symbol" panose="05050102010706020507" pitchFamily="18" charset="2"/>
              </a:rPr>
            </a:br>
            <a:r>
              <a:rPr kumimoji="1" lang="en-US" altLang="en-US" dirty="0">
                <a:sym typeface="Symbol" panose="05050102010706020507" pitchFamily="18" charset="2"/>
              </a:rPr>
              <a:t>    the Spring 2010 semester</a:t>
            </a:r>
          </a:p>
          <a:p>
            <a:pPr marL="285750" indent="-285750">
              <a:spcBef>
                <a:spcPct val="35000"/>
              </a:spcBef>
              <a:buClr>
                <a:srgbClr val="002060"/>
              </a:buClr>
              <a:buSzPct val="115000"/>
              <a:buFont typeface="Wingdings" panose="05000000000000000000" pitchFamily="2" charset="2"/>
              <a:buChar char="§"/>
            </a:pPr>
            <a:endParaRPr kumimoji="1" lang="en-US" altLang="en-US" dirty="0">
              <a:sym typeface="Symbol" panose="05050102010706020507" pitchFamily="18" charset="2"/>
            </a:endParaRPr>
          </a:p>
          <a:p>
            <a:pPr marL="285750" indent="-285750">
              <a:spcBef>
                <a:spcPct val="35000"/>
              </a:spcBef>
              <a:buClr>
                <a:srgbClr val="002060"/>
              </a:buClr>
              <a:buSzPct val="115000"/>
              <a:buFont typeface="Wingdings" panose="05000000000000000000" pitchFamily="2" charset="2"/>
              <a:buChar char="§"/>
            </a:pPr>
            <a:endParaRPr kumimoji="1" lang="en-US" altLang="en-US" dirty="0">
              <a:sym typeface="Symbol" panose="05050102010706020507" pitchFamily="18" charset="2"/>
            </a:endParaRPr>
          </a:p>
          <a:p>
            <a:pPr marL="285750" indent="-285750">
              <a:spcBef>
                <a:spcPct val="35000"/>
              </a:spcBef>
              <a:buClr>
                <a:srgbClr val="002060"/>
              </a:buClr>
              <a:buSzPct val="115000"/>
              <a:buFont typeface="Wingdings" panose="05000000000000000000" pitchFamily="2" charset="2"/>
              <a:buChar char="§"/>
            </a:pPr>
            <a:endParaRPr kumimoji="1" lang="en-US" altLang="en-US" dirty="0">
              <a:sym typeface="Symbol" panose="05050102010706020507" pitchFamily="18" charset="2"/>
            </a:endParaRPr>
          </a:p>
          <a:p>
            <a:pPr marL="285750" indent="-285750">
              <a:spcBef>
                <a:spcPct val="35000"/>
              </a:spcBef>
              <a:buClr>
                <a:srgbClr val="002060"/>
              </a:buClr>
              <a:buSzPct val="115000"/>
              <a:buFont typeface="Wingdings" panose="05000000000000000000" pitchFamily="2" charset="2"/>
              <a:buChar char="§"/>
            </a:pPr>
            <a:endParaRPr kumimoji="1" lang="en-US" altLang="en-US" dirty="0">
              <a:sym typeface="Symbol" panose="05050102010706020507" pitchFamily="18" charset="2"/>
            </a:endParaRPr>
          </a:p>
          <a:p>
            <a:pPr marL="285750" indent="-285750">
              <a:spcBef>
                <a:spcPct val="35000"/>
              </a:spcBef>
              <a:buClr>
                <a:srgbClr val="002060"/>
              </a:buClr>
              <a:buSzPct val="115000"/>
              <a:buFont typeface="Wingdings" panose="05000000000000000000" pitchFamily="2" charset="2"/>
              <a:buChar char="§"/>
            </a:pPr>
            <a:endParaRPr kumimoji="1" lang="en-US" altLang="en-US" dirty="0">
              <a:sym typeface="Symbol" panose="05050102010706020507" pitchFamily="18" charset="2"/>
            </a:endParaRPr>
          </a:p>
          <a:p>
            <a:pPr marL="285750" indent="-285750">
              <a:spcBef>
                <a:spcPct val="35000"/>
              </a:spcBef>
              <a:buClr>
                <a:srgbClr val="002060"/>
              </a:buClr>
              <a:buSzPct val="115000"/>
              <a:buFont typeface="Wingdings" panose="05000000000000000000" pitchFamily="2" charset="2"/>
              <a:buChar char="§"/>
            </a:pPr>
            <a:r>
              <a:rPr kumimoji="1" lang="en-US" altLang="en-US" dirty="0">
                <a:sym typeface="Symbol" panose="05050102010706020507" pitchFamily="18" charset="2"/>
              </a:rPr>
              <a:t>Find the set of all courses taught in the Fall 2009 semester, but not in the Spring 2010 semester</a:t>
            </a:r>
          </a:p>
        </p:txBody>
      </p:sp>
      <p:sp>
        <p:nvSpPr>
          <p:cNvPr id="187402" name="Text Box 10"/>
          <p:cNvSpPr txBox="1">
            <a:spLocks noChangeArrowheads="1"/>
          </p:cNvSpPr>
          <p:nvPr/>
        </p:nvSpPr>
        <p:spPr bwMode="auto">
          <a:xfrm>
            <a:off x="1444148" y="4020062"/>
            <a:ext cx="71342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en-US" dirty="0"/>
              <a:t>{</a:t>
            </a:r>
            <a:r>
              <a:rPr kumimoji="1" lang="en-US" altLang="en-US" i="1" dirty="0"/>
              <a:t>t </a:t>
            </a:r>
            <a:r>
              <a:rPr kumimoji="1" lang="en-US" altLang="en-US" dirty="0"/>
              <a:t>|</a:t>
            </a:r>
            <a:r>
              <a:rPr kumimoji="1" lang="en-US" altLang="en-US" i="1" dirty="0"/>
              <a:t> </a:t>
            </a:r>
            <a:r>
              <a:rPr kumimoji="1" lang="en-US" altLang="en-US" dirty="0">
                <a:sym typeface="Symbol" panose="05050102010706020507" pitchFamily="18" charset="2"/>
              </a:rPr>
              <a:t></a:t>
            </a:r>
            <a:r>
              <a:rPr kumimoji="1" lang="en-US" altLang="en-US" i="1" dirty="0">
                <a:sym typeface="Symbol" panose="05050102010706020507" pitchFamily="18" charset="2"/>
              </a:rPr>
              <a:t>s </a:t>
            </a:r>
            <a:r>
              <a:rPr kumimoji="1" lang="en-US" altLang="en-US" dirty="0">
                <a:sym typeface="Symbol" panose="05050102010706020507" pitchFamily="18" charset="2"/>
              </a:rPr>
              <a:t> </a:t>
            </a:r>
            <a:r>
              <a:rPr kumimoji="1" lang="en-US" altLang="en-US" i="1" dirty="0">
                <a:sym typeface="Symbol" panose="05050102010706020507" pitchFamily="18" charset="2"/>
              </a:rPr>
              <a:t>section </a:t>
            </a:r>
            <a:r>
              <a:rPr kumimoji="1" lang="en-US" altLang="en-US" dirty="0">
                <a:sym typeface="Symbol" panose="05050102010706020507" pitchFamily="18" charset="2"/>
              </a:rPr>
              <a:t>(</a:t>
            </a:r>
            <a:r>
              <a:rPr kumimoji="1" lang="en-US" altLang="en-US" i="1" dirty="0">
                <a:sym typeface="Symbol" panose="05050102010706020507" pitchFamily="18" charset="2"/>
              </a:rPr>
              <a:t>t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course_id </a:t>
            </a:r>
            <a:r>
              <a:rPr kumimoji="1" lang="en-US" altLang="en-US" dirty="0">
                <a:sym typeface="Symbol" panose="05050102010706020507" pitchFamily="18" charset="2"/>
              </a:rPr>
              <a:t>] = </a:t>
            </a:r>
            <a:r>
              <a:rPr kumimoji="1" lang="en-US" altLang="en-US" i="1" dirty="0">
                <a:sym typeface="Symbol" panose="05050102010706020507" pitchFamily="18" charset="2"/>
              </a:rPr>
              <a:t>s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course_id</a:t>
            </a:r>
            <a:r>
              <a:rPr kumimoji="1" lang="en-US" altLang="en-US" dirty="0">
                <a:sym typeface="Symbol" panose="05050102010706020507" pitchFamily="18" charset="2"/>
              </a:rPr>
              <a:t> ] </a:t>
            </a:r>
            <a:r>
              <a:rPr kumimoji="1" lang="en-US" altLang="en-US" sz="1600" dirty="0">
                <a:sym typeface="Symbol" panose="05050102010706020507" pitchFamily="18" charset="2"/>
              </a:rPr>
              <a:t> </a:t>
            </a:r>
            <a:r>
              <a:rPr kumimoji="1" lang="en-US" altLang="en-US" dirty="0">
                <a:sym typeface="Symbol" panose="05050102010706020507" pitchFamily="18" charset="2"/>
              </a:rPr>
              <a:t> </a:t>
            </a:r>
            <a:br>
              <a:rPr kumimoji="1" lang="en-US" altLang="en-US" dirty="0">
                <a:sym typeface="Symbol" panose="05050102010706020507" pitchFamily="18" charset="2"/>
              </a:rPr>
            </a:br>
            <a:r>
              <a:rPr kumimoji="1" lang="en-US" altLang="en-US" dirty="0">
                <a:sym typeface="Symbol" panose="05050102010706020507" pitchFamily="18" charset="2"/>
              </a:rPr>
              <a:t>                           </a:t>
            </a:r>
            <a:r>
              <a:rPr kumimoji="1" lang="en-US" altLang="en-US" i="1" dirty="0">
                <a:sym typeface="Symbol" panose="05050102010706020507" pitchFamily="18" charset="2"/>
              </a:rPr>
              <a:t>s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semester</a:t>
            </a:r>
            <a:r>
              <a:rPr kumimoji="1" lang="en-US" altLang="en-US" dirty="0">
                <a:sym typeface="Symbol" panose="05050102010706020507" pitchFamily="18" charset="2"/>
              </a:rPr>
              <a:t>] = “Fall”  </a:t>
            </a:r>
            <a:r>
              <a:rPr kumimoji="1" lang="en-US" altLang="en-US" i="1" dirty="0">
                <a:sym typeface="Symbol" panose="05050102010706020507" pitchFamily="18" charset="2"/>
              </a:rPr>
              <a:t>s </a:t>
            </a:r>
            <a:r>
              <a:rPr kumimoji="1" lang="en-US" altLang="en-US" dirty="0">
                <a:sym typeface="Symbol" panose="05050102010706020507" pitchFamily="18" charset="2"/>
              </a:rPr>
              <a:t>[year] </a:t>
            </a:r>
            <a:r>
              <a:rPr kumimoji="1" lang="en-US" altLang="en-US" i="1" dirty="0">
                <a:sym typeface="Symbol" panose="05050102010706020507" pitchFamily="18" charset="2"/>
              </a:rPr>
              <a:t>= </a:t>
            </a:r>
            <a:r>
              <a:rPr kumimoji="1" lang="en-US" altLang="en-US" dirty="0">
                <a:sym typeface="Symbol" panose="05050102010706020507" pitchFamily="18" charset="2"/>
              </a:rPr>
              <a:t>2009 </a:t>
            </a:r>
            <a:br>
              <a:rPr kumimoji="1" lang="en-US" altLang="en-US" dirty="0">
                <a:sym typeface="Symbol" panose="05050102010706020507" pitchFamily="18" charset="2"/>
              </a:rPr>
            </a:br>
            <a:r>
              <a:rPr kumimoji="1" lang="en-US" altLang="en-US" dirty="0">
                <a:sym typeface="Symbol" panose="05050102010706020507" pitchFamily="18" charset="2"/>
              </a:rPr>
              <a:t>   </a:t>
            </a:r>
            <a:r>
              <a:rPr kumimoji="1" lang="en-US" altLang="en-US" i="1" dirty="0">
                <a:sym typeface="Symbol" panose="05050102010706020507" pitchFamily="18" charset="2"/>
              </a:rPr>
              <a:t>u </a:t>
            </a:r>
            <a:r>
              <a:rPr kumimoji="1" lang="en-US" altLang="en-US" dirty="0">
                <a:sym typeface="Symbol" panose="05050102010706020507" pitchFamily="18" charset="2"/>
              </a:rPr>
              <a:t> </a:t>
            </a:r>
            <a:r>
              <a:rPr kumimoji="1" lang="en-US" altLang="en-US" i="1" dirty="0">
                <a:sym typeface="Symbol" panose="05050102010706020507" pitchFamily="18" charset="2"/>
              </a:rPr>
              <a:t>section </a:t>
            </a:r>
            <a:r>
              <a:rPr kumimoji="1" lang="en-US" altLang="en-US" dirty="0">
                <a:sym typeface="Symbol" panose="05050102010706020507" pitchFamily="18" charset="2"/>
              </a:rPr>
              <a:t>(</a:t>
            </a:r>
            <a:r>
              <a:rPr kumimoji="1" lang="en-US" altLang="en-US" i="1" dirty="0">
                <a:sym typeface="Symbol" panose="05050102010706020507" pitchFamily="18" charset="2"/>
              </a:rPr>
              <a:t>t 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course_id </a:t>
            </a:r>
            <a:r>
              <a:rPr kumimoji="1" lang="en-US" altLang="en-US" dirty="0">
                <a:sym typeface="Symbol" panose="05050102010706020507" pitchFamily="18" charset="2"/>
              </a:rPr>
              <a:t>] = </a:t>
            </a:r>
            <a:r>
              <a:rPr kumimoji="1" lang="en-US" altLang="en-US" i="1" dirty="0">
                <a:sym typeface="Symbol" panose="05050102010706020507" pitchFamily="18" charset="2"/>
              </a:rPr>
              <a:t>u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course_id</a:t>
            </a:r>
            <a:r>
              <a:rPr kumimoji="1" lang="en-US" altLang="en-US" dirty="0">
                <a:sym typeface="Symbol" panose="05050102010706020507" pitchFamily="18" charset="2"/>
              </a:rPr>
              <a:t> ]   </a:t>
            </a:r>
            <a:br>
              <a:rPr kumimoji="1" lang="en-US" altLang="en-US" dirty="0">
                <a:sym typeface="Symbol" panose="05050102010706020507" pitchFamily="18" charset="2"/>
              </a:rPr>
            </a:br>
            <a:r>
              <a:rPr kumimoji="1" lang="en-US" altLang="en-US" dirty="0">
                <a:sym typeface="Symbol" panose="05050102010706020507" pitchFamily="18" charset="2"/>
              </a:rPr>
              <a:t>                           </a:t>
            </a:r>
            <a:r>
              <a:rPr kumimoji="1" lang="en-US" altLang="en-US" i="1" dirty="0">
                <a:sym typeface="Symbol" panose="05050102010706020507" pitchFamily="18" charset="2"/>
              </a:rPr>
              <a:t>u </a:t>
            </a:r>
            <a:r>
              <a:rPr kumimoji="1" lang="en-US" altLang="en-US" dirty="0">
                <a:sym typeface="Symbol" panose="05050102010706020507" pitchFamily="18" charset="2"/>
              </a:rPr>
              <a:t>[</a:t>
            </a:r>
            <a:r>
              <a:rPr kumimoji="1" lang="en-US" altLang="en-US" i="1" dirty="0">
                <a:sym typeface="Symbol" panose="05050102010706020507" pitchFamily="18" charset="2"/>
              </a:rPr>
              <a:t>semester</a:t>
            </a:r>
            <a:r>
              <a:rPr kumimoji="1" lang="en-US" altLang="en-US" dirty="0">
                <a:sym typeface="Symbol" panose="05050102010706020507" pitchFamily="18" charset="2"/>
              </a:rPr>
              <a:t>] = “Spring”  </a:t>
            </a:r>
            <a:r>
              <a:rPr kumimoji="1" lang="en-US" altLang="en-US" i="1" dirty="0">
                <a:sym typeface="Symbol" panose="05050102010706020507" pitchFamily="18" charset="2"/>
              </a:rPr>
              <a:t>u </a:t>
            </a:r>
            <a:r>
              <a:rPr kumimoji="1" lang="en-US" altLang="en-US" dirty="0">
                <a:sym typeface="Symbol" panose="05050102010706020507" pitchFamily="18" charset="2"/>
              </a:rPr>
              <a:t>[year] </a:t>
            </a:r>
            <a:r>
              <a:rPr kumimoji="1" lang="en-US" altLang="en-US" i="1" dirty="0">
                <a:sym typeface="Symbol" panose="05050102010706020507" pitchFamily="18" charset="2"/>
              </a:rPr>
              <a:t>= </a:t>
            </a:r>
            <a:r>
              <a:rPr kumimoji="1" lang="en-US" altLang="en-US" dirty="0">
                <a:sym typeface="Symbol" panose="05050102010706020507" pitchFamily="18" charset="2"/>
              </a:rPr>
              <a:t>2010 )}</a:t>
            </a:r>
          </a:p>
        </p:txBody>
      </p:sp>
    </p:spTree>
    <p:extLst>
      <p:ext uri="{BB962C8B-B14F-4D97-AF65-F5344CB8AC3E}">
        <p14:creationId xmlns:p14="http://schemas.microsoft.com/office/powerpoint/2010/main" val="415513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00" grpId="0" autoUpdateAnimBg="0"/>
      <p:bldP spid="187401" grpId="0" autoUpdateAnimBg="0"/>
      <p:bldP spid="1874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Universal Quantification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Find all students who have taken all courses offered in the Biology department</a:t>
            </a:r>
          </a:p>
          <a:p>
            <a:pPr lvl="1"/>
            <a:r>
              <a:rPr lang="en-US" altLang="en-US" dirty="0"/>
              <a:t>    {</a:t>
            </a:r>
            <a:r>
              <a:rPr lang="en-US" altLang="en-US" i="1" dirty="0"/>
              <a:t>t </a:t>
            </a:r>
            <a:r>
              <a:rPr lang="en-US" altLang="en-US" dirty="0"/>
              <a:t>|</a:t>
            </a:r>
            <a:r>
              <a:rPr lang="en-US" altLang="en-US" i="1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 </a:t>
            </a:r>
            <a:r>
              <a:rPr lang="en-US" altLang="en-US" i="1" dirty="0">
                <a:sym typeface="Symbol" panose="05050102010706020507" pitchFamily="18" charset="2"/>
              </a:rPr>
              <a:t>r </a:t>
            </a:r>
            <a:r>
              <a:rPr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i="1" dirty="0">
                <a:sym typeface="Symbol" panose="05050102010706020507" pitchFamily="18" charset="2"/>
              </a:rPr>
              <a:t>student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t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ID</a:t>
            </a:r>
            <a:r>
              <a:rPr lang="en-US" altLang="en-US" dirty="0">
                <a:sym typeface="Symbol" panose="05050102010706020507" pitchFamily="18" charset="2"/>
              </a:rPr>
              <a:t>] = </a:t>
            </a:r>
            <a:r>
              <a:rPr lang="en-US" altLang="en-US" i="1" dirty="0">
                <a:sym typeface="Symbol" panose="05050102010706020507" pitchFamily="18" charset="2"/>
              </a:rPr>
              <a:t>r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ID</a:t>
            </a:r>
            <a:r>
              <a:rPr lang="en-US" altLang="en-US" dirty="0">
                <a:sym typeface="Symbol" panose="05050102010706020507" pitchFamily="18" charset="2"/>
              </a:rPr>
              <a:t>]) 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( </a:t>
            </a:r>
            <a:r>
              <a:rPr lang="en-US" altLang="en-US" i="1" dirty="0">
                <a:sym typeface="Symbol" panose="05050102010706020507" pitchFamily="18" charset="2"/>
              </a:rPr>
              <a:t>u</a:t>
            </a:r>
            <a:r>
              <a:rPr lang="en-US" altLang="en-US" dirty="0">
                <a:sym typeface="Symbol" panose="05050102010706020507" pitchFamily="18" charset="2"/>
              </a:rPr>
              <a:t>  </a:t>
            </a:r>
            <a:r>
              <a:rPr lang="en-US" altLang="en-US" i="1" dirty="0">
                <a:sym typeface="Symbol" panose="05050102010706020507" pitchFamily="18" charset="2"/>
              </a:rPr>
              <a:t>course</a:t>
            </a:r>
            <a:r>
              <a:rPr lang="en-US" altLang="en-US" dirty="0">
                <a:sym typeface="Symbol" panose="05050102010706020507" pitchFamily="18" charset="2"/>
              </a:rPr>
              <a:t> (</a:t>
            </a:r>
            <a:r>
              <a:rPr lang="en-US" altLang="en-US" i="1" dirty="0">
                <a:sym typeface="Symbol" panose="05050102010706020507" pitchFamily="18" charset="2"/>
              </a:rPr>
              <a:t>u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dept_name</a:t>
            </a:r>
            <a:r>
              <a:rPr lang="en-US" altLang="en-US" dirty="0">
                <a:sym typeface="Symbol" panose="05050102010706020507" pitchFamily="18" charset="2"/>
              </a:rPr>
              <a:t>]=“Biology”  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/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         </a:t>
            </a:r>
            <a:r>
              <a:rPr lang="en-US" altLang="en-US" i="1" dirty="0">
                <a:sym typeface="Symbol" panose="05050102010706020507" pitchFamily="18" charset="2"/>
              </a:rPr>
              <a:t> s </a:t>
            </a:r>
            <a:r>
              <a:rPr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i="1" dirty="0">
                <a:sym typeface="Symbol" panose="05050102010706020507" pitchFamily="18" charset="2"/>
              </a:rPr>
              <a:t>takes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t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ID</a:t>
            </a:r>
            <a:r>
              <a:rPr lang="en-US" altLang="en-US" dirty="0">
                <a:sym typeface="Symbol" panose="05050102010706020507" pitchFamily="18" charset="2"/>
              </a:rPr>
              <a:t>] = </a:t>
            </a:r>
            <a:r>
              <a:rPr lang="en-US" altLang="en-US" i="1" dirty="0">
                <a:sym typeface="Symbol" panose="05050102010706020507" pitchFamily="18" charset="2"/>
              </a:rPr>
              <a:t>s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ID</a:t>
            </a:r>
            <a:r>
              <a:rPr lang="en-US" altLang="en-US" dirty="0">
                <a:sym typeface="Symbol" panose="05050102010706020507" pitchFamily="18" charset="2"/>
              </a:rPr>
              <a:t> ]   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                 </a:t>
            </a:r>
            <a:r>
              <a:rPr lang="en-US" altLang="en-US" i="1" dirty="0">
                <a:sym typeface="Symbol" panose="05050102010706020507" pitchFamily="18" charset="2"/>
              </a:rPr>
              <a:t>s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course_id</a:t>
            </a:r>
            <a:r>
              <a:rPr lang="en-US" altLang="en-US" dirty="0">
                <a:sym typeface="Symbol" panose="05050102010706020507" pitchFamily="18" charset="2"/>
              </a:rPr>
              <a:t>] = </a:t>
            </a:r>
            <a:r>
              <a:rPr lang="en-US" altLang="en-US" i="1" dirty="0">
                <a:sym typeface="Symbol" panose="05050102010706020507" pitchFamily="18" charset="2"/>
              </a:rPr>
              <a:t>u </a:t>
            </a:r>
            <a:r>
              <a:rPr lang="en-US" altLang="en-US" dirty="0">
                <a:sym typeface="Symbol" panose="05050102010706020507" pitchFamily="18" charset="2"/>
              </a:rPr>
              <a:t>[</a:t>
            </a:r>
            <a:r>
              <a:rPr lang="en-US" altLang="en-US" i="1" dirty="0">
                <a:sym typeface="Symbol" panose="05050102010706020507" pitchFamily="18" charset="2"/>
              </a:rPr>
              <a:t>course_id</a:t>
            </a:r>
            <a:r>
              <a:rPr lang="en-US" altLang="en-US" dirty="0">
                <a:sym typeface="Symbol" panose="05050102010706020507" pitchFamily="18" charset="2"/>
              </a:rPr>
              <a:t>]))}</a:t>
            </a:r>
          </a:p>
        </p:txBody>
      </p:sp>
    </p:spTree>
    <p:extLst>
      <p:ext uri="{BB962C8B-B14F-4D97-AF65-F5344CB8AC3E}">
        <p14:creationId xmlns:p14="http://schemas.microsoft.com/office/powerpoint/2010/main" val="3626817704"/>
      </p:ext>
    </p:extLst>
  </p:cSld>
  <p:clrMapOvr>
    <a:masterClrMapping/>
  </p:clrMapOvr>
</p:sld>
</file>

<file path=ppt/theme/theme1.xml><?xml version="1.0" encoding="utf-8"?>
<a:theme xmlns:a="http://schemas.openxmlformats.org/drawingml/2006/main" name="2_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2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2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DB6</Template>
  <TotalTime>92568</TotalTime>
  <Words>872</Words>
  <Application>Microsoft Office PowerPoint</Application>
  <PresentationFormat>On-screen Show (4:3)</PresentationFormat>
  <Paragraphs>122</Paragraphs>
  <Slides>19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  <vt:variant>
        <vt:lpstr>Custom Shows</vt:lpstr>
      </vt:variant>
      <vt:variant>
        <vt:i4>1</vt:i4>
      </vt:variant>
    </vt:vector>
  </HeadingPairs>
  <TitlesOfParts>
    <vt:vector size="30" baseType="lpstr">
      <vt:lpstr>ＭＳ Ｐゴシック</vt:lpstr>
      <vt:lpstr>ＭＳ Ｐゴシック</vt:lpstr>
      <vt:lpstr>Arial</vt:lpstr>
      <vt:lpstr>Helvetica</vt:lpstr>
      <vt:lpstr>Monotype Sorts</vt:lpstr>
      <vt:lpstr>Symbol</vt:lpstr>
      <vt:lpstr>Times New Roman</vt:lpstr>
      <vt:lpstr>Webdings</vt:lpstr>
      <vt:lpstr>Wingdings</vt:lpstr>
      <vt:lpstr>2_db-5-grey</vt:lpstr>
      <vt:lpstr>Chapter 27: Formal-Relational Query Languages</vt:lpstr>
      <vt:lpstr>Outline</vt:lpstr>
      <vt:lpstr>Tuple Relational Calculus</vt:lpstr>
      <vt:lpstr>Tuple Relational Calculus</vt:lpstr>
      <vt:lpstr>Predicate Calculus Formula</vt:lpstr>
      <vt:lpstr>Example Queries</vt:lpstr>
      <vt:lpstr>Example Queries</vt:lpstr>
      <vt:lpstr>Example Queries</vt:lpstr>
      <vt:lpstr>Universal Quantification</vt:lpstr>
      <vt:lpstr>Safety of Expressions</vt:lpstr>
      <vt:lpstr>Safety of Expressions (Cont.)</vt:lpstr>
      <vt:lpstr>Domain Relational Calculus</vt:lpstr>
      <vt:lpstr>Domain Relational Calculus</vt:lpstr>
      <vt:lpstr>Example Queries</vt:lpstr>
      <vt:lpstr>Example Queries</vt:lpstr>
      <vt:lpstr>Safety of Expressions</vt:lpstr>
      <vt:lpstr>Universal Quantification</vt:lpstr>
      <vt:lpstr>Datalog</vt:lpstr>
      <vt:lpstr>End of Chapter 27</vt:lpstr>
      <vt:lpstr>Custom Show 1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Silberschatz, Avi</cp:lastModifiedBy>
  <cp:revision>448</cp:revision>
  <cp:lastPrinted>1999-06-28T19:27:31Z</cp:lastPrinted>
  <dcterms:created xsi:type="dcterms:W3CDTF">2009-12-21T15:40:22Z</dcterms:created>
  <dcterms:modified xsi:type="dcterms:W3CDTF">2019-08-08T09:08:27Z</dcterms:modified>
</cp:coreProperties>
</file>