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8"/>
  </p:notesMasterIdLst>
  <p:handoutMasterIdLst>
    <p:handoutMasterId r:id="rId19"/>
  </p:handoutMasterIdLst>
  <p:sldIdLst>
    <p:sldId id="335" r:id="rId2"/>
    <p:sldId id="454" r:id="rId3"/>
    <p:sldId id="468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3" r:id="rId12"/>
    <p:sldId id="464" r:id="rId13"/>
    <p:sldId id="465" r:id="rId14"/>
    <p:sldId id="466" r:id="rId15"/>
    <p:sldId id="469" r:id="rId16"/>
    <p:sldId id="470" r:id="rId17"/>
  </p:sldIdLst>
  <p:sldSz cx="9144000" cy="6858000" type="screen4x3"/>
  <p:notesSz cx="6997700" cy="9283700"/>
  <p:custShowLst>
    <p:custShow name="Custom Show 1" id="0">
      <p:sldLst>
        <p:sld r:id="rId2"/>
      </p:sldLst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07">
          <p15:clr>
            <a:srgbClr val="A4A3A4"/>
          </p15:clr>
        </p15:guide>
        <p15:guide id="2" pos="5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2" autoAdjust="0"/>
    <p:restoredTop sz="94737" autoAdjust="0"/>
  </p:normalViewPr>
  <p:slideViewPr>
    <p:cSldViewPr snapToGrid="0">
      <p:cViewPr varScale="1">
        <p:scale>
          <a:sx n="56" d="100"/>
          <a:sy n="56" d="100"/>
        </p:scale>
        <p:origin x="706" y="43"/>
      </p:cViewPr>
      <p:guideLst>
        <p:guide orient="horz" pos="707"/>
        <p:guide pos="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>
            <a:extLst>
              <a:ext uri="{FF2B5EF4-FFF2-40B4-BE49-F238E27FC236}">
                <a16:creationId xmlns:a16="http://schemas.microsoft.com/office/drawing/2014/main" id="{C6EF5354-BFFB-44DF-8FA7-1A088153BD8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7" name="Rectangle 3">
            <a:extLst>
              <a:ext uri="{FF2B5EF4-FFF2-40B4-BE49-F238E27FC236}">
                <a16:creationId xmlns:a16="http://schemas.microsoft.com/office/drawing/2014/main" id="{5BBF6CF9-ADFE-4F6E-89A0-8CB582D8FFC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8" name="Rectangle 4">
            <a:extLst>
              <a:ext uri="{FF2B5EF4-FFF2-40B4-BE49-F238E27FC236}">
                <a16:creationId xmlns:a16="http://schemas.microsoft.com/office/drawing/2014/main" id="{8C120FC7-7BCE-4696-BB5D-C087861E4B4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9" name="Rectangle 5">
            <a:extLst>
              <a:ext uri="{FF2B5EF4-FFF2-40B4-BE49-F238E27FC236}">
                <a16:creationId xmlns:a16="http://schemas.microsoft.com/office/drawing/2014/main" id="{6735A123-7D3E-455E-AB82-1C3749BB052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/>
            </a:lvl1pPr>
          </a:lstStyle>
          <a:p>
            <a:pPr>
              <a:defRPr/>
            </a:pPr>
            <a:fld id="{A8B4C920-550B-4EA7-9CB5-2D8883A273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>
            <a:extLst>
              <a:ext uri="{FF2B5EF4-FFF2-40B4-BE49-F238E27FC236}">
                <a16:creationId xmlns:a16="http://schemas.microsoft.com/office/drawing/2014/main" id="{2E8AF117-EF14-4BF3-AB7D-D75C4F934CC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0643" name="Rectangle 3">
            <a:extLst>
              <a:ext uri="{FF2B5EF4-FFF2-40B4-BE49-F238E27FC236}">
                <a16:creationId xmlns:a16="http://schemas.microsoft.com/office/drawing/2014/main" id="{D7D2DA5C-BED3-45D1-AFD2-94AF29863AB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2936E5F-4C9B-4144-9261-C3F188AA67D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0645" name="Rectangle 5">
            <a:extLst>
              <a:ext uri="{FF2B5EF4-FFF2-40B4-BE49-F238E27FC236}">
                <a16:creationId xmlns:a16="http://schemas.microsoft.com/office/drawing/2014/main" id="{D73F14C5-05F8-4300-9D01-F3633C85474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0646" name="Rectangle 6">
            <a:extLst>
              <a:ext uri="{FF2B5EF4-FFF2-40B4-BE49-F238E27FC236}">
                <a16:creationId xmlns:a16="http://schemas.microsoft.com/office/drawing/2014/main" id="{BCB6CAD9-A006-4455-8054-9CACB290288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0647" name="Rectangle 7">
            <a:extLst>
              <a:ext uri="{FF2B5EF4-FFF2-40B4-BE49-F238E27FC236}">
                <a16:creationId xmlns:a16="http://schemas.microsoft.com/office/drawing/2014/main" id="{63060AD7-0C3D-477B-BD60-55C8EBDB94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/>
            </a:lvl1pPr>
          </a:lstStyle>
          <a:p>
            <a:pPr>
              <a:defRPr/>
            </a:pPr>
            <a:fld id="{AE66C03C-4B0E-4149-8287-A3B340EB81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DE2DCE1-2EFC-4C42-8DFC-CBA6F33233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1637794-A468-4EC6-9DD2-8F932E639220}" type="slidenum">
              <a:rPr lang="en-US" altLang="en-US" sz="1300" smtClean="0"/>
              <a:pPr/>
              <a:t>1</a:t>
            </a:fld>
            <a:endParaRPr lang="en-US" altLang="en-US" sz="13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07B12F9-7FC5-42D0-9964-0865785D1C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BC6D4DE-B9DA-4FD2-A997-14A566E8D5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2D5D24-0AEB-4A5B-B535-CEBB1EC9856B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15040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1E904E-04B0-4085-B59A-236509C64031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38725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6B909D-A105-4D40-B253-E7961512F0E9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55447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989CEB-E3B1-4510-BCA8-B2ECEB38B3AB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1749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A7A989-A158-4CB7-A804-A84AB5656B5F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41720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BEBCEC-FD6F-439A-AF92-34F00B563C18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54558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09DFF4-BE0C-4FE6-8682-C9CECB1CEC1C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4095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D14F7D-457D-405A-989F-7E30BE4D3015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5831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BEBCEC-FD6F-439A-AF92-34F00B563C1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1247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09DFF4-BE0C-4FE6-8682-C9CECB1CEC1C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35048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D62F82-2A7A-4BDF-864D-4F5468632A02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5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69340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79518C-A1F2-479E-8F95-480B607F0F73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5671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ADA381-A41F-438A-BAC8-E8AE56F17DE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0733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6BBA81-BCD0-4BAE-97C5-170261E3AFCD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27499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304BBA-32A2-446D-8C15-363ECA85C43F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2820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b-book.com/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>
            <a:extLst>
              <a:ext uri="{FF2B5EF4-FFF2-40B4-BE49-F238E27FC236}">
                <a16:creationId xmlns:a16="http://schemas.microsoft.com/office/drawing/2014/main" id="{A25BB261-D773-4836-B381-7A051175F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4938" y="5726113"/>
            <a:ext cx="3694112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b="1" dirty="0">
                <a:solidFill>
                  <a:srgbClr val="002060"/>
                </a:solidFill>
              </a:rPr>
              <a:t>Database System Concepts, 7</a:t>
            </a:r>
            <a:r>
              <a:rPr lang="en-US" altLang="en-US" b="1" baseline="30000" dirty="0">
                <a:solidFill>
                  <a:srgbClr val="002060"/>
                </a:solidFill>
              </a:rPr>
              <a:t>th</a:t>
            </a:r>
            <a:r>
              <a:rPr lang="en-US" altLang="en-US" b="1" dirty="0">
                <a:solidFill>
                  <a:srgbClr val="002060"/>
                </a:solidFill>
              </a:rPr>
              <a:t> Ed</a:t>
            </a:r>
            <a:r>
              <a:rPr lang="en-US" altLang="en-US" dirty="0">
                <a:solidFill>
                  <a:srgbClr val="002060"/>
                </a:solidFill>
              </a:rPr>
              <a:t>.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en-US" sz="1200" b="1" dirty="0">
                <a:solidFill>
                  <a:srgbClr val="002060"/>
                </a:solidFill>
              </a:rPr>
              <a:t>©Silberschatz, Korth and Sudarshan</a:t>
            </a:r>
            <a:br>
              <a:rPr lang="en-US" altLang="en-US" sz="1200" b="1" dirty="0">
                <a:solidFill>
                  <a:srgbClr val="002060"/>
                </a:solidFill>
              </a:rPr>
            </a:br>
            <a:r>
              <a:rPr lang="en-US" altLang="en-US" sz="1200" b="1" dirty="0">
                <a:solidFill>
                  <a:srgbClr val="002060"/>
                </a:solidFill>
              </a:rPr>
              <a:t>See </a:t>
            </a:r>
            <a:r>
              <a:rPr lang="en-US" altLang="en-US" sz="1200" b="1" dirty="0">
                <a:solidFill>
                  <a:srgbClr val="002060"/>
                </a:solidFill>
                <a:hlinkClick r:id="rId2"/>
              </a:rPr>
              <a:t>www.db-book.com</a:t>
            </a:r>
            <a:r>
              <a:rPr lang="en-US" altLang="en-US" sz="1200" b="1" dirty="0">
                <a:solidFill>
                  <a:srgbClr val="002060"/>
                </a:solidFill>
              </a:rPr>
              <a:t> for conditions on re-use </a:t>
            </a:r>
          </a:p>
        </p:txBody>
      </p:sp>
      <p:sp>
        <p:nvSpPr>
          <p:cNvPr id="513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4760F52-45E1-4E1D-A744-2F2290DE90C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fld id="{3B69BB99-A72A-4470-971F-83530C443C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9" name="Picture 8" descr="Cover-6Ed"/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13858" y="0"/>
            <a:ext cx="1331269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0487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C950AD-734E-45C7-8042-5795FFAD675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5E31B-1343-4510-8DCD-65E7B65446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3046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6250" y="117475"/>
            <a:ext cx="2019300" cy="5880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117475"/>
            <a:ext cx="5905500" cy="5880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A7A2CD-B5B0-4CF6-8038-339B0E99E36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574B0-C055-4E38-82A9-667A1DF1F8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4649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9796C49-4A73-449B-A170-DFFCD45313D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D9E99-A0D8-4F2F-B04A-331DF655FE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282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093788"/>
            <a:ext cx="7707313" cy="4903787"/>
          </a:xfrm>
        </p:spPr>
        <p:txBody>
          <a:bodyPr/>
          <a:lstStyle>
            <a:lvl1pPr marL="342900" indent="-342900">
              <a:buSzPct val="110000"/>
              <a:buFont typeface="Wingdings" panose="05000000000000000000" pitchFamily="2" charset="2"/>
              <a:buChar char="§"/>
              <a:defRPr sz="1700"/>
            </a:lvl1pPr>
            <a:lvl2pPr marL="742950" indent="-285750">
              <a:buSzPct val="110000"/>
              <a:buFont typeface="Arial" panose="020B0604020202020204" pitchFamily="34" charset="0"/>
              <a:buChar char="•"/>
              <a:defRPr sz="1700"/>
            </a:lvl2pPr>
            <a:lvl3pPr marL="1085850" indent="-228600">
              <a:buFont typeface="Wingdings" panose="05000000000000000000" pitchFamily="2" charset="2"/>
              <a:buChar char="§"/>
              <a:defRPr sz="1700"/>
            </a:lvl3pPr>
            <a:lvl4pPr marL="1428750" indent="-228600">
              <a:buFont typeface="Arial" panose="020B0604020202020204" pitchFamily="34" charset="0"/>
              <a:buChar char="•"/>
              <a:defRPr sz="1700"/>
            </a:lvl4pPr>
            <a:lvl5pPr marL="1771650" indent="-228600">
              <a:buFont typeface="Wingdings" panose="05000000000000000000" pitchFamily="2" charset="2"/>
              <a:buChar char="§"/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437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36F2EBE-FF5F-4F9D-A3C2-A59A92D7809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3CAF-32BF-49A6-93F1-59C9E4B7C9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0709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350" y="1093788"/>
            <a:ext cx="3800476" cy="4903787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1225" y="1093788"/>
            <a:ext cx="3754438" cy="4903787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6D4A7F0-1138-4608-80AA-D0A6F5D4118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52D5F-D37B-4E9D-98AD-511A1ABBD6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080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6334" y="2174875"/>
            <a:ext cx="3691053" cy="3951288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813175" cy="3951288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6DFCFB3-6710-4DD2-8404-7E55A930F35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91CCC-CC48-429B-87C9-7123B48E52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9042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B431453-8F56-47C4-89BA-3EDF3CD092B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D92F0-DB25-4E6B-A10D-A7937AC7A3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6005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4BE8099E-18A5-481A-9697-216087BE067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55C8E-F740-4D28-8DA3-D7B8E0F6F5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2147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7E2C57D-1205-411A-BA90-DF60A810F6D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BE5B0-1186-4DAB-9E97-511F15F5C6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8809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9EB6957-06EE-46F8-A450-3DB417A1F8A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1DB2E-7BC4-4C22-ACAE-0B8B3F0C51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14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6112478-D9B7-4D0D-ADE5-62D5EFAAF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8350" y="1093788"/>
            <a:ext cx="7707313" cy="490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512003" name="Rectangle 3">
            <a:extLst>
              <a:ext uri="{FF2B5EF4-FFF2-40B4-BE49-F238E27FC236}">
                <a16:creationId xmlns:a16="http://schemas.microsoft.com/office/drawing/2014/main" id="{D2EB5033-CF44-472B-B77D-FAA18581E63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rgbClr val="00206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BECA7E0-09BC-41D3-BD93-B7E81A2ACCB7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id="{D0CFC8B2-2C6C-4CA4-9AFC-14298F0DD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2750" y="6613525"/>
            <a:ext cx="23812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002060"/>
                </a:solidFill>
              </a:rPr>
              <a:t>©Silberschatz, Korth and Sudarshan</a:t>
            </a:r>
          </a:p>
        </p:txBody>
      </p:sp>
      <p:sp>
        <p:nvSpPr>
          <p:cNvPr id="512005" name="Text Box 5">
            <a:extLst>
              <a:ext uri="{FF2B5EF4-FFF2-40B4-BE49-F238E27FC236}">
                <a16:creationId xmlns:a16="http://schemas.microsoft.com/office/drawing/2014/main" id="{ED25C836-0663-424A-84A7-5AB80342286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444718" y="6613525"/>
            <a:ext cx="5180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002060"/>
                </a:solidFill>
              </a:rPr>
              <a:t>28.</a:t>
            </a:r>
            <a:fld id="{669DE52E-05EC-4487-BE79-3F9A6A9F8797}" type="slidenum">
              <a:rPr lang="en-US" altLang="en-US" sz="1000" b="1" smtClean="0">
                <a:solidFill>
                  <a:srgbClr val="002060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altLang="en-US" sz="1000" b="1" dirty="0">
              <a:solidFill>
                <a:srgbClr val="002060"/>
              </a:solidFill>
            </a:endParaRPr>
          </a:p>
        </p:txBody>
      </p:sp>
      <p:sp>
        <p:nvSpPr>
          <p:cNvPr id="512006" name="Rectangle 6">
            <a:extLst>
              <a:ext uri="{FF2B5EF4-FFF2-40B4-BE49-F238E27FC236}">
                <a16:creationId xmlns:a16="http://schemas.microsoft.com/office/drawing/2014/main" id="{BFAC4B4C-D3C2-4A14-871E-CC7D45F076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8350" y="117475"/>
            <a:ext cx="807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1" name="Text Box 7">
            <a:extLst>
              <a:ext uri="{FF2B5EF4-FFF2-40B4-BE49-F238E27FC236}">
                <a16:creationId xmlns:a16="http://schemas.microsoft.com/office/drawing/2014/main" id="{5472E9A1-C06F-4393-872E-7F8100F91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13525"/>
            <a:ext cx="2571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b="1" dirty="0">
                <a:solidFill>
                  <a:srgbClr val="002060"/>
                </a:solidFill>
              </a:rPr>
              <a:t>Database System Concepts - 7</a:t>
            </a:r>
            <a:r>
              <a:rPr lang="en-US" sz="1000" b="1" baseline="30000" dirty="0">
                <a:solidFill>
                  <a:srgbClr val="002060"/>
                </a:solidFill>
              </a:rPr>
              <a:t>th</a:t>
            </a:r>
            <a:r>
              <a:rPr lang="en-US" sz="1000" b="1" dirty="0">
                <a:solidFill>
                  <a:srgbClr val="002060"/>
                </a:solidFill>
              </a:rPr>
              <a:t> Edition</a:t>
            </a:r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0362D880-06BD-4D02-876C-3226AC8E6F10}"/>
              </a:ext>
            </a:extLst>
          </p:cNvPr>
          <p:cNvSpPr>
            <a:spLocks/>
          </p:cNvSpPr>
          <p:nvPr/>
        </p:nvSpPr>
        <p:spPr bwMode="auto">
          <a:xfrm>
            <a:off x="8916988" y="5445125"/>
            <a:ext cx="227012" cy="47625"/>
          </a:xfrm>
          <a:custGeom>
            <a:avLst/>
            <a:gdLst>
              <a:gd name="T0" fmla="*/ 0 w 285"/>
              <a:gd name="T1" fmla="*/ 2147483646 h 61"/>
              <a:gd name="T2" fmla="*/ 2147483646 w 285"/>
              <a:gd name="T3" fmla="*/ 2147483646 h 61"/>
              <a:gd name="T4" fmla="*/ 2147483646 w 285"/>
              <a:gd name="T5" fmla="*/ 2147483646 h 61"/>
              <a:gd name="T6" fmla="*/ 2147483646 w 285"/>
              <a:gd name="T7" fmla="*/ 2147483646 h 61"/>
              <a:gd name="T8" fmla="*/ 2147483646 w 285"/>
              <a:gd name="T9" fmla="*/ 2147483646 h 61"/>
              <a:gd name="T10" fmla="*/ 2147483646 w 285"/>
              <a:gd name="T11" fmla="*/ 2147483646 h 61"/>
              <a:gd name="T12" fmla="*/ 2147483646 w 285"/>
              <a:gd name="T13" fmla="*/ 2147483646 h 61"/>
              <a:gd name="T14" fmla="*/ 2147483646 w 285"/>
              <a:gd name="T15" fmla="*/ 2147483646 h 61"/>
              <a:gd name="T16" fmla="*/ 2147483646 w 285"/>
              <a:gd name="T17" fmla="*/ 0 h 61"/>
              <a:gd name="T18" fmla="*/ 2147483646 w 285"/>
              <a:gd name="T19" fmla="*/ 0 h 61"/>
              <a:gd name="T20" fmla="*/ 2147483646 w 285"/>
              <a:gd name="T21" fmla="*/ 0 h 61"/>
              <a:gd name="T22" fmla="*/ 2147483646 w 285"/>
              <a:gd name="T23" fmla="*/ 0 h 61"/>
              <a:gd name="T24" fmla="*/ 2147483646 w 285"/>
              <a:gd name="T25" fmla="*/ 2147483646 h 61"/>
              <a:gd name="T26" fmla="*/ 2147483646 w 285"/>
              <a:gd name="T27" fmla="*/ 2147483646 h 61"/>
              <a:gd name="T28" fmla="*/ 2147483646 w 285"/>
              <a:gd name="T29" fmla="*/ 2147483646 h 61"/>
              <a:gd name="T30" fmla="*/ 2147483646 w 285"/>
              <a:gd name="T31" fmla="*/ 2147483646 h 61"/>
              <a:gd name="T32" fmla="*/ 2147483646 w 285"/>
              <a:gd name="T33" fmla="*/ 2147483646 h 61"/>
              <a:gd name="T34" fmla="*/ 2147483646 w 285"/>
              <a:gd name="T35" fmla="*/ 2147483646 h 61"/>
              <a:gd name="T36" fmla="*/ 2147483646 w 285"/>
              <a:gd name="T37" fmla="*/ 2147483646 h 61"/>
              <a:gd name="T38" fmla="*/ 2147483646 w 285"/>
              <a:gd name="T39" fmla="*/ 2147483646 h 61"/>
              <a:gd name="T40" fmla="*/ 2147483646 w 285"/>
              <a:gd name="T41" fmla="*/ 2147483646 h 61"/>
              <a:gd name="T42" fmla="*/ 2147483646 w 285"/>
              <a:gd name="T43" fmla="*/ 2147483646 h 61"/>
              <a:gd name="T44" fmla="*/ 2147483646 w 285"/>
              <a:gd name="T45" fmla="*/ 2147483646 h 61"/>
              <a:gd name="T46" fmla="*/ 2147483646 w 285"/>
              <a:gd name="T47" fmla="*/ 2147483646 h 61"/>
              <a:gd name="T48" fmla="*/ 2147483646 w 285"/>
              <a:gd name="T49" fmla="*/ 2147483646 h 61"/>
              <a:gd name="T50" fmla="*/ 2147483646 w 285"/>
              <a:gd name="T51" fmla="*/ 2147483646 h 61"/>
              <a:gd name="T52" fmla="*/ 2147483646 w 285"/>
              <a:gd name="T53" fmla="*/ 2147483646 h 61"/>
              <a:gd name="T54" fmla="*/ 2147483646 w 285"/>
              <a:gd name="T55" fmla="*/ 2147483646 h 61"/>
              <a:gd name="T56" fmla="*/ 2147483646 w 285"/>
              <a:gd name="T57" fmla="*/ 2147483646 h 61"/>
              <a:gd name="T58" fmla="*/ 2147483646 w 285"/>
              <a:gd name="T59" fmla="*/ 2147483646 h 61"/>
              <a:gd name="T60" fmla="*/ 2147483646 w 285"/>
              <a:gd name="T61" fmla="*/ 2147483646 h 61"/>
              <a:gd name="T62" fmla="*/ 2147483646 w 285"/>
              <a:gd name="T63" fmla="*/ 2147483646 h 61"/>
              <a:gd name="T64" fmla="*/ 2147483646 w 285"/>
              <a:gd name="T65" fmla="*/ 2147483646 h 61"/>
              <a:gd name="T66" fmla="*/ 2147483646 w 285"/>
              <a:gd name="T67" fmla="*/ 2147483646 h 61"/>
              <a:gd name="T68" fmla="*/ 2147483646 w 285"/>
              <a:gd name="T69" fmla="*/ 2147483646 h 61"/>
              <a:gd name="T70" fmla="*/ 2147483646 w 285"/>
              <a:gd name="T71" fmla="*/ 2147483646 h 61"/>
              <a:gd name="T72" fmla="*/ 2147483646 w 285"/>
              <a:gd name="T73" fmla="*/ 2147483646 h 61"/>
              <a:gd name="T74" fmla="*/ 2147483646 w 285"/>
              <a:gd name="T75" fmla="*/ 2147483646 h 61"/>
              <a:gd name="T76" fmla="*/ 2147483646 w 285"/>
              <a:gd name="T77" fmla="*/ 2147483646 h 61"/>
              <a:gd name="T78" fmla="*/ 2147483646 w 285"/>
              <a:gd name="T79" fmla="*/ 2147483646 h 61"/>
              <a:gd name="T80" fmla="*/ 2147483646 w 285"/>
              <a:gd name="T81" fmla="*/ 2147483646 h 61"/>
              <a:gd name="T82" fmla="*/ 2147483646 w 285"/>
              <a:gd name="T83" fmla="*/ 2147483646 h 61"/>
              <a:gd name="T84" fmla="*/ 2147483646 w 285"/>
              <a:gd name="T85" fmla="*/ 2147483646 h 61"/>
              <a:gd name="T86" fmla="*/ 2147483646 w 285"/>
              <a:gd name="T87" fmla="*/ 2147483646 h 6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285" h="61">
                <a:moveTo>
                  <a:pt x="2" y="61"/>
                </a:moveTo>
                <a:lnTo>
                  <a:pt x="0" y="59"/>
                </a:lnTo>
                <a:lnTo>
                  <a:pt x="0" y="55"/>
                </a:lnTo>
                <a:lnTo>
                  <a:pt x="2" y="48"/>
                </a:lnTo>
                <a:lnTo>
                  <a:pt x="5" y="40"/>
                </a:lnTo>
                <a:lnTo>
                  <a:pt x="9" y="34"/>
                </a:lnTo>
                <a:lnTo>
                  <a:pt x="13" y="31"/>
                </a:lnTo>
                <a:lnTo>
                  <a:pt x="17" y="25"/>
                </a:lnTo>
                <a:lnTo>
                  <a:pt x="24" y="21"/>
                </a:lnTo>
                <a:lnTo>
                  <a:pt x="30" y="17"/>
                </a:lnTo>
                <a:lnTo>
                  <a:pt x="40" y="13"/>
                </a:lnTo>
                <a:lnTo>
                  <a:pt x="45" y="10"/>
                </a:lnTo>
                <a:lnTo>
                  <a:pt x="51" y="8"/>
                </a:lnTo>
                <a:lnTo>
                  <a:pt x="57" y="6"/>
                </a:lnTo>
                <a:lnTo>
                  <a:pt x="64" y="6"/>
                </a:lnTo>
                <a:lnTo>
                  <a:pt x="70" y="2"/>
                </a:lnTo>
                <a:lnTo>
                  <a:pt x="78" y="2"/>
                </a:lnTo>
                <a:lnTo>
                  <a:pt x="85" y="0"/>
                </a:lnTo>
                <a:lnTo>
                  <a:pt x="93" y="0"/>
                </a:lnTo>
                <a:lnTo>
                  <a:pt x="100" y="0"/>
                </a:lnTo>
                <a:lnTo>
                  <a:pt x="110" y="0"/>
                </a:lnTo>
                <a:lnTo>
                  <a:pt x="118" y="0"/>
                </a:lnTo>
                <a:lnTo>
                  <a:pt x="129" y="0"/>
                </a:lnTo>
                <a:lnTo>
                  <a:pt x="137" y="0"/>
                </a:lnTo>
                <a:lnTo>
                  <a:pt x="146" y="2"/>
                </a:lnTo>
                <a:lnTo>
                  <a:pt x="154" y="2"/>
                </a:lnTo>
                <a:lnTo>
                  <a:pt x="163" y="4"/>
                </a:lnTo>
                <a:lnTo>
                  <a:pt x="173" y="6"/>
                </a:lnTo>
                <a:lnTo>
                  <a:pt x="182" y="8"/>
                </a:lnTo>
                <a:lnTo>
                  <a:pt x="192" y="8"/>
                </a:lnTo>
                <a:lnTo>
                  <a:pt x="201" y="12"/>
                </a:lnTo>
                <a:lnTo>
                  <a:pt x="209" y="12"/>
                </a:lnTo>
                <a:lnTo>
                  <a:pt x="216" y="13"/>
                </a:lnTo>
                <a:lnTo>
                  <a:pt x="224" y="15"/>
                </a:lnTo>
                <a:lnTo>
                  <a:pt x="234" y="17"/>
                </a:lnTo>
                <a:lnTo>
                  <a:pt x="239" y="19"/>
                </a:lnTo>
                <a:lnTo>
                  <a:pt x="247" y="21"/>
                </a:lnTo>
                <a:lnTo>
                  <a:pt x="254" y="23"/>
                </a:lnTo>
                <a:lnTo>
                  <a:pt x="260" y="25"/>
                </a:lnTo>
                <a:lnTo>
                  <a:pt x="266" y="25"/>
                </a:lnTo>
                <a:lnTo>
                  <a:pt x="270" y="27"/>
                </a:lnTo>
                <a:lnTo>
                  <a:pt x="273" y="27"/>
                </a:lnTo>
                <a:lnTo>
                  <a:pt x="279" y="29"/>
                </a:lnTo>
                <a:lnTo>
                  <a:pt x="283" y="31"/>
                </a:lnTo>
                <a:lnTo>
                  <a:pt x="285" y="32"/>
                </a:lnTo>
                <a:lnTo>
                  <a:pt x="279" y="44"/>
                </a:lnTo>
                <a:lnTo>
                  <a:pt x="277" y="44"/>
                </a:lnTo>
                <a:lnTo>
                  <a:pt x="273" y="42"/>
                </a:lnTo>
                <a:lnTo>
                  <a:pt x="268" y="42"/>
                </a:lnTo>
                <a:lnTo>
                  <a:pt x="260" y="40"/>
                </a:lnTo>
                <a:lnTo>
                  <a:pt x="251" y="38"/>
                </a:lnTo>
                <a:lnTo>
                  <a:pt x="241" y="36"/>
                </a:lnTo>
                <a:lnTo>
                  <a:pt x="235" y="34"/>
                </a:lnTo>
                <a:lnTo>
                  <a:pt x="230" y="34"/>
                </a:lnTo>
                <a:lnTo>
                  <a:pt x="224" y="32"/>
                </a:lnTo>
                <a:lnTo>
                  <a:pt x="218" y="32"/>
                </a:lnTo>
                <a:lnTo>
                  <a:pt x="213" y="31"/>
                </a:lnTo>
                <a:lnTo>
                  <a:pt x="207" y="31"/>
                </a:lnTo>
                <a:lnTo>
                  <a:pt x="201" y="29"/>
                </a:lnTo>
                <a:lnTo>
                  <a:pt x="196" y="29"/>
                </a:lnTo>
                <a:lnTo>
                  <a:pt x="190" y="27"/>
                </a:lnTo>
                <a:lnTo>
                  <a:pt x="182" y="27"/>
                </a:lnTo>
                <a:lnTo>
                  <a:pt x="178" y="25"/>
                </a:lnTo>
                <a:lnTo>
                  <a:pt x="173" y="25"/>
                </a:lnTo>
                <a:lnTo>
                  <a:pt x="167" y="23"/>
                </a:lnTo>
                <a:lnTo>
                  <a:pt x="163" y="23"/>
                </a:lnTo>
                <a:lnTo>
                  <a:pt x="158" y="21"/>
                </a:lnTo>
                <a:lnTo>
                  <a:pt x="154" y="21"/>
                </a:lnTo>
                <a:lnTo>
                  <a:pt x="148" y="19"/>
                </a:lnTo>
                <a:lnTo>
                  <a:pt x="142" y="19"/>
                </a:lnTo>
                <a:lnTo>
                  <a:pt x="144" y="48"/>
                </a:lnTo>
                <a:lnTo>
                  <a:pt x="110" y="15"/>
                </a:lnTo>
                <a:lnTo>
                  <a:pt x="118" y="48"/>
                </a:lnTo>
                <a:lnTo>
                  <a:pt x="83" y="21"/>
                </a:lnTo>
                <a:lnTo>
                  <a:pt x="91" y="48"/>
                </a:lnTo>
                <a:lnTo>
                  <a:pt x="59" y="29"/>
                </a:lnTo>
                <a:lnTo>
                  <a:pt x="57" y="29"/>
                </a:lnTo>
                <a:lnTo>
                  <a:pt x="53" y="31"/>
                </a:lnTo>
                <a:lnTo>
                  <a:pt x="49" y="31"/>
                </a:lnTo>
                <a:lnTo>
                  <a:pt x="43" y="34"/>
                </a:lnTo>
                <a:lnTo>
                  <a:pt x="38" y="36"/>
                </a:lnTo>
                <a:lnTo>
                  <a:pt x="32" y="38"/>
                </a:lnTo>
                <a:lnTo>
                  <a:pt x="26" y="42"/>
                </a:lnTo>
                <a:lnTo>
                  <a:pt x="23" y="44"/>
                </a:lnTo>
                <a:lnTo>
                  <a:pt x="15" y="50"/>
                </a:lnTo>
                <a:lnTo>
                  <a:pt x="7" y="55"/>
                </a:lnTo>
                <a:lnTo>
                  <a:pt x="4" y="59"/>
                </a:lnTo>
                <a:lnTo>
                  <a:pt x="2" y="6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pic>
        <p:nvPicPr>
          <p:cNvPr id="10" name="Picture 8" descr="Cover-6Ed"/>
          <p:cNvPicPr>
            <a:picLocks noChangeAspect="1" noChangeArrowheads="1"/>
          </p:cNvPicPr>
          <p:nvPr userDrawn="1"/>
        </p:nvPicPr>
        <p:blipFill>
          <a:blip r:embed="rId14"/>
          <a:stretch>
            <a:fillRect/>
          </a:stretch>
        </p:blipFill>
        <p:spPr bwMode="auto">
          <a:xfrm>
            <a:off x="5546" y="0"/>
            <a:ext cx="742012" cy="94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rgbClr val="002060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rgbClr val="002060"/>
        </a:buClr>
        <a:buSzPct val="100000"/>
        <a:buFont typeface="Monotype Sorts" pitchFamily="-65" charset="2"/>
        <a:buChar char="n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35000"/>
        </a:spcBef>
        <a:spcAft>
          <a:spcPct val="0"/>
        </a:spcAft>
        <a:buClr>
          <a:schemeClr val="folHlink"/>
        </a:buClr>
        <a:buSzPct val="95000"/>
        <a:buFont typeface="Monotype Sorts" pitchFamily="-65" charset="2"/>
        <a:buChar char="l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35000"/>
        </a:spcBef>
        <a:spcAft>
          <a:spcPct val="0"/>
        </a:spcAft>
        <a:buClr>
          <a:srgbClr val="33CC33"/>
        </a:buClr>
        <a:buSzPct val="85000"/>
        <a:buFont typeface="Webdings" panose="05030102010509060703" pitchFamily="18" charset="2"/>
        <a:buChar char="4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Font typeface="Times New Roman" panose="02020603050405020304" pitchFamily="18" charset="0"/>
        <a:buChar char="–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>
            <a:extLst>
              <a:ext uri="{FF2B5EF4-FFF2-40B4-BE49-F238E27FC236}">
                <a16:creationId xmlns:a16="http://schemas.microsoft.com/office/drawing/2014/main" id="{1CB68582-BBE2-4F64-8E5F-7C76410784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Chapter 28: </a:t>
            </a:r>
            <a:r>
              <a:rPr lang="en-US" altLang="en-US" dirty="0"/>
              <a:t>Advanced Relational Database Design </a:t>
            </a:r>
            <a:endParaRPr lang="en-US" alt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14425"/>
            <a:ext cx="7647681" cy="5133975"/>
          </a:xfrm>
        </p:spPr>
        <p:txBody>
          <a:bodyPr/>
          <a:lstStyle/>
          <a:p>
            <a:r>
              <a:rPr lang="en-US" altLang="en-US" dirty="0"/>
              <a:t>Consider </a:t>
            </a:r>
            <a:r>
              <a:rPr lang="en-US" altLang="en-US" i="1" dirty="0"/>
              <a:t>Loan-info-schema</a:t>
            </a:r>
            <a:r>
              <a:rPr lang="en-US" altLang="en-US" dirty="0"/>
              <a:t> = (</a:t>
            </a:r>
            <a:r>
              <a:rPr lang="en-US" altLang="en-US" i="1" dirty="0"/>
              <a:t>branch-name, customer-name, loan-number, amount</a:t>
            </a:r>
            <a:r>
              <a:rPr lang="en-US" altLang="en-US" dirty="0"/>
              <a:t>).</a:t>
            </a:r>
          </a:p>
          <a:p>
            <a:r>
              <a:rPr lang="en-US" altLang="en-US" dirty="0"/>
              <a:t>Each loan has one or more customers, is in one or more branches and has a loan amount; these relationships are independent, hence we have the join dependency</a:t>
            </a:r>
          </a:p>
          <a:p>
            <a:r>
              <a:rPr lang="en-US" altLang="en-US" dirty="0"/>
              <a:t>*(=(</a:t>
            </a:r>
            <a:r>
              <a:rPr lang="en-US" altLang="en-US" i="1" dirty="0"/>
              <a:t>loan-number, branch-name</a:t>
            </a:r>
            <a:r>
              <a:rPr lang="en-US" altLang="en-US" dirty="0"/>
              <a:t>), (</a:t>
            </a:r>
            <a:r>
              <a:rPr lang="en-US" altLang="en-US" i="1" dirty="0"/>
              <a:t>loan-number, customer-name</a:t>
            </a:r>
            <a:r>
              <a:rPr lang="en-US" altLang="en-US" dirty="0"/>
              <a:t>), (</a:t>
            </a:r>
            <a:r>
              <a:rPr lang="en-US" altLang="en-US" i="1" dirty="0"/>
              <a:t>loan-number, amount</a:t>
            </a:r>
            <a:r>
              <a:rPr lang="en-US" altLang="en-US" dirty="0"/>
              <a:t>))</a:t>
            </a:r>
          </a:p>
          <a:p>
            <a:r>
              <a:rPr lang="en-US" altLang="en-US" i="1" dirty="0"/>
              <a:t>Loan-info-schema</a:t>
            </a:r>
            <a:r>
              <a:rPr lang="en-US" altLang="en-US" dirty="0"/>
              <a:t> is not in PJNF with respect to the set of dependencies containing the above join dependency. To put </a:t>
            </a:r>
            <a:r>
              <a:rPr lang="en-US" altLang="en-US" i="1" dirty="0"/>
              <a:t>Loan-info-schema</a:t>
            </a:r>
            <a:r>
              <a:rPr lang="en-US" altLang="en-US" dirty="0"/>
              <a:t> into PJNF, we must decompose it into the three schemas specified by the join dependency:</a:t>
            </a:r>
          </a:p>
          <a:p>
            <a:pPr lvl="1"/>
            <a:r>
              <a:rPr lang="en-US" altLang="en-US" dirty="0"/>
              <a:t>(</a:t>
            </a:r>
            <a:r>
              <a:rPr lang="en-US" altLang="en-US" i="1" dirty="0"/>
              <a:t>loan-number, branch-name</a:t>
            </a:r>
            <a:r>
              <a:rPr lang="en-US" altLang="en-US" dirty="0"/>
              <a:t>)</a:t>
            </a:r>
          </a:p>
          <a:p>
            <a:pPr lvl="1"/>
            <a:r>
              <a:rPr lang="en-US" altLang="en-US" dirty="0"/>
              <a:t>(</a:t>
            </a:r>
            <a:r>
              <a:rPr lang="en-US" altLang="en-US" i="1" dirty="0"/>
              <a:t>loan-number, customer-name</a:t>
            </a:r>
            <a:r>
              <a:rPr lang="en-US" altLang="en-US" dirty="0"/>
              <a:t>)</a:t>
            </a:r>
          </a:p>
          <a:p>
            <a:pPr lvl="1"/>
            <a:r>
              <a:rPr lang="en-US" altLang="en-US" dirty="0"/>
              <a:t>(</a:t>
            </a:r>
            <a:r>
              <a:rPr lang="en-US" altLang="en-US" i="1" dirty="0"/>
              <a:t>loan-number, amount</a:t>
            </a:r>
            <a:r>
              <a:rPr lang="en-US" alt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07279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Domain-Key Normal Form (DKNY)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093788"/>
            <a:ext cx="7670800" cy="43957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 dirty="0"/>
              <a:t>Domain declaration</a:t>
            </a:r>
            <a:r>
              <a:rPr lang="en-US" altLang="en-US" dirty="0"/>
              <a:t>. Let A be an attribute, and let </a:t>
            </a:r>
            <a:r>
              <a:rPr lang="en-US" altLang="en-US" b="1" dirty="0" err="1"/>
              <a:t>dom</a:t>
            </a:r>
            <a:r>
              <a:rPr lang="en-US" altLang="en-US" dirty="0"/>
              <a:t> be a set of values. The domain declaration </a:t>
            </a:r>
            <a:r>
              <a:rPr lang="en-US" altLang="en-US" i="1" dirty="0"/>
              <a:t>A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</a:t>
            </a:r>
            <a:r>
              <a:rPr lang="en-US" altLang="en-US" dirty="0"/>
              <a:t> </a:t>
            </a:r>
            <a:r>
              <a:rPr lang="en-US" altLang="en-US" b="1" dirty="0" err="1"/>
              <a:t>dom</a:t>
            </a:r>
            <a:r>
              <a:rPr lang="en-US" altLang="en-US" dirty="0"/>
              <a:t> requires that the </a:t>
            </a:r>
            <a:r>
              <a:rPr lang="en-US" altLang="en-US" i="1" dirty="0"/>
              <a:t>A</a:t>
            </a:r>
            <a:r>
              <a:rPr lang="en-US" altLang="en-US" dirty="0"/>
              <a:t> value of all tuples be values in </a:t>
            </a:r>
            <a:r>
              <a:rPr lang="en-US" altLang="en-US" b="1" dirty="0"/>
              <a:t>dom</a:t>
            </a:r>
            <a:r>
              <a:rPr lang="en-US" altLang="en-US" dirty="0"/>
              <a:t>.</a:t>
            </a:r>
          </a:p>
          <a:p>
            <a:pPr>
              <a:lnSpc>
                <a:spcPct val="90000"/>
              </a:lnSpc>
            </a:pPr>
            <a:r>
              <a:rPr lang="en-US" altLang="en-US" b="1" dirty="0"/>
              <a:t>Key declaration</a:t>
            </a:r>
            <a:r>
              <a:rPr lang="en-US" altLang="en-US" dirty="0"/>
              <a:t>. Let </a:t>
            </a:r>
            <a:r>
              <a:rPr lang="en-US" altLang="en-US" i="1" dirty="0"/>
              <a:t>R</a:t>
            </a:r>
            <a:r>
              <a:rPr lang="en-US" altLang="en-US" dirty="0"/>
              <a:t> be a relation schema with </a:t>
            </a:r>
            <a:r>
              <a:rPr lang="en-US" altLang="en-US" i="1" dirty="0"/>
              <a:t>K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</a:t>
            </a:r>
            <a:r>
              <a:rPr lang="en-US" altLang="en-US" dirty="0"/>
              <a:t> </a:t>
            </a:r>
            <a:r>
              <a:rPr lang="en-US" altLang="en-US" i="1" dirty="0"/>
              <a:t>R</a:t>
            </a:r>
            <a:r>
              <a:rPr lang="en-US" altLang="en-US" dirty="0"/>
              <a:t>. The key declaration </a:t>
            </a:r>
            <a:r>
              <a:rPr lang="en-US" altLang="en-US" b="1" dirty="0"/>
              <a:t>key</a:t>
            </a:r>
            <a:r>
              <a:rPr lang="en-US" altLang="en-US" dirty="0"/>
              <a:t> (</a:t>
            </a:r>
            <a:r>
              <a:rPr lang="en-US" altLang="en-US" i="1" dirty="0"/>
              <a:t>K</a:t>
            </a:r>
            <a:r>
              <a:rPr lang="en-US" altLang="en-US" dirty="0"/>
              <a:t>) requires that </a:t>
            </a:r>
            <a:r>
              <a:rPr lang="en-US" altLang="en-US" i="1" dirty="0"/>
              <a:t>K</a:t>
            </a:r>
            <a:r>
              <a:rPr lang="en-US" altLang="en-US" dirty="0"/>
              <a:t> be a superkey for schema </a:t>
            </a:r>
            <a:r>
              <a:rPr lang="en-US" altLang="en-US" i="1" dirty="0"/>
              <a:t>R</a:t>
            </a:r>
            <a:r>
              <a:rPr lang="en-US" altLang="en-US" dirty="0"/>
              <a:t> (</a:t>
            </a:r>
            <a:r>
              <a:rPr lang="en-US" altLang="en-US" i="1" dirty="0"/>
              <a:t>K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</a:t>
            </a:r>
            <a:r>
              <a:rPr lang="en-US" altLang="en-US" i="1" dirty="0"/>
              <a:t> R</a:t>
            </a:r>
            <a:r>
              <a:rPr lang="en-US" altLang="en-US" dirty="0"/>
              <a:t>).  All key declarations are functional dependencies but not all functional dependencies are key declarations.</a:t>
            </a:r>
          </a:p>
          <a:p>
            <a:pPr>
              <a:lnSpc>
                <a:spcPct val="90000"/>
              </a:lnSpc>
            </a:pPr>
            <a:r>
              <a:rPr lang="en-US" altLang="en-US" b="1" dirty="0"/>
              <a:t>General constraint</a:t>
            </a:r>
            <a:r>
              <a:rPr lang="en-US" altLang="en-US" dirty="0"/>
              <a:t>. A general constraint is a predicate on the set of all relations on a given schema.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Let </a:t>
            </a:r>
            <a:r>
              <a:rPr lang="en-US" altLang="en-US" b="1" dirty="0"/>
              <a:t>D</a:t>
            </a:r>
            <a:r>
              <a:rPr lang="en-US" altLang="en-US" dirty="0"/>
              <a:t> be a set of domain constraints and let </a:t>
            </a:r>
            <a:r>
              <a:rPr lang="en-US" altLang="en-US" b="1" dirty="0"/>
              <a:t>K</a:t>
            </a:r>
            <a:r>
              <a:rPr lang="en-US" altLang="en-US" dirty="0"/>
              <a:t> be a set of key constraints for a relation schema </a:t>
            </a:r>
            <a:r>
              <a:rPr lang="en-US" altLang="en-US" i="1" dirty="0"/>
              <a:t>R</a:t>
            </a:r>
            <a:r>
              <a:rPr lang="en-US" altLang="en-US" dirty="0"/>
              <a:t>. Let </a:t>
            </a:r>
            <a:r>
              <a:rPr lang="en-US" altLang="en-US" b="1" dirty="0"/>
              <a:t>G</a:t>
            </a:r>
            <a:r>
              <a:rPr lang="en-US" altLang="en-US" dirty="0"/>
              <a:t> denote the general constraints for </a:t>
            </a:r>
            <a:r>
              <a:rPr lang="en-US" altLang="en-US" i="1" dirty="0"/>
              <a:t>R</a:t>
            </a:r>
            <a:r>
              <a:rPr lang="en-US" altLang="en-US" dirty="0"/>
              <a:t>. Schema </a:t>
            </a:r>
            <a:r>
              <a:rPr lang="en-US" altLang="en-US" i="1" dirty="0"/>
              <a:t>R</a:t>
            </a:r>
            <a:r>
              <a:rPr lang="en-US" altLang="en-US" dirty="0"/>
              <a:t> is in DKNF if </a:t>
            </a:r>
            <a:r>
              <a:rPr lang="en-US" altLang="en-US" b="1" dirty="0"/>
              <a:t>D </a:t>
            </a:r>
            <a:r>
              <a:rPr lang="en-US" altLang="en-US" b="1" dirty="0">
                <a:sym typeface="Symbol" panose="05050102010706020507" pitchFamily="18" charset="2"/>
              </a:rPr>
              <a:t> </a:t>
            </a:r>
            <a:r>
              <a:rPr lang="en-US" altLang="en-US" b="1" dirty="0"/>
              <a:t>K</a:t>
            </a:r>
            <a:r>
              <a:rPr lang="en-US" altLang="en-US" dirty="0"/>
              <a:t> logically imply </a:t>
            </a:r>
            <a:r>
              <a:rPr lang="en-US" altLang="en-US" b="1" dirty="0"/>
              <a:t>G</a:t>
            </a:r>
            <a:r>
              <a:rPr lang="en-US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5152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093788"/>
            <a:ext cx="7521575" cy="4243387"/>
          </a:xfrm>
        </p:spPr>
        <p:txBody>
          <a:bodyPr/>
          <a:lstStyle/>
          <a:p>
            <a:r>
              <a:rPr lang="en-US" altLang="en-US" dirty="0"/>
              <a:t>Accounts whose </a:t>
            </a:r>
            <a:r>
              <a:rPr lang="en-US" altLang="en-US" i="1" dirty="0"/>
              <a:t>account-number</a:t>
            </a:r>
            <a:r>
              <a:rPr lang="en-US" altLang="en-US" dirty="0"/>
              <a:t> begins with the digit 9 are special high-interest accounts with a minimum balance of 2500.</a:t>
            </a:r>
          </a:p>
          <a:p>
            <a:r>
              <a:rPr lang="en-US" altLang="en-US" dirty="0"/>
              <a:t>General constraint: </a:t>
            </a: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/>
              <a:t> </a:t>
            </a:r>
            <a:r>
              <a:rPr lang="en-US" altLang="en-US" dirty="0" smtClean="0"/>
              <a:t>         </a:t>
            </a:r>
            <a:r>
              <a:rPr lang="en-US" altLang="en-US" dirty="0" smtClean="0"/>
              <a:t>``</a:t>
            </a:r>
            <a:r>
              <a:rPr lang="en-US" altLang="en-US" dirty="0"/>
              <a:t>If the first digit of </a:t>
            </a:r>
            <a:r>
              <a:rPr lang="en-US" altLang="en-US" i="1" dirty="0"/>
              <a:t>t </a:t>
            </a:r>
            <a:r>
              <a:rPr lang="en-US" altLang="en-US" dirty="0"/>
              <a:t>[</a:t>
            </a:r>
            <a:r>
              <a:rPr lang="en-US" altLang="en-US" i="1" dirty="0"/>
              <a:t>account-number</a:t>
            </a:r>
            <a:r>
              <a:rPr lang="en-US" altLang="en-US" dirty="0"/>
              <a:t>] is 9, then </a:t>
            </a:r>
            <a:r>
              <a:rPr lang="en-US" altLang="en-US" i="1" dirty="0"/>
              <a:t>t </a:t>
            </a:r>
            <a:r>
              <a:rPr lang="en-US" altLang="en-US" dirty="0" smtClean="0"/>
              <a:t>[</a:t>
            </a:r>
            <a:r>
              <a:rPr lang="en-US" altLang="en-US" i="1" dirty="0"/>
              <a:t>balance</a:t>
            </a:r>
            <a:r>
              <a:rPr lang="en-US" altLang="en-US" dirty="0"/>
              <a:t>] </a:t>
            </a:r>
            <a:r>
              <a:rPr lang="en-US" altLang="en-US" dirty="0">
                <a:sym typeface="Symbol" panose="05050102010706020507" pitchFamily="18" charset="2"/>
              </a:rPr>
              <a:t> </a:t>
            </a:r>
            <a:r>
              <a:rPr lang="en-US" altLang="en-US" dirty="0"/>
              <a:t>2500.''</a:t>
            </a:r>
          </a:p>
          <a:p>
            <a:r>
              <a:rPr lang="en-US" altLang="en-US" dirty="0"/>
              <a:t>DKNF design:</a:t>
            </a:r>
          </a:p>
          <a:p>
            <a:pPr lvl="1">
              <a:buFont typeface="Monotype Sorts" charset="2"/>
              <a:buNone/>
            </a:pPr>
            <a:r>
              <a:rPr lang="en-US" altLang="en-US" i="1" dirty="0"/>
              <a:t>	Regular-acct-schema</a:t>
            </a:r>
            <a:r>
              <a:rPr lang="en-US" altLang="en-US" dirty="0"/>
              <a:t> = (</a:t>
            </a:r>
            <a:r>
              <a:rPr lang="en-US" altLang="en-US" i="1" dirty="0"/>
              <a:t>branch-name, account-number, balance</a:t>
            </a:r>
            <a:r>
              <a:rPr lang="en-US" altLang="en-US" dirty="0"/>
              <a:t>)</a:t>
            </a:r>
          </a:p>
          <a:p>
            <a:pPr lvl="1">
              <a:buFont typeface="Monotype Sorts" charset="2"/>
              <a:buNone/>
            </a:pPr>
            <a:r>
              <a:rPr lang="en-US" altLang="en-US" i="1" dirty="0"/>
              <a:t>	Special-acct-schema</a:t>
            </a:r>
            <a:r>
              <a:rPr lang="en-US" altLang="en-US" dirty="0"/>
              <a:t> = (</a:t>
            </a:r>
            <a:r>
              <a:rPr lang="en-US" altLang="en-US" i="1" dirty="0"/>
              <a:t>branch-name, account-number, balance</a:t>
            </a:r>
            <a:r>
              <a:rPr lang="en-US" altLang="en-US" dirty="0"/>
              <a:t>)</a:t>
            </a:r>
          </a:p>
          <a:p>
            <a:r>
              <a:rPr lang="en-US" altLang="en-US" dirty="0"/>
              <a:t>Domain constraints for {</a:t>
            </a:r>
            <a:r>
              <a:rPr lang="en-US" altLang="en-US" i="1" dirty="0"/>
              <a:t>Special-acct-schema</a:t>
            </a:r>
            <a:r>
              <a:rPr lang="en-US" altLang="en-US" dirty="0"/>
              <a:t>} require that for each account:</a:t>
            </a:r>
          </a:p>
          <a:p>
            <a:pPr lvl="1"/>
            <a:r>
              <a:rPr lang="en-US" altLang="en-US" dirty="0"/>
              <a:t>The account number begins with 9.</a:t>
            </a:r>
          </a:p>
          <a:p>
            <a:pPr lvl="1"/>
            <a:r>
              <a:rPr lang="en-US" altLang="en-US" dirty="0"/>
              <a:t>The balance is greater than 2500.</a:t>
            </a:r>
          </a:p>
        </p:txBody>
      </p:sp>
    </p:spTree>
    <p:extLst>
      <p:ext uri="{BB962C8B-B14F-4D97-AF65-F5344CB8AC3E}">
        <p14:creationId xmlns:p14="http://schemas.microsoft.com/office/powerpoint/2010/main" val="3867344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DKNF rephrasing of PJNF Definition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1" y="1093788"/>
            <a:ext cx="7461250" cy="3232552"/>
          </a:xfrm>
        </p:spPr>
        <p:txBody>
          <a:bodyPr/>
          <a:lstStyle/>
          <a:p>
            <a:r>
              <a:rPr lang="en-US" altLang="en-US" dirty="0"/>
              <a:t>Let </a:t>
            </a:r>
            <a:r>
              <a:rPr lang="en-US" altLang="en-US" i="1" dirty="0"/>
              <a:t>R</a:t>
            </a:r>
            <a:r>
              <a:rPr lang="en-US" altLang="en-US" dirty="0"/>
              <a:t> = (</a:t>
            </a:r>
            <a:r>
              <a:rPr lang="en-US" altLang="en-US" i="1" dirty="0"/>
              <a:t>A</a:t>
            </a:r>
            <a:r>
              <a:rPr lang="en-US" altLang="en-US" i="1" baseline="-25000" dirty="0"/>
              <a:t>1</a:t>
            </a:r>
            <a:r>
              <a:rPr lang="en-US" altLang="en-US" i="1" dirty="0"/>
              <a:t> , A</a:t>
            </a:r>
            <a:r>
              <a:rPr lang="en-US" altLang="en-US" i="1" baseline="-25000" dirty="0"/>
              <a:t>2</a:t>
            </a:r>
            <a:r>
              <a:rPr lang="en-US" altLang="en-US" i="1" dirty="0"/>
              <a:t> ,..., A</a:t>
            </a:r>
            <a:r>
              <a:rPr lang="en-US" altLang="en-US" i="1" baseline="-25000" dirty="0"/>
              <a:t>n</a:t>
            </a:r>
            <a:r>
              <a:rPr lang="en-US" altLang="en-US" dirty="0"/>
              <a:t>) be a relation schema. Let </a:t>
            </a:r>
            <a:r>
              <a:rPr lang="en-US" altLang="en-US" dirty="0" err="1"/>
              <a:t>dom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i="1" baseline="-25000" dirty="0"/>
              <a:t>i</a:t>
            </a:r>
            <a:r>
              <a:rPr lang="en-US" altLang="en-US" i="1" dirty="0"/>
              <a:t> </a:t>
            </a:r>
            <a:r>
              <a:rPr lang="en-US" altLang="en-US" dirty="0"/>
              <a:t>) denote the domain of attribute </a:t>
            </a:r>
            <a:r>
              <a:rPr lang="en-US" altLang="en-US" i="1" dirty="0"/>
              <a:t>A</a:t>
            </a:r>
            <a:r>
              <a:rPr lang="en-US" altLang="en-US" i="1" baseline="-25000" dirty="0"/>
              <a:t>i</a:t>
            </a:r>
            <a:r>
              <a:rPr lang="en-US" altLang="en-US" dirty="0"/>
              <a:t>, and let all these domains be infinite. Then all domain constraints </a:t>
            </a:r>
            <a:r>
              <a:rPr lang="en-US" altLang="en-US" b="1" dirty="0"/>
              <a:t>D</a:t>
            </a:r>
            <a:r>
              <a:rPr lang="en-US" altLang="en-US" dirty="0"/>
              <a:t> are of the form </a:t>
            </a:r>
            <a:r>
              <a:rPr lang="en-US" altLang="en-US" i="1" dirty="0"/>
              <a:t>A</a:t>
            </a:r>
            <a:r>
              <a:rPr lang="en-US" altLang="en-US" i="1" baseline="-25000" dirty="0"/>
              <a:t>i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</a:t>
            </a:r>
            <a:r>
              <a:rPr lang="en-US" altLang="en-US" b="1" dirty="0"/>
              <a:t> </a:t>
            </a:r>
            <a:r>
              <a:rPr lang="en-US" altLang="en-US" b="1" dirty="0" err="1"/>
              <a:t>dom</a:t>
            </a:r>
            <a:r>
              <a:rPr lang="en-US" altLang="en-US" dirty="0"/>
              <a:t> (</a:t>
            </a:r>
            <a:r>
              <a:rPr lang="en-US" altLang="en-US" i="1" dirty="0"/>
              <a:t>A</a:t>
            </a:r>
            <a:r>
              <a:rPr lang="en-US" altLang="en-US" i="1" baseline="-25000" dirty="0"/>
              <a:t>i</a:t>
            </a:r>
            <a:r>
              <a:rPr lang="en-US" altLang="en-US" dirty="0"/>
              <a:t> ). </a:t>
            </a:r>
          </a:p>
          <a:p>
            <a:r>
              <a:rPr lang="en-US" altLang="en-US" dirty="0"/>
              <a:t>Let the general constraints be a set </a:t>
            </a:r>
            <a:r>
              <a:rPr lang="en-US" altLang="en-US" b="1" dirty="0"/>
              <a:t>G</a:t>
            </a:r>
            <a:r>
              <a:rPr lang="en-US" altLang="en-US" dirty="0"/>
              <a:t> of functional, multivalued, or join dependencies. If </a:t>
            </a:r>
            <a:r>
              <a:rPr lang="en-US" altLang="en-US" i="1" dirty="0"/>
              <a:t>F</a:t>
            </a:r>
            <a:r>
              <a:rPr lang="en-US" altLang="en-US" dirty="0"/>
              <a:t> is the set of functional dependencies in </a:t>
            </a:r>
            <a:r>
              <a:rPr lang="en-US" altLang="en-US" b="1" dirty="0"/>
              <a:t>G</a:t>
            </a:r>
            <a:r>
              <a:rPr lang="en-US" altLang="en-US" dirty="0"/>
              <a:t>, let the set </a:t>
            </a:r>
            <a:r>
              <a:rPr lang="en-US" altLang="en-US" b="1" dirty="0"/>
              <a:t>K</a:t>
            </a:r>
            <a:r>
              <a:rPr lang="en-US" altLang="en-US" dirty="0"/>
              <a:t> of key constraints be those nontrivial functional dependencies in </a:t>
            </a:r>
            <a:r>
              <a:rPr lang="en-US" altLang="en-US" i="1" dirty="0"/>
              <a:t>F</a:t>
            </a:r>
            <a:r>
              <a:rPr lang="en-US" altLang="en-US" baseline="30000" dirty="0"/>
              <a:t>+ </a:t>
            </a:r>
            <a:r>
              <a:rPr lang="en-US" altLang="en-US" dirty="0"/>
              <a:t>of the form </a:t>
            </a:r>
            <a:r>
              <a:rPr lang="en-US" altLang="en-US" dirty="0">
                <a:sym typeface="Symbol" panose="05050102010706020507" pitchFamily="18" charset="2"/>
              </a:rPr>
              <a:t> </a:t>
            </a:r>
            <a:r>
              <a:rPr lang="en-US" altLang="en-US" dirty="0"/>
              <a:t> </a:t>
            </a:r>
            <a:r>
              <a:rPr lang="en-US" altLang="en-US" i="1" dirty="0"/>
              <a:t>R</a:t>
            </a:r>
            <a:r>
              <a:rPr lang="en-US" altLang="en-US" dirty="0"/>
              <a:t>. </a:t>
            </a:r>
          </a:p>
          <a:p>
            <a:r>
              <a:rPr lang="en-US" altLang="en-US" dirty="0"/>
              <a:t>Schema </a:t>
            </a:r>
            <a:r>
              <a:rPr lang="en-US" altLang="en-US" i="1" dirty="0"/>
              <a:t>R</a:t>
            </a:r>
            <a:r>
              <a:rPr lang="en-US" altLang="en-US" dirty="0"/>
              <a:t> is in PJNF if and only if it is in DKNF with respect to  </a:t>
            </a:r>
            <a:r>
              <a:rPr lang="en-US" altLang="en-US" b="1" dirty="0"/>
              <a:t>D</a:t>
            </a:r>
            <a:r>
              <a:rPr lang="en-US" altLang="en-US" dirty="0"/>
              <a:t>, </a:t>
            </a:r>
            <a:r>
              <a:rPr lang="en-US" altLang="en-US" b="1" dirty="0"/>
              <a:t>K</a:t>
            </a:r>
            <a:r>
              <a:rPr lang="en-US" altLang="en-US" dirty="0"/>
              <a:t>, and </a:t>
            </a:r>
            <a:r>
              <a:rPr lang="en-US" altLang="en-US" b="1" dirty="0"/>
              <a:t>G</a:t>
            </a:r>
            <a:r>
              <a:rPr lang="en-US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3046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End of Chapter 28</a:t>
            </a:r>
          </a:p>
        </p:txBody>
      </p:sp>
    </p:spTree>
    <p:extLst>
      <p:ext uri="{BB962C8B-B14F-4D97-AF65-F5344CB8AC3E}">
        <p14:creationId xmlns:p14="http://schemas.microsoft.com/office/powerpoint/2010/main" val="2232466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31785"/>
            <a:ext cx="8077200" cy="609600"/>
          </a:xfrm>
        </p:spPr>
        <p:txBody>
          <a:bodyPr/>
          <a:lstStyle/>
          <a:p>
            <a:r>
              <a:rPr lang="en-US" altLang="en-US"/>
              <a:t>Theory of Multivalued Dependencies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093788"/>
            <a:ext cx="7924800" cy="4903787"/>
          </a:xfrm>
        </p:spPr>
        <p:txBody>
          <a:bodyPr/>
          <a:lstStyle/>
          <a:p>
            <a:r>
              <a:rPr lang="en-US" altLang="en-US" dirty="0"/>
              <a:t>Let </a:t>
            </a:r>
            <a:r>
              <a:rPr lang="en-US" altLang="en-US" i="1" dirty="0"/>
              <a:t>D </a:t>
            </a:r>
            <a:r>
              <a:rPr lang="en-US" altLang="en-US" dirty="0"/>
              <a:t>denote a set of functional and multivalued dependencies. The closure  </a:t>
            </a:r>
            <a:r>
              <a:rPr lang="en-US" altLang="en-US" i="1" dirty="0"/>
              <a:t>D</a:t>
            </a:r>
            <a:r>
              <a:rPr lang="en-US" altLang="en-US" baseline="30000" dirty="0"/>
              <a:t>+</a:t>
            </a:r>
            <a:r>
              <a:rPr lang="en-US" altLang="en-US" dirty="0"/>
              <a:t> of </a:t>
            </a:r>
            <a:r>
              <a:rPr lang="en-US" altLang="en-US" i="1" dirty="0"/>
              <a:t>D</a:t>
            </a:r>
            <a:r>
              <a:rPr lang="en-US" altLang="en-US" dirty="0"/>
              <a:t> is the set of all functional and multivalued dependencies logically implied by </a:t>
            </a:r>
            <a:r>
              <a:rPr lang="en-US" altLang="en-US" i="1" dirty="0"/>
              <a:t>D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Sound and complete inference rules for functional and multivalued dependencies:</a:t>
            </a:r>
          </a:p>
          <a:p>
            <a:pPr lvl="1">
              <a:buNone/>
            </a:pPr>
            <a:r>
              <a:rPr lang="en-US" altLang="en-US" b="1" dirty="0">
                <a:solidFill>
                  <a:srgbClr val="FF9933"/>
                </a:solidFill>
              </a:rPr>
              <a:t>1.	</a:t>
            </a:r>
            <a:r>
              <a:rPr lang="en-US" altLang="en-US" b="1" dirty="0"/>
              <a:t>Reflexivity rule</a:t>
            </a:r>
            <a:r>
              <a:rPr lang="en-US" altLang="en-US" dirty="0"/>
              <a:t>. If </a:t>
            </a:r>
            <a:r>
              <a:rPr lang="en-US" altLang="en-US" dirty="0">
                <a:sym typeface="Symbol" panose="05050102010706020507" pitchFamily="18" charset="2"/>
              </a:rPr>
              <a:t> </a:t>
            </a:r>
            <a:r>
              <a:rPr lang="en-US" altLang="en-US" dirty="0"/>
              <a:t>is a set of attributes and </a:t>
            </a:r>
            <a:r>
              <a:rPr lang="en-US" altLang="en-US" dirty="0">
                <a:sym typeface="Symbol" panose="05050102010706020507" pitchFamily="18" charset="2"/>
              </a:rPr>
              <a:t>  </a:t>
            </a:r>
            <a:r>
              <a:rPr lang="en-US" altLang="en-US" dirty="0"/>
              <a:t>, then </a:t>
            </a:r>
            <a:r>
              <a:rPr lang="en-US" altLang="en-US" dirty="0">
                <a:sym typeface="Symbol" panose="05050102010706020507" pitchFamily="18" charset="2"/>
              </a:rPr>
              <a:t>  </a:t>
            </a:r>
            <a:r>
              <a:rPr lang="en-US" altLang="en-US" dirty="0"/>
              <a:t> holds.</a:t>
            </a:r>
          </a:p>
          <a:p>
            <a:pPr lvl="1">
              <a:buNone/>
            </a:pPr>
            <a:r>
              <a:rPr lang="en-US" altLang="en-US" b="1" dirty="0">
                <a:solidFill>
                  <a:srgbClr val="FF9933"/>
                </a:solidFill>
              </a:rPr>
              <a:t>2.	</a:t>
            </a:r>
            <a:r>
              <a:rPr lang="en-US" altLang="en-US" b="1" dirty="0"/>
              <a:t>Augmentation rule</a:t>
            </a:r>
            <a:r>
              <a:rPr lang="en-US" altLang="en-US" dirty="0"/>
              <a:t>. If </a:t>
            </a:r>
            <a:r>
              <a:rPr lang="en-US" altLang="en-US" dirty="0">
                <a:sym typeface="Symbol" panose="05050102010706020507" pitchFamily="18" charset="2"/>
              </a:rPr>
              <a:t>  </a:t>
            </a:r>
            <a:r>
              <a:rPr lang="en-US" altLang="en-US" dirty="0"/>
              <a:t> holds and </a:t>
            </a:r>
            <a:r>
              <a:rPr lang="en-US" altLang="en-US" dirty="0">
                <a:sym typeface="Symbol" panose="05050102010706020507" pitchFamily="18" charset="2"/>
              </a:rPr>
              <a:t> </a:t>
            </a:r>
            <a:r>
              <a:rPr lang="en-US" altLang="en-US" dirty="0"/>
              <a:t> is a set of attributes, </a:t>
            </a:r>
            <a:br>
              <a:rPr lang="en-US" altLang="en-US" dirty="0"/>
            </a:br>
            <a:r>
              <a:rPr lang="en-US" altLang="en-US" dirty="0"/>
              <a:t> then </a:t>
            </a:r>
            <a:r>
              <a:rPr lang="en-US" altLang="en-US" dirty="0">
                <a:sym typeface="Symbol" panose="05050102010706020507" pitchFamily="18" charset="2"/>
              </a:rPr>
              <a:t>  </a:t>
            </a:r>
            <a:r>
              <a:rPr lang="en-US" altLang="en-US" dirty="0"/>
              <a:t> holds.</a:t>
            </a:r>
          </a:p>
          <a:p>
            <a:pPr lvl="1">
              <a:buNone/>
            </a:pPr>
            <a:r>
              <a:rPr lang="en-US" altLang="en-US" b="1" dirty="0">
                <a:solidFill>
                  <a:srgbClr val="FF9933"/>
                </a:solidFill>
              </a:rPr>
              <a:t>3.	</a:t>
            </a:r>
            <a:r>
              <a:rPr lang="en-US" altLang="en-US" b="1" dirty="0"/>
              <a:t>Transitivity rule</a:t>
            </a:r>
            <a:r>
              <a:rPr lang="en-US" altLang="en-US" dirty="0"/>
              <a:t>. If </a:t>
            </a:r>
            <a:r>
              <a:rPr lang="en-US" altLang="en-US" dirty="0">
                <a:sym typeface="Symbol" panose="05050102010706020507" pitchFamily="18" charset="2"/>
              </a:rPr>
              <a:t>  </a:t>
            </a:r>
            <a:r>
              <a:rPr lang="en-US" altLang="en-US" dirty="0"/>
              <a:t> holds and </a:t>
            </a:r>
            <a:r>
              <a:rPr lang="en-US" altLang="en-US" dirty="0">
                <a:sym typeface="Symbol" panose="05050102010706020507" pitchFamily="18" charset="2"/>
              </a:rPr>
              <a:t>  </a:t>
            </a:r>
            <a:r>
              <a:rPr lang="en-US" altLang="en-US" dirty="0"/>
              <a:t>holds, then </a:t>
            </a:r>
            <a:r>
              <a:rPr lang="en-US" altLang="en-US" dirty="0">
                <a:sym typeface="Symbol" panose="05050102010706020507" pitchFamily="18" charset="2"/>
              </a:rPr>
              <a:t> </a:t>
            </a:r>
            <a:r>
              <a:rPr lang="en-US" altLang="en-US" dirty="0"/>
              <a:t> holds.</a:t>
            </a:r>
          </a:p>
        </p:txBody>
      </p:sp>
    </p:spTree>
    <p:extLst>
      <p:ext uri="{BB962C8B-B14F-4D97-AF65-F5344CB8AC3E}">
        <p14:creationId xmlns:p14="http://schemas.microsoft.com/office/powerpoint/2010/main" val="3502326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88880"/>
            <a:ext cx="8001000" cy="457200"/>
          </a:xfrm>
        </p:spPr>
        <p:txBody>
          <a:bodyPr/>
          <a:lstStyle/>
          <a:p>
            <a:r>
              <a:rPr lang="en-US" altLang="en-US" sz="2800" dirty="0"/>
              <a:t>Theory of Multivalued Dependencies (Cont.)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4602" y="1095375"/>
            <a:ext cx="7398798" cy="3400425"/>
          </a:xfrm>
        </p:spPr>
        <p:txBody>
          <a:bodyPr/>
          <a:lstStyle/>
          <a:p>
            <a:pPr lvl="1">
              <a:buNone/>
            </a:pPr>
            <a:r>
              <a:rPr lang="en-US" altLang="en-US" dirty="0">
                <a:solidFill>
                  <a:srgbClr val="FF9933"/>
                </a:solidFill>
              </a:rPr>
              <a:t>4.</a:t>
            </a:r>
            <a:r>
              <a:rPr lang="en-US" altLang="en-US" dirty="0"/>
              <a:t>	</a:t>
            </a:r>
            <a:r>
              <a:rPr lang="en-US" altLang="en-US" b="1" dirty="0"/>
              <a:t>Complementation rule.  </a:t>
            </a:r>
            <a:r>
              <a:rPr lang="en-US" altLang="en-US" dirty="0"/>
              <a:t>If </a:t>
            </a:r>
            <a:r>
              <a:rPr lang="en-US" altLang="en-US" dirty="0">
                <a:sym typeface="Symbol" panose="05050102010706020507" pitchFamily="18" charset="2"/>
              </a:rPr>
              <a:t></a:t>
            </a:r>
            <a:r>
              <a:rPr lang="en-US" altLang="en-US" dirty="0">
                <a:sym typeface="Greek Symbols" pitchFamily="18" charset="2"/>
              </a:rPr>
              <a:t>       </a:t>
            </a:r>
            <a:r>
              <a:rPr lang="en-US" altLang="en-US" dirty="0">
                <a:sym typeface="Symbol" panose="05050102010706020507" pitchFamily="18" charset="2"/>
              </a:rPr>
              <a:t></a:t>
            </a:r>
            <a:r>
              <a:rPr lang="en-US" altLang="en-US" dirty="0">
                <a:sym typeface="Greek Symbols" pitchFamily="18" charset="2"/>
              </a:rPr>
              <a:t> holds, then  </a:t>
            </a:r>
            <a:r>
              <a:rPr lang="en-US" altLang="en-US" dirty="0">
                <a:sym typeface="Symbol" panose="05050102010706020507" pitchFamily="18" charset="2"/>
              </a:rPr>
              <a:t></a:t>
            </a:r>
            <a:r>
              <a:rPr lang="en-US" altLang="en-US" dirty="0">
                <a:sym typeface="Greek Symbols" pitchFamily="18" charset="2"/>
              </a:rPr>
              <a:t>       </a:t>
            </a:r>
            <a:r>
              <a:rPr lang="en-US" altLang="en-US" i="1" dirty="0">
                <a:sym typeface="Monotype Sorts" charset="2"/>
              </a:rPr>
              <a:t>R</a:t>
            </a:r>
            <a:r>
              <a:rPr lang="en-US" altLang="en-US" dirty="0">
                <a:sym typeface="Monotype Sorts" charset="2"/>
              </a:rPr>
              <a:t> – </a:t>
            </a:r>
            <a:r>
              <a:rPr lang="en-US" altLang="en-US" dirty="0">
                <a:sym typeface="Symbol" panose="05050102010706020507" pitchFamily="18" charset="2"/>
              </a:rPr>
              <a:t></a:t>
            </a:r>
            <a:r>
              <a:rPr lang="en-US" altLang="en-US" dirty="0">
                <a:sym typeface="Greek Symbols" pitchFamily="18" charset="2"/>
              </a:rPr>
              <a:t> </a:t>
            </a:r>
            <a:r>
              <a:rPr lang="en-US" altLang="en-US" dirty="0">
                <a:sym typeface="Monotype Sorts" charset="2"/>
              </a:rPr>
              <a:t>– </a:t>
            </a:r>
            <a:r>
              <a:rPr lang="en-US" altLang="en-US" dirty="0">
                <a:sym typeface="Symbol" panose="05050102010706020507" pitchFamily="18" charset="2"/>
              </a:rPr>
              <a:t></a:t>
            </a:r>
            <a:r>
              <a:rPr lang="en-US" altLang="en-US" dirty="0">
                <a:sym typeface="Greek Symbols" pitchFamily="18" charset="2"/>
              </a:rPr>
              <a:t> holds.</a:t>
            </a:r>
          </a:p>
          <a:p>
            <a:pPr lvl="1">
              <a:buNone/>
            </a:pPr>
            <a:r>
              <a:rPr lang="en-US" altLang="en-US" dirty="0">
                <a:solidFill>
                  <a:srgbClr val="FF9933"/>
                </a:solidFill>
                <a:sym typeface="Greek Symbols" pitchFamily="18" charset="2"/>
              </a:rPr>
              <a:t>5.	</a:t>
            </a:r>
            <a:r>
              <a:rPr lang="en-US" altLang="en-US" b="1" dirty="0">
                <a:sym typeface="Greek Symbols" pitchFamily="18" charset="2"/>
              </a:rPr>
              <a:t>Multivalued augmentation rule.</a:t>
            </a:r>
            <a:r>
              <a:rPr lang="en-US" altLang="en-US" dirty="0">
                <a:sym typeface="Greek Symbols" pitchFamily="18" charset="2"/>
              </a:rPr>
              <a:t>  If</a:t>
            </a:r>
            <a:r>
              <a:rPr lang="en-US" altLang="en-US" i="1" dirty="0">
                <a:sym typeface="Greek Symbols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    </a:t>
            </a:r>
            <a:r>
              <a:rPr lang="en-US" altLang="en-US" dirty="0">
                <a:sym typeface="Greek Symbols" pitchFamily="18" charset="2"/>
              </a:rPr>
              <a:t>   </a:t>
            </a:r>
            <a:r>
              <a:rPr lang="en-US" altLang="en-US" dirty="0">
                <a:sym typeface="Symbol" panose="05050102010706020507" pitchFamily="18" charset="2"/>
              </a:rPr>
              <a:t></a:t>
            </a:r>
            <a:r>
              <a:rPr lang="en-US" altLang="en-US" dirty="0">
                <a:sym typeface="Greek Symbols" pitchFamily="18" charset="2"/>
              </a:rPr>
              <a:t> holds and </a:t>
            </a:r>
            <a:r>
              <a:rPr lang="en-US" altLang="en-US" dirty="0">
                <a:sym typeface="Symbol" panose="05050102010706020507" pitchFamily="18" charset="2"/>
              </a:rPr>
              <a:t></a:t>
            </a:r>
            <a:r>
              <a:rPr lang="en-US" altLang="en-US" dirty="0">
                <a:sym typeface="Greek Symbols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 </a:t>
            </a:r>
            <a:r>
              <a:rPr lang="en-US" altLang="en-US" i="1" dirty="0">
                <a:sym typeface="Symbol" panose="05050102010706020507" pitchFamily="18" charset="2"/>
              </a:rPr>
              <a:t>R</a:t>
            </a:r>
            <a:r>
              <a:rPr lang="en-US" altLang="en-US" dirty="0">
                <a:sym typeface="Symbol" panose="05050102010706020507" pitchFamily="18" charset="2"/>
              </a:rPr>
              <a:t> and   , then  </a:t>
            </a:r>
            <a:r>
              <a:rPr lang="en-US" altLang="en-US" dirty="0">
                <a:sym typeface="Greek Symbols" pitchFamily="18" charset="2"/>
              </a:rPr>
              <a:t>        </a:t>
            </a:r>
            <a:r>
              <a:rPr lang="en-US" altLang="en-US" dirty="0">
                <a:sym typeface="Symbol" panose="05050102010706020507" pitchFamily="18" charset="2"/>
              </a:rPr>
              <a:t> </a:t>
            </a:r>
            <a:r>
              <a:rPr lang="en-US" altLang="en-US" dirty="0">
                <a:sym typeface="Greek Symbols" pitchFamily="18" charset="2"/>
              </a:rPr>
              <a:t> holds.</a:t>
            </a:r>
          </a:p>
          <a:p>
            <a:pPr lvl="1">
              <a:buFont typeface="Monotype Sorts" charset="2"/>
              <a:buNone/>
            </a:pPr>
            <a:r>
              <a:rPr lang="en-US" altLang="en-US" dirty="0">
                <a:solidFill>
                  <a:srgbClr val="FF9933"/>
                </a:solidFill>
                <a:sym typeface="Greek Symbols" pitchFamily="18" charset="2"/>
              </a:rPr>
              <a:t>6.</a:t>
            </a:r>
            <a:r>
              <a:rPr lang="en-US" altLang="en-US" b="1" dirty="0">
                <a:sym typeface="Greek Symbols" pitchFamily="18" charset="2"/>
              </a:rPr>
              <a:t>	Multivalued transitivity rule</a:t>
            </a:r>
            <a:r>
              <a:rPr lang="en-US" altLang="en-US" dirty="0">
                <a:sym typeface="Greek Symbols" pitchFamily="18" charset="2"/>
              </a:rPr>
              <a:t>.  If </a:t>
            </a:r>
            <a:r>
              <a:rPr lang="en-US" altLang="en-US" dirty="0">
                <a:sym typeface="Symbol" panose="05050102010706020507" pitchFamily="18" charset="2"/>
              </a:rPr>
              <a:t></a:t>
            </a:r>
            <a:r>
              <a:rPr lang="en-US" altLang="en-US" dirty="0">
                <a:sym typeface="Greek Symbols" pitchFamily="18" charset="2"/>
              </a:rPr>
              <a:t>        </a:t>
            </a:r>
            <a:r>
              <a:rPr lang="en-US" altLang="en-US" dirty="0">
                <a:sym typeface="Symbol" panose="05050102010706020507" pitchFamily="18" charset="2"/>
              </a:rPr>
              <a:t></a:t>
            </a:r>
            <a:r>
              <a:rPr lang="en-US" altLang="en-US" dirty="0">
                <a:sym typeface="Greek Symbols" pitchFamily="18" charset="2"/>
              </a:rPr>
              <a:t> holds and </a:t>
            </a:r>
            <a:r>
              <a:rPr lang="en-US" altLang="en-US" dirty="0">
                <a:sym typeface="Symbol" panose="05050102010706020507" pitchFamily="18" charset="2"/>
              </a:rPr>
              <a:t></a:t>
            </a:r>
            <a:r>
              <a:rPr lang="en-US" altLang="en-US" dirty="0">
                <a:sym typeface="Greek Symbols" pitchFamily="18" charset="2"/>
              </a:rPr>
              <a:t>        </a:t>
            </a:r>
            <a:r>
              <a:rPr lang="en-US" altLang="en-US" dirty="0">
                <a:sym typeface="Symbol" panose="05050102010706020507" pitchFamily="18" charset="2"/>
              </a:rPr>
              <a:t> holds, then </a:t>
            </a:r>
            <a:r>
              <a:rPr lang="en-US" altLang="en-US" dirty="0">
                <a:sym typeface="Greek Symbols" pitchFamily="18" charset="2"/>
              </a:rPr>
              <a:t>      </a:t>
            </a:r>
            <a:r>
              <a:rPr lang="en-US" altLang="en-US" dirty="0">
                <a:sym typeface="Monotype Sorts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 </a:t>
            </a:r>
            <a:r>
              <a:rPr lang="en-US" altLang="en-US" dirty="0">
                <a:sym typeface="Monotype Sorts" charset="2"/>
              </a:rPr>
              <a:t>– </a:t>
            </a:r>
            <a:r>
              <a:rPr lang="en-US" altLang="en-US" dirty="0">
                <a:sym typeface="Symbol" panose="05050102010706020507" pitchFamily="18" charset="2"/>
              </a:rPr>
              <a:t></a:t>
            </a:r>
            <a:r>
              <a:rPr lang="en-US" altLang="en-US" dirty="0">
                <a:sym typeface="Greek Symbols" pitchFamily="18" charset="2"/>
              </a:rPr>
              <a:t>  holds.</a:t>
            </a:r>
          </a:p>
          <a:p>
            <a:pPr lvl="1">
              <a:buFont typeface="Monotype Sorts" charset="2"/>
              <a:buNone/>
            </a:pPr>
            <a:r>
              <a:rPr lang="en-US" altLang="en-US" dirty="0">
                <a:solidFill>
                  <a:srgbClr val="FF9933"/>
                </a:solidFill>
                <a:sym typeface="Greek Symbols" pitchFamily="18" charset="2"/>
              </a:rPr>
              <a:t>7.	</a:t>
            </a:r>
            <a:r>
              <a:rPr lang="en-US" altLang="en-US" b="1" dirty="0">
                <a:sym typeface="Greek Symbols" pitchFamily="18" charset="2"/>
              </a:rPr>
              <a:t>Replication rule.</a:t>
            </a:r>
            <a:r>
              <a:rPr lang="en-US" altLang="en-US" dirty="0">
                <a:sym typeface="Greek Symbols" pitchFamily="18" charset="2"/>
              </a:rPr>
              <a:t>  If </a:t>
            </a:r>
            <a:r>
              <a:rPr lang="en-US" altLang="en-US" dirty="0">
                <a:sym typeface="Symbol" panose="05050102010706020507" pitchFamily="18" charset="2"/>
              </a:rPr>
              <a:t></a:t>
            </a:r>
            <a:r>
              <a:rPr lang="en-US" altLang="en-US" dirty="0">
                <a:sym typeface="Greek Symbols" pitchFamily="18" charset="2"/>
              </a:rPr>
              <a:t>     </a:t>
            </a:r>
            <a:r>
              <a:rPr lang="en-US" altLang="en-US" dirty="0">
                <a:sym typeface="Monotype Sorts" charset="2"/>
              </a:rPr>
              <a:t>  </a:t>
            </a:r>
            <a:r>
              <a:rPr lang="en-US" altLang="en-US" dirty="0">
                <a:sym typeface="Symbol" panose="05050102010706020507" pitchFamily="18" charset="2"/>
              </a:rPr>
              <a:t></a:t>
            </a:r>
            <a:r>
              <a:rPr lang="en-US" altLang="en-US" dirty="0">
                <a:sym typeface="Greek Symbols" pitchFamily="18" charset="2"/>
              </a:rPr>
              <a:t> holds, then </a:t>
            </a:r>
            <a:r>
              <a:rPr lang="en-US" altLang="en-US" dirty="0">
                <a:sym typeface="Symbol" panose="05050102010706020507" pitchFamily="18" charset="2"/>
              </a:rPr>
              <a:t></a:t>
            </a:r>
            <a:r>
              <a:rPr lang="en-US" altLang="en-US" dirty="0">
                <a:sym typeface="Greek Symbols" pitchFamily="18" charset="2"/>
              </a:rPr>
              <a:t>      </a:t>
            </a:r>
            <a:r>
              <a:rPr lang="en-US" altLang="en-US" dirty="0">
                <a:sym typeface="Monotype Sorts" charset="2"/>
              </a:rPr>
              <a:t>  </a:t>
            </a:r>
            <a:r>
              <a:rPr lang="en-US" altLang="en-US" dirty="0">
                <a:sym typeface="Symbol" panose="05050102010706020507" pitchFamily="18" charset="2"/>
              </a:rPr>
              <a:t></a:t>
            </a:r>
            <a:r>
              <a:rPr lang="en-US" altLang="en-US" i="1" dirty="0">
                <a:sym typeface="Greek Symbols" pitchFamily="18" charset="2"/>
              </a:rPr>
              <a:t>.</a:t>
            </a:r>
            <a:endParaRPr lang="en-US" altLang="en-US" dirty="0">
              <a:sym typeface="Greek Symbols" pitchFamily="18" charset="2"/>
            </a:endParaRPr>
          </a:p>
          <a:p>
            <a:pPr lvl="1">
              <a:buFont typeface="Monotype Sorts" charset="2"/>
              <a:buNone/>
            </a:pPr>
            <a:r>
              <a:rPr lang="en-US" altLang="en-US" dirty="0">
                <a:solidFill>
                  <a:srgbClr val="FF9933"/>
                </a:solidFill>
                <a:sym typeface="Greek Symbols" pitchFamily="18" charset="2"/>
              </a:rPr>
              <a:t>8.	</a:t>
            </a:r>
            <a:r>
              <a:rPr lang="en-US" altLang="en-US" b="1" dirty="0">
                <a:sym typeface="Greek Symbols" pitchFamily="18" charset="2"/>
              </a:rPr>
              <a:t>Coalescence rule.  </a:t>
            </a:r>
            <a:r>
              <a:rPr lang="en-US" altLang="en-US" dirty="0">
                <a:sym typeface="Greek Symbols" pitchFamily="18" charset="2"/>
              </a:rPr>
              <a:t>If </a:t>
            </a:r>
            <a:r>
              <a:rPr lang="en-US" altLang="en-US" dirty="0">
                <a:sym typeface="Symbol" panose="05050102010706020507" pitchFamily="18" charset="2"/>
              </a:rPr>
              <a:t></a:t>
            </a:r>
            <a:r>
              <a:rPr lang="en-US" altLang="en-US" dirty="0">
                <a:sym typeface="Greek Symbols" pitchFamily="18" charset="2"/>
              </a:rPr>
              <a:t>        </a:t>
            </a:r>
            <a:r>
              <a:rPr lang="en-US" altLang="en-US" dirty="0">
                <a:sym typeface="Symbol" panose="05050102010706020507" pitchFamily="18" charset="2"/>
              </a:rPr>
              <a:t></a:t>
            </a:r>
            <a:r>
              <a:rPr lang="en-US" altLang="en-US" dirty="0">
                <a:sym typeface="Greek Symbols" pitchFamily="18" charset="2"/>
              </a:rPr>
              <a:t> holds and </a:t>
            </a:r>
            <a:r>
              <a:rPr lang="en-US" altLang="en-US" dirty="0">
                <a:sym typeface="Symbol" panose="05050102010706020507" pitchFamily="18" charset="2"/>
              </a:rPr>
              <a:t>  </a:t>
            </a:r>
            <a:r>
              <a:rPr lang="en-US" altLang="en-US" dirty="0">
                <a:sym typeface="Greek Symbols" pitchFamily="18" charset="2"/>
              </a:rPr>
              <a:t> and there is a </a:t>
            </a:r>
            <a:r>
              <a:rPr lang="en-US" altLang="en-US" dirty="0">
                <a:sym typeface="Symbol" panose="05050102010706020507" pitchFamily="18" charset="2"/>
              </a:rPr>
              <a:t> such that   </a:t>
            </a:r>
            <a:r>
              <a:rPr lang="en-US" altLang="en-US" i="1" dirty="0">
                <a:sym typeface="Symbol" panose="05050102010706020507" pitchFamily="18" charset="2"/>
              </a:rPr>
              <a:t>R</a:t>
            </a:r>
            <a:r>
              <a:rPr lang="en-US" altLang="en-US" dirty="0">
                <a:sym typeface="Symbol" panose="05050102010706020507" pitchFamily="18" charset="2"/>
              </a:rPr>
              <a:t> and   </a:t>
            </a:r>
            <a:r>
              <a:rPr lang="en-US" altLang="en-US" i="1" dirty="0">
                <a:sym typeface="Greek Symbols" pitchFamily="18" charset="2"/>
              </a:rPr>
              <a:t> </a:t>
            </a:r>
            <a:r>
              <a:rPr lang="en-US" altLang="en-US" dirty="0">
                <a:sym typeface="Greek Symbols" pitchFamily="18" charset="2"/>
              </a:rPr>
              <a:t>= </a:t>
            </a:r>
            <a:r>
              <a:rPr lang="en-US" altLang="en-US" dirty="0">
                <a:sym typeface="Symbol" panose="05050102010706020507" pitchFamily="18" charset="2"/>
              </a:rPr>
              <a:t> and      </a:t>
            </a:r>
            <a:r>
              <a:rPr lang="en-US" altLang="en-US" dirty="0">
                <a:sym typeface="Monotype Sorts" charset="2"/>
              </a:rPr>
              <a:t>  </a:t>
            </a:r>
            <a:r>
              <a:rPr lang="en-US" altLang="en-US" dirty="0">
                <a:sym typeface="Symbol" panose="05050102010706020507" pitchFamily="18" charset="2"/>
              </a:rPr>
              <a:t>, then </a:t>
            </a:r>
            <a:r>
              <a:rPr lang="en-US" altLang="en-US" dirty="0">
                <a:sym typeface="Greek Symbols" pitchFamily="18" charset="2"/>
              </a:rPr>
              <a:t>       </a:t>
            </a:r>
            <a:r>
              <a:rPr lang="en-US" altLang="en-US" dirty="0">
                <a:sym typeface="Symbol" panose="05050102010706020507" pitchFamily="18" charset="2"/>
              </a:rPr>
              <a:t> holds.</a:t>
            </a:r>
          </a:p>
        </p:txBody>
      </p:sp>
      <p:grpSp>
        <p:nvGrpSpPr>
          <p:cNvPr id="223237" name="Group 5"/>
          <p:cNvGrpSpPr>
            <a:grpSpLocks/>
          </p:cNvGrpSpPr>
          <p:nvPr/>
        </p:nvGrpSpPr>
        <p:grpSpPr bwMode="auto">
          <a:xfrm>
            <a:off x="4343400" y="1295400"/>
            <a:ext cx="366713" cy="0"/>
            <a:chOff x="2605" y="829"/>
            <a:chExt cx="231" cy="0"/>
          </a:xfrm>
        </p:grpSpPr>
        <p:sp>
          <p:nvSpPr>
            <p:cNvPr id="223238" name="Line 6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3239" name="Line 7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3240" name="Group 8"/>
          <p:cNvGrpSpPr>
            <a:grpSpLocks/>
          </p:cNvGrpSpPr>
          <p:nvPr/>
        </p:nvGrpSpPr>
        <p:grpSpPr bwMode="auto">
          <a:xfrm>
            <a:off x="6324600" y="1295400"/>
            <a:ext cx="366713" cy="0"/>
            <a:chOff x="2605" y="829"/>
            <a:chExt cx="231" cy="0"/>
          </a:xfrm>
        </p:grpSpPr>
        <p:sp>
          <p:nvSpPr>
            <p:cNvPr id="223241" name="Line 9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3242" name="Line 10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3243" name="Group 11"/>
          <p:cNvGrpSpPr>
            <a:grpSpLocks/>
          </p:cNvGrpSpPr>
          <p:nvPr/>
        </p:nvGrpSpPr>
        <p:grpSpPr bwMode="auto">
          <a:xfrm>
            <a:off x="5257800" y="1946275"/>
            <a:ext cx="366713" cy="0"/>
            <a:chOff x="2605" y="829"/>
            <a:chExt cx="231" cy="0"/>
          </a:xfrm>
        </p:grpSpPr>
        <p:sp>
          <p:nvSpPr>
            <p:cNvPr id="223244" name="Line 12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3245" name="Line 13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3246" name="Group 14"/>
          <p:cNvGrpSpPr>
            <a:grpSpLocks/>
          </p:cNvGrpSpPr>
          <p:nvPr/>
        </p:nvGrpSpPr>
        <p:grpSpPr bwMode="auto">
          <a:xfrm>
            <a:off x="2797932" y="2164178"/>
            <a:ext cx="366712" cy="0"/>
            <a:chOff x="2605" y="829"/>
            <a:chExt cx="231" cy="0"/>
          </a:xfrm>
        </p:grpSpPr>
        <p:sp>
          <p:nvSpPr>
            <p:cNvPr id="223247" name="Line 15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3248" name="Line 16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3249" name="Group 17"/>
          <p:cNvGrpSpPr>
            <a:grpSpLocks/>
          </p:cNvGrpSpPr>
          <p:nvPr/>
        </p:nvGrpSpPr>
        <p:grpSpPr bwMode="auto">
          <a:xfrm>
            <a:off x="4953000" y="2510902"/>
            <a:ext cx="366713" cy="0"/>
            <a:chOff x="2605" y="829"/>
            <a:chExt cx="231" cy="0"/>
          </a:xfrm>
        </p:grpSpPr>
        <p:sp>
          <p:nvSpPr>
            <p:cNvPr id="223250" name="Line 18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3251" name="Line 19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3252" name="Group 20"/>
          <p:cNvGrpSpPr>
            <a:grpSpLocks/>
          </p:cNvGrpSpPr>
          <p:nvPr/>
        </p:nvGrpSpPr>
        <p:grpSpPr bwMode="auto">
          <a:xfrm>
            <a:off x="2208321" y="2797944"/>
            <a:ext cx="366713" cy="0"/>
            <a:chOff x="2605" y="829"/>
            <a:chExt cx="231" cy="0"/>
          </a:xfrm>
        </p:grpSpPr>
        <p:sp>
          <p:nvSpPr>
            <p:cNvPr id="223253" name="Line 21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3254" name="Line 22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3255" name="Group 23"/>
          <p:cNvGrpSpPr>
            <a:grpSpLocks/>
          </p:cNvGrpSpPr>
          <p:nvPr/>
        </p:nvGrpSpPr>
        <p:grpSpPr bwMode="auto">
          <a:xfrm>
            <a:off x="6719654" y="2510899"/>
            <a:ext cx="366713" cy="0"/>
            <a:chOff x="2605" y="829"/>
            <a:chExt cx="231" cy="0"/>
          </a:xfrm>
        </p:grpSpPr>
        <p:sp>
          <p:nvSpPr>
            <p:cNvPr id="223256" name="Line 24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3257" name="Line 25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23259" name="Line 27"/>
          <p:cNvSpPr>
            <a:spLocks noChangeShapeType="1"/>
          </p:cNvSpPr>
          <p:nvPr/>
        </p:nvSpPr>
        <p:spPr bwMode="auto">
          <a:xfrm>
            <a:off x="3801941" y="3131674"/>
            <a:ext cx="2143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223261" name="Group 29"/>
          <p:cNvGrpSpPr>
            <a:grpSpLocks/>
          </p:cNvGrpSpPr>
          <p:nvPr/>
        </p:nvGrpSpPr>
        <p:grpSpPr bwMode="auto">
          <a:xfrm>
            <a:off x="5626100" y="3114211"/>
            <a:ext cx="366713" cy="0"/>
            <a:chOff x="2605" y="829"/>
            <a:chExt cx="231" cy="0"/>
          </a:xfrm>
        </p:grpSpPr>
        <p:sp>
          <p:nvSpPr>
            <p:cNvPr id="223262" name="Line 30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3263" name="Line 31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3264" name="Group 32"/>
          <p:cNvGrpSpPr>
            <a:grpSpLocks/>
          </p:cNvGrpSpPr>
          <p:nvPr/>
        </p:nvGrpSpPr>
        <p:grpSpPr bwMode="auto">
          <a:xfrm>
            <a:off x="3886200" y="3474864"/>
            <a:ext cx="366713" cy="0"/>
            <a:chOff x="2605" y="829"/>
            <a:chExt cx="231" cy="0"/>
          </a:xfrm>
        </p:grpSpPr>
        <p:sp>
          <p:nvSpPr>
            <p:cNvPr id="223265" name="Line 33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3266" name="Line 34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23273" name="Line 41"/>
          <p:cNvSpPr>
            <a:spLocks noChangeShapeType="1"/>
          </p:cNvSpPr>
          <p:nvPr/>
        </p:nvSpPr>
        <p:spPr bwMode="auto">
          <a:xfrm>
            <a:off x="5194180" y="3735278"/>
            <a:ext cx="2143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3274" name="Line 42"/>
          <p:cNvSpPr>
            <a:spLocks noChangeShapeType="1"/>
          </p:cNvSpPr>
          <p:nvPr/>
        </p:nvSpPr>
        <p:spPr bwMode="auto">
          <a:xfrm>
            <a:off x="6397101" y="3735278"/>
            <a:ext cx="2143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939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67427"/>
            <a:ext cx="8077200" cy="609600"/>
          </a:xfrm>
        </p:spPr>
        <p:txBody>
          <a:bodyPr/>
          <a:lstStyle/>
          <a:p>
            <a:r>
              <a:rPr lang="en-US" altLang="en-US" dirty="0"/>
              <a:t>Outline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2356" y="1285737"/>
            <a:ext cx="6542843" cy="3581400"/>
          </a:xfrm>
        </p:spPr>
        <p:txBody>
          <a:bodyPr/>
          <a:lstStyle/>
          <a:p>
            <a:r>
              <a:rPr lang="en-US" altLang="en-US" dirty="0"/>
              <a:t>Reasoning with MVDs</a:t>
            </a:r>
          </a:p>
          <a:p>
            <a:r>
              <a:rPr lang="en-US" altLang="en-US" dirty="0"/>
              <a:t>Higher normal  forms</a:t>
            </a:r>
          </a:p>
          <a:p>
            <a:pPr lvl="1"/>
            <a:r>
              <a:rPr lang="en-US" altLang="en-US" dirty="0"/>
              <a:t>Join dependencies and PJNF</a:t>
            </a:r>
          </a:p>
          <a:p>
            <a:pPr lvl="1"/>
            <a:r>
              <a:rPr lang="en-US" altLang="en-US" dirty="0"/>
              <a:t>DKNF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69792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31785"/>
            <a:ext cx="8077200" cy="609600"/>
          </a:xfrm>
        </p:spPr>
        <p:txBody>
          <a:bodyPr/>
          <a:lstStyle/>
          <a:p>
            <a:r>
              <a:rPr lang="en-US" altLang="en-US"/>
              <a:t>Theory of Multivalued Dependencies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093788"/>
            <a:ext cx="7604078" cy="4903787"/>
          </a:xfrm>
        </p:spPr>
        <p:txBody>
          <a:bodyPr/>
          <a:lstStyle/>
          <a:p>
            <a:r>
              <a:rPr lang="en-US" altLang="en-US" dirty="0"/>
              <a:t>Let </a:t>
            </a:r>
            <a:r>
              <a:rPr lang="en-US" altLang="en-US" i="1" dirty="0"/>
              <a:t>D </a:t>
            </a:r>
            <a:r>
              <a:rPr lang="en-US" altLang="en-US" dirty="0"/>
              <a:t>denote a set of functional and multivalued dependencies. The closure  </a:t>
            </a:r>
            <a:r>
              <a:rPr lang="en-US" altLang="en-US" i="1" dirty="0"/>
              <a:t>D</a:t>
            </a:r>
            <a:r>
              <a:rPr lang="en-US" altLang="en-US" baseline="30000" dirty="0"/>
              <a:t>+</a:t>
            </a:r>
            <a:r>
              <a:rPr lang="en-US" altLang="en-US" dirty="0"/>
              <a:t> of </a:t>
            </a:r>
            <a:r>
              <a:rPr lang="en-US" altLang="en-US" i="1" dirty="0"/>
              <a:t>D</a:t>
            </a:r>
            <a:r>
              <a:rPr lang="en-US" altLang="en-US" dirty="0"/>
              <a:t> is the set of all functional and multivalued dependencies logically implied by </a:t>
            </a:r>
            <a:r>
              <a:rPr lang="en-US" altLang="en-US" i="1" dirty="0"/>
              <a:t>D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Sound and complete inference rules for functional and multivalued dependencies:</a:t>
            </a:r>
          </a:p>
          <a:p>
            <a:pPr lvl="1"/>
            <a:r>
              <a:rPr lang="en-US" altLang="en-US" b="1" dirty="0" smtClean="0"/>
              <a:t>Reflexivity </a:t>
            </a:r>
            <a:r>
              <a:rPr lang="en-US" altLang="en-US" b="1" dirty="0"/>
              <a:t>rule</a:t>
            </a:r>
            <a:r>
              <a:rPr lang="en-US" altLang="en-US" dirty="0"/>
              <a:t>. If </a:t>
            </a:r>
            <a:r>
              <a:rPr lang="en-US" altLang="en-US" dirty="0">
                <a:sym typeface="Symbol" panose="05050102010706020507" pitchFamily="18" charset="2"/>
              </a:rPr>
              <a:t> </a:t>
            </a:r>
            <a:r>
              <a:rPr lang="en-US" altLang="en-US" dirty="0"/>
              <a:t>is a set of attributes and </a:t>
            </a:r>
            <a:r>
              <a:rPr lang="en-US" altLang="en-US" dirty="0">
                <a:sym typeface="Symbol" panose="05050102010706020507" pitchFamily="18" charset="2"/>
              </a:rPr>
              <a:t>  </a:t>
            </a:r>
            <a:r>
              <a:rPr lang="en-US" altLang="en-US" dirty="0"/>
              <a:t>, then </a:t>
            </a:r>
            <a:r>
              <a:rPr lang="en-US" altLang="en-US" dirty="0">
                <a:sym typeface="Symbol" panose="05050102010706020507" pitchFamily="18" charset="2"/>
              </a:rPr>
              <a:t> </a:t>
            </a:r>
            <a:r>
              <a:rPr lang="en-US" altLang="en-US" dirty="0" smtClean="0">
                <a:sym typeface="Symbol" panose="05050102010706020507" pitchFamily="18" charset="2"/>
              </a:rPr>
              <a:t>  </a:t>
            </a:r>
            <a:r>
              <a:rPr lang="en-US" altLang="en-US" dirty="0" smtClean="0"/>
              <a:t> </a:t>
            </a:r>
            <a:r>
              <a:rPr lang="en-US" altLang="en-US" dirty="0"/>
              <a:t>holds.</a:t>
            </a:r>
          </a:p>
          <a:p>
            <a:pPr lvl="1"/>
            <a:r>
              <a:rPr lang="en-US" altLang="en-US" b="1" dirty="0" smtClean="0"/>
              <a:t>Augmentation </a:t>
            </a:r>
            <a:r>
              <a:rPr lang="en-US" altLang="en-US" b="1" dirty="0"/>
              <a:t>rule</a:t>
            </a:r>
            <a:r>
              <a:rPr lang="en-US" altLang="en-US" dirty="0"/>
              <a:t>. If </a:t>
            </a:r>
            <a:r>
              <a:rPr lang="en-US" altLang="en-US" dirty="0">
                <a:sym typeface="Symbol" panose="05050102010706020507" pitchFamily="18" charset="2"/>
              </a:rPr>
              <a:t>  </a:t>
            </a:r>
            <a:r>
              <a:rPr lang="en-US" altLang="en-US" dirty="0"/>
              <a:t> holds and </a:t>
            </a:r>
            <a:r>
              <a:rPr lang="en-US" altLang="en-US" dirty="0">
                <a:sym typeface="Symbol" panose="05050102010706020507" pitchFamily="18" charset="2"/>
              </a:rPr>
              <a:t> </a:t>
            </a:r>
            <a:r>
              <a:rPr lang="en-US" altLang="en-US" dirty="0"/>
              <a:t> is a set of attributes, </a:t>
            </a:r>
            <a:br>
              <a:rPr lang="en-US" altLang="en-US" dirty="0"/>
            </a:br>
            <a:r>
              <a:rPr lang="en-US" altLang="en-US" dirty="0"/>
              <a:t> then </a:t>
            </a:r>
            <a:r>
              <a:rPr lang="en-US" altLang="en-US" dirty="0">
                <a:sym typeface="Symbol" panose="05050102010706020507" pitchFamily="18" charset="2"/>
              </a:rPr>
              <a:t> </a:t>
            </a:r>
            <a:r>
              <a:rPr lang="en-US" altLang="en-US" dirty="0" smtClean="0">
                <a:sym typeface="Symbol" panose="05050102010706020507" pitchFamily="18" charset="2"/>
              </a:rPr>
              <a:t>   </a:t>
            </a:r>
            <a:r>
              <a:rPr lang="en-US" altLang="en-US" dirty="0">
                <a:sym typeface="Symbol" panose="05050102010706020507" pitchFamily="18" charset="2"/>
              </a:rPr>
              <a:t></a:t>
            </a:r>
            <a:r>
              <a:rPr lang="en-US" altLang="en-US" dirty="0"/>
              <a:t> holds.</a:t>
            </a:r>
          </a:p>
          <a:p>
            <a:pPr lvl="1"/>
            <a:r>
              <a:rPr lang="en-US" altLang="en-US" b="1" dirty="0" smtClean="0"/>
              <a:t>Transitivity </a:t>
            </a:r>
            <a:r>
              <a:rPr lang="en-US" altLang="en-US" b="1" dirty="0"/>
              <a:t>rule</a:t>
            </a:r>
            <a:r>
              <a:rPr lang="en-US" altLang="en-US" dirty="0"/>
              <a:t>. If </a:t>
            </a:r>
            <a:r>
              <a:rPr lang="en-US" altLang="en-US" dirty="0">
                <a:sym typeface="Symbol" panose="05050102010706020507" pitchFamily="18" charset="2"/>
              </a:rPr>
              <a:t>  </a:t>
            </a:r>
            <a:r>
              <a:rPr lang="en-US" altLang="en-US" dirty="0"/>
              <a:t> holds and </a:t>
            </a:r>
            <a:r>
              <a:rPr lang="en-US" altLang="en-US" dirty="0">
                <a:sym typeface="Symbol" panose="05050102010706020507" pitchFamily="18" charset="2"/>
              </a:rPr>
              <a:t>  </a:t>
            </a:r>
            <a:r>
              <a:rPr lang="en-US" altLang="en-US" dirty="0"/>
              <a:t>holds, then </a:t>
            </a:r>
            <a:r>
              <a:rPr lang="en-US" altLang="en-US" dirty="0">
                <a:sym typeface="Symbol" panose="05050102010706020507" pitchFamily="18" charset="2"/>
              </a:rPr>
              <a:t> </a:t>
            </a:r>
            <a:r>
              <a:rPr lang="en-US" altLang="en-US" dirty="0" smtClean="0">
                <a:sym typeface="Symbol" panose="05050102010706020507" pitchFamily="18" charset="2"/>
              </a:rPr>
              <a:t> </a:t>
            </a:r>
            <a:r>
              <a:rPr lang="en-US" altLang="en-US" dirty="0" smtClean="0"/>
              <a:t> </a:t>
            </a:r>
            <a:r>
              <a:rPr lang="en-US" altLang="en-US" dirty="0"/>
              <a:t>holds.</a:t>
            </a:r>
          </a:p>
        </p:txBody>
      </p:sp>
    </p:spTree>
    <p:extLst>
      <p:ext uri="{BB962C8B-B14F-4D97-AF65-F5344CB8AC3E}">
        <p14:creationId xmlns:p14="http://schemas.microsoft.com/office/powerpoint/2010/main" val="3306409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88880"/>
            <a:ext cx="8001000" cy="457200"/>
          </a:xfrm>
        </p:spPr>
        <p:txBody>
          <a:bodyPr/>
          <a:lstStyle/>
          <a:p>
            <a:r>
              <a:rPr lang="en-US" altLang="en-US" sz="2800" dirty="0"/>
              <a:t>Theory of Multivalued Dependencies (Cont.)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4602" y="1095375"/>
            <a:ext cx="7398798" cy="3400425"/>
          </a:xfrm>
        </p:spPr>
        <p:txBody>
          <a:bodyPr/>
          <a:lstStyle/>
          <a:p>
            <a:pPr lvl="1"/>
            <a:r>
              <a:rPr lang="en-US" altLang="en-US" b="1" dirty="0" smtClean="0"/>
              <a:t>Complementation </a:t>
            </a:r>
            <a:r>
              <a:rPr lang="en-US" altLang="en-US" b="1" dirty="0"/>
              <a:t>rule.  </a:t>
            </a:r>
            <a:r>
              <a:rPr lang="en-US" altLang="en-US" dirty="0"/>
              <a:t>If </a:t>
            </a:r>
            <a:r>
              <a:rPr lang="en-US" altLang="en-US" dirty="0">
                <a:sym typeface="Symbol" panose="05050102010706020507" pitchFamily="18" charset="2"/>
              </a:rPr>
              <a:t></a:t>
            </a:r>
            <a:r>
              <a:rPr lang="en-US" altLang="en-US" dirty="0">
                <a:sym typeface="Greek Symbols" pitchFamily="18" charset="2"/>
              </a:rPr>
              <a:t>       </a:t>
            </a:r>
            <a:r>
              <a:rPr lang="en-US" altLang="en-US" dirty="0">
                <a:sym typeface="Symbol" panose="05050102010706020507" pitchFamily="18" charset="2"/>
              </a:rPr>
              <a:t></a:t>
            </a:r>
            <a:r>
              <a:rPr lang="en-US" altLang="en-US" dirty="0">
                <a:sym typeface="Greek Symbols" pitchFamily="18" charset="2"/>
              </a:rPr>
              <a:t> holds, then  </a:t>
            </a:r>
            <a:r>
              <a:rPr lang="en-US" altLang="en-US" dirty="0">
                <a:sym typeface="Symbol" panose="05050102010706020507" pitchFamily="18" charset="2"/>
              </a:rPr>
              <a:t></a:t>
            </a:r>
            <a:r>
              <a:rPr lang="en-US" altLang="en-US" dirty="0">
                <a:sym typeface="Greek Symbols" pitchFamily="18" charset="2"/>
              </a:rPr>
              <a:t>       </a:t>
            </a:r>
            <a:r>
              <a:rPr lang="en-US" altLang="en-US" i="1" dirty="0">
                <a:sym typeface="Monotype Sorts" charset="2"/>
              </a:rPr>
              <a:t>R</a:t>
            </a:r>
            <a:r>
              <a:rPr lang="en-US" altLang="en-US" dirty="0">
                <a:sym typeface="Monotype Sorts" charset="2"/>
              </a:rPr>
              <a:t> – </a:t>
            </a:r>
            <a:r>
              <a:rPr lang="en-US" altLang="en-US" dirty="0">
                <a:sym typeface="Symbol" panose="05050102010706020507" pitchFamily="18" charset="2"/>
              </a:rPr>
              <a:t></a:t>
            </a:r>
            <a:r>
              <a:rPr lang="en-US" altLang="en-US" dirty="0">
                <a:sym typeface="Greek Symbols" pitchFamily="18" charset="2"/>
              </a:rPr>
              <a:t> </a:t>
            </a:r>
            <a:r>
              <a:rPr lang="en-US" altLang="en-US" dirty="0">
                <a:sym typeface="Monotype Sorts" charset="2"/>
              </a:rPr>
              <a:t>– </a:t>
            </a:r>
            <a:r>
              <a:rPr lang="en-US" altLang="en-US" dirty="0">
                <a:sym typeface="Symbol" panose="05050102010706020507" pitchFamily="18" charset="2"/>
              </a:rPr>
              <a:t></a:t>
            </a:r>
            <a:r>
              <a:rPr lang="en-US" altLang="en-US" dirty="0">
                <a:sym typeface="Greek Symbols" pitchFamily="18" charset="2"/>
              </a:rPr>
              <a:t> holds.</a:t>
            </a:r>
          </a:p>
          <a:p>
            <a:pPr lvl="1"/>
            <a:r>
              <a:rPr lang="en-US" altLang="en-US" b="1" dirty="0" smtClean="0">
                <a:sym typeface="Greek Symbols" pitchFamily="18" charset="2"/>
              </a:rPr>
              <a:t>Multivalued </a:t>
            </a:r>
            <a:r>
              <a:rPr lang="en-US" altLang="en-US" b="1" dirty="0">
                <a:sym typeface="Greek Symbols" pitchFamily="18" charset="2"/>
              </a:rPr>
              <a:t>augmentation rule.</a:t>
            </a:r>
            <a:r>
              <a:rPr lang="en-US" altLang="en-US" dirty="0">
                <a:sym typeface="Greek Symbols" pitchFamily="18" charset="2"/>
              </a:rPr>
              <a:t>  If</a:t>
            </a:r>
            <a:r>
              <a:rPr lang="en-US" altLang="en-US" i="1" dirty="0">
                <a:sym typeface="Greek Symbols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    </a:t>
            </a:r>
            <a:r>
              <a:rPr lang="en-US" altLang="en-US" dirty="0">
                <a:sym typeface="Greek Symbols" pitchFamily="18" charset="2"/>
              </a:rPr>
              <a:t>   </a:t>
            </a:r>
            <a:r>
              <a:rPr lang="en-US" altLang="en-US" dirty="0">
                <a:sym typeface="Symbol" panose="05050102010706020507" pitchFamily="18" charset="2"/>
              </a:rPr>
              <a:t></a:t>
            </a:r>
            <a:r>
              <a:rPr lang="en-US" altLang="en-US" dirty="0">
                <a:sym typeface="Greek Symbols" pitchFamily="18" charset="2"/>
              </a:rPr>
              <a:t> holds and </a:t>
            </a:r>
            <a:r>
              <a:rPr lang="en-US" altLang="en-US" dirty="0">
                <a:sym typeface="Symbol" panose="05050102010706020507" pitchFamily="18" charset="2"/>
              </a:rPr>
              <a:t></a:t>
            </a:r>
            <a:r>
              <a:rPr lang="en-US" altLang="en-US" dirty="0">
                <a:sym typeface="Greek Symbols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 </a:t>
            </a:r>
            <a:r>
              <a:rPr lang="en-US" altLang="en-US" i="1" dirty="0">
                <a:sym typeface="Symbol" panose="05050102010706020507" pitchFamily="18" charset="2"/>
              </a:rPr>
              <a:t>R</a:t>
            </a:r>
            <a:r>
              <a:rPr lang="en-US" altLang="en-US" dirty="0">
                <a:sym typeface="Symbol" panose="05050102010706020507" pitchFamily="18" charset="2"/>
              </a:rPr>
              <a:t> and 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 </a:t>
            </a:r>
            <a:r>
              <a:rPr lang="en-US" altLang="en-US" dirty="0">
                <a:sym typeface="Symbol" panose="05050102010706020507" pitchFamily="18" charset="2"/>
              </a:rPr>
              <a:t> , then  </a:t>
            </a:r>
            <a:r>
              <a:rPr lang="en-US" altLang="en-US" dirty="0">
                <a:sym typeface="Greek Symbols" pitchFamily="18" charset="2"/>
              </a:rPr>
              <a:t>        </a:t>
            </a:r>
            <a:r>
              <a:rPr lang="en-US" altLang="en-US" dirty="0">
                <a:sym typeface="Symbol" panose="05050102010706020507" pitchFamily="18" charset="2"/>
              </a:rPr>
              <a:t> </a:t>
            </a:r>
            <a:r>
              <a:rPr lang="en-US" altLang="en-US" dirty="0">
                <a:sym typeface="Greek Symbols" pitchFamily="18" charset="2"/>
              </a:rPr>
              <a:t> holds.</a:t>
            </a:r>
          </a:p>
          <a:p>
            <a:pPr lvl="1"/>
            <a:r>
              <a:rPr lang="en-US" altLang="en-US" b="1" dirty="0" smtClean="0">
                <a:sym typeface="Greek Symbols" pitchFamily="18" charset="2"/>
              </a:rPr>
              <a:t>Multivalued </a:t>
            </a:r>
            <a:r>
              <a:rPr lang="en-US" altLang="en-US" b="1" dirty="0">
                <a:sym typeface="Greek Symbols" pitchFamily="18" charset="2"/>
              </a:rPr>
              <a:t>transitivity rule</a:t>
            </a:r>
            <a:r>
              <a:rPr lang="en-US" altLang="en-US" dirty="0">
                <a:sym typeface="Greek Symbols" pitchFamily="18" charset="2"/>
              </a:rPr>
              <a:t>.  If </a:t>
            </a:r>
            <a:r>
              <a:rPr lang="en-US" altLang="en-US" dirty="0">
                <a:sym typeface="Symbol" panose="05050102010706020507" pitchFamily="18" charset="2"/>
              </a:rPr>
              <a:t></a:t>
            </a:r>
            <a:r>
              <a:rPr lang="en-US" altLang="en-US" dirty="0">
                <a:sym typeface="Greek Symbols" pitchFamily="18" charset="2"/>
              </a:rPr>
              <a:t>        </a:t>
            </a:r>
            <a:r>
              <a:rPr lang="en-US" altLang="en-US" dirty="0">
                <a:sym typeface="Symbol" panose="05050102010706020507" pitchFamily="18" charset="2"/>
              </a:rPr>
              <a:t></a:t>
            </a:r>
            <a:r>
              <a:rPr lang="en-US" altLang="en-US" dirty="0">
                <a:sym typeface="Greek Symbols" pitchFamily="18" charset="2"/>
              </a:rPr>
              <a:t> holds and </a:t>
            </a:r>
            <a:r>
              <a:rPr lang="en-US" altLang="en-US" dirty="0">
                <a:sym typeface="Symbol" panose="05050102010706020507" pitchFamily="18" charset="2"/>
              </a:rPr>
              <a:t></a:t>
            </a:r>
            <a:r>
              <a:rPr lang="en-US" altLang="en-US" dirty="0">
                <a:sym typeface="Greek Symbols" pitchFamily="18" charset="2"/>
              </a:rPr>
              <a:t>        </a:t>
            </a:r>
            <a:r>
              <a:rPr lang="en-US" altLang="en-US" dirty="0">
                <a:sym typeface="Symbol" panose="05050102010706020507" pitchFamily="18" charset="2"/>
              </a:rPr>
              <a:t> holds, then </a:t>
            </a:r>
            <a:r>
              <a:rPr lang="en-US" altLang="en-US" dirty="0">
                <a:sym typeface="Greek Symbols" pitchFamily="18" charset="2"/>
              </a:rPr>
              <a:t>      </a:t>
            </a:r>
            <a:r>
              <a:rPr lang="en-US" altLang="en-US" dirty="0">
                <a:sym typeface="Monotype Sorts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 </a:t>
            </a:r>
            <a:r>
              <a:rPr lang="en-US" altLang="en-US" dirty="0">
                <a:sym typeface="Monotype Sorts" charset="2"/>
              </a:rPr>
              <a:t>– </a:t>
            </a:r>
            <a:r>
              <a:rPr lang="en-US" altLang="en-US" dirty="0">
                <a:sym typeface="Symbol" panose="05050102010706020507" pitchFamily="18" charset="2"/>
              </a:rPr>
              <a:t></a:t>
            </a:r>
            <a:r>
              <a:rPr lang="en-US" altLang="en-US" dirty="0">
                <a:sym typeface="Greek Symbols" pitchFamily="18" charset="2"/>
              </a:rPr>
              <a:t>  holds.</a:t>
            </a:r>
          </a:p>
          <a:p>
            <a:pPr lvl="1"/>
            <a:r>
              <a:rPr lang="en-US" altLang="en-US" b="1" dirty="0" smtClean="0">
                <a:sym typeface="Greek Symbols" pitchFamily="18" charset="2"/>
              </a:rPr>
              <a:t>Replication </a:t>
            </a:r>
            <a:r>
              <a:rPr lang="en-US" altLang="en-US" b="1" dirty="0">
                <a:sym typeface="Greek Symbols" pitchFamily="18" charset="2"/>
              </a:rPr>
              <a:t>rule.</a:t>
            </a:r>
            <a:r>
              <a:rPr lang="en-US" altLang="en-US" dirty="0">
                <a:sym typeface="Greek Symbols" pitchFamily="18" charset="2"/>
              </a:rPr>
              <a:t>  If </a:t>
            </a:r>
            <a:r>
              <a:rPr lang="en-US" altLang="en-US" dirty="0">
                <a:sym typeface="Symbol" panose="05050102010706020507" pitchFamily="18" charset="2"/>
              </a:rPr>
              <a:t></a:t>
            </a:r>
            <a:r>
              <a:rPr lang="en-US" altLang="en-US" dirty="0">
                <a:sym typeface="Greek Symbols" pitchFamily="18" charset="2"/>
              </a:rPr>
              <a:t>     </a:t>
            </a:r>
            <a:r>
              <a:rPr lang="en-US" altLang="en-US" dirty="0">
                <a:sym typeface="Monotype Sorts" charset="2"/>
              </a:rPr>
              <a:t>  </a:t>
            </a:r>
            <a:r>
              <a:rPr lang="en-US" altLang="en-US" dirty="0">
                <a:sym typeface="Symbol" panose="05050102010706020507" pitchFamily="18" charset="2"/>
              </a:rPr>
              <a:t></a:t>
            </a:r>
            <a:r>
              <a:rPr lang="en-US" altLang="en-US" dirty="0">
                <a:sym typeface="Greek Symbols" pitchFamily="18" charset="2"/>
              </a:rPr>
              <a:t> holds, then </a:t>
            </a:r>
            <a:r>
              <a:rPr lang="en-US" altLang="en-US" dirty="0">
                <a:sym typeface="Symbol" panose="05050102010706020507" pitchFamily="18" charset="2"/>
              </a:rPr>
              <a:t></a:t>
            </a:r>
            <a:r>
              <a:rPr lang="en-US" altLang="en-US" dirty="0">
                <a:sym typeface="Greek Symbols" pitchFamily="18" charset="2"/>
              </a:rPr>
              <a:t>      </a:t>
            </a:r>
            <a:r>
              <a:rPr lang="en-US" altLang="en-US" dirty="0">
                <a:sym typeface="Monotype Sorts" charset="2"/>
              </a:rPr>
              <a:t>  </a:t>
            </a:r>
            <a:r>
              <a:rPr lang="en-US" altLang="en-US" dirty="0">
                <a:sym typeface="Symbol" panose="05050102010706020507" pitchFamily="18" charset="2"/>
              </a:rPr>
              <a:t></a:t>
            </a:r>
            <a:r>
              <a:rPr lang="en-US" altLang="en-US" i="1" dirty="0">
                <a:sym typeface="Greek Symbols" pitchFamily="18" charset="2"/>
              </a:rPr>
              <a:t>.</a:t>
            </a:r>
            <a:endParaRPr lang="en-US" altLang="en-US" dirty="0">
              <a:sym typeface="Greek Symbols" pitchFamily="18" charset="2"/>
            </a:endParaRPr>
          </a:p>
          <a:p>
            <a:pPr lvl="1"/>
            <a:r>
              <a:rPr lang="en-US" altLang="en-US" b="1" dirty="0" smtClean="0">
                <a:sym typeface="Greek Symbols" pitchFamily="18" charset="2"/>
              </a:rPr>
              <a:t>Coalescence </a:t>
            </a:r>
            <a:r>
              <a:rPr lang="en-US" altLang="en-US" b="1" dirty="0">
                <a:sym typeface="Greek Symbols" pitchFamily="18" charset="2"/>
              </a:rPr>
              <a:t>rule.  </a:t>
            </a:r>
            <a:r>
              <a:rPr lang="en-US" altLang="en-US" dirty="0">
                <a:sym typeface="Greek Symbols" pitchFamily="18" charset="2"/>
              </a:rPr>
              <a:t>If </a:t>
            </a:r>
            <a:r>
              <a:rPr lang="en-US" altLang="en-US" dirty="0">
                <a:sym typeface="Symbol" panose="05050102010706020507" pitchFamily="18" charset="2"/>
              </a:rPr>
              <a:t></a:t>
            </a:r>
            <a:r>
              <a:rPr lang="en-US" altLang="en-US" dirty="0">
                <a:sym typeface="Greek Symbols" pitchFamily="18" charset="2"/>
              </a:rPr>
              <a:t>        </a:t>
            </a:r>
            <a:r>
              <a:rPr lang="en-US" altLang="en-US" dirty="0">
                <a:sym typeface="Symbol" panose="05050102010706020507" pitchFamily="18" charset="2"/>
              </a:rPr>
              <a:t></a:t>
            </a:r>
            <a:r>
              <a:rPr lang="en-US" altLang="en-US" dirty="0">
                <a:sym typeface="Greek Symbols" pitchFamily="18" charset="2"/>
              </a:rPr>
              <a:t> holds and </a:t>
            </a:r>
            <a:r>
              <a:rPr lang="en-US" altLang="en-US" dirty="0">
                <a:sym typeface="Symbol" panose="05050102010706020507" pitchFamily="18" charset="2"/>
              </a:rPr>
              <a:t>  </a:t>
            </a:r>
            <a:r>
              <a:rPr lang="en-US" altLang="en-US" dirty="0">
                <a:sym typeface="Greek Symbols" pitchFamily="18" charset="2"/>
              </a:rPr>
              <a:t> and there is a </a:t>
            </a:r>
            <a:r>
              <a:rPr lang="en-US" altLang="en-US" dirty="0">
                <a:sym typeface="Symbol" panose="05050102010706020507" pitchFamily="18" charset="2"/>
              </a:rPr>
              <a:t> such that   </a:t>
            </a:r>
            <a:r>
              <a:rPr lang="en-US" altLang="en-US" i="1" dirty="0">
                <a:sym typeface="Symbol" panose="05050102010706020507" pitchFamily="18" charset="2"/>
              </a:rPr>
              <a:t>R</a:t>
            </a:r>
            <a:r>
              <a:rPr lang="en-US" altLang="en-US" dirty="0">
                <a:sym typeface="Symbol" panose="05050102010706020507" pitchFamily="18" charset="2"/>
              </a:rPr>
              <a:t> and   </a:t>
            </a:r>
            <a:r>
              <a:rPr lang="en-US" altLang="en-US" i="1" dirty="0">
                <a:sym typeface="Greek Symbols" pitchFamily="18" charset="2"/>
              </a:rPr>
              <a:t> </a:t>
            </a:r>
            <a:r>
              <a:rPr lang="en-US" altLang="en-US" dirty="0">
                <a:sym typeface="Greek Symbols" pitchFamily="18" charset="2"/>
              </a:rPr>
              <a:t>= </a:t>
            </a:r>
            <a:r>
              <a:rPr lang="en-US" altLang="en-US" dirty="0">
                <a:sym typeface="Symbol" panose="05050102010706020507" pitchFamily="18" charset="2"/>
              </a:rPr>
              <a:t> and      </a:t>
            </a:r>
            <a:r>
              <a:rPr lang="en-US" altLang="en-US" dirty="0">
                <a:sym typeface="Monotype Sorts" charset="2"/>
              </a:rPr>
              <a:t>  </a:t>
            </a:r>
            <a:r>
              <a:rPr lang="en-US" altLang="en-US" dirty="0">
                <a:sym typeface="Symbol" panose="05050102010706020507" pitchFamily="18" charset="2"/>
              </a:rPr>
              <a:t>, then </a:t>
            </a:r>
            <a:r>
              <a:rPr lang="en-US" altLang="en-US" dirty="0">
                <a:sym typeface="Greek Symbols" pitchFamily="18" charset="2"/>
              </a:rPr>
              <a:t>       </a:t>
            </a:r>
            <a:r>
              <a:rPr lang="en-US" altLang="en-US" dirty="0">
                <a:sym typeface="Symbol" panose="05050102010706020507" pitchFamily="18" charset="2"/>
              </a:rPr>
              <a:t> holds.</a:t>
            </a:r>
          </a:p>
        </p:txBody>
      </p:sp>
      <p:grpSp>
        <p:nvGrpSpPr>
          <p:cNvPr id="223237" name="Group 5"/>
          <p:cNvGrpSpPr>
            <a:grpSpLocks/>
          </p:cNvGrpSpPr>
          <p:nvPr/>
        </p:nvGrpSpPr>
        <p:grpSpPr bwMode="auto">
          <a:xfrm>
            <a:off x="4343400" y="1295400"/>
            <a:ext cx="366713" cy="0"/>
            <a:chOff x="2605" y="829"/>
            <a:chExt cx="231" cy="0"/>
          </a:xfrm>
        </p:grpSpPr>
        <p:sp>
          <p:nvSpPr>
            <p:cNvPr id="223238" name="Line 6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3239" name="Line 7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3240" name="Group 8"/>
          <p:cNvGrpSpPr>
            <a:grpSpLocks/>
          </p:cNvGrpSpPr>
          <p:nvPr/>
        </p:nvGrpSpPr>
        <p:grpSpPr bwMode="auto">
          <a:xfrm>
            <a:off x="6324600" y="1295400"/>
            <a:ext cx="366713" cy="0"/>
            <a:chOff x="2605" y="829"/>
            <a:chExt cx="231" cy="0"/>
          </a:xfrm>
        </p:grpSpPr>
        <p:sp>
          <p:nvSpPr>
            <p:cNvPr id="223241" name="Line 9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3242" name="Line 10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3243" name="Group 11"/>
          <p:cNvGrpSpPr>
            <a:grpSpLocks/>
          </p:cNvGrpSpPr>
          <p:nvPr/>
        </p:nvGrpSpPr>
        <p:grpSpPr bwMode="auto">
          <a:xfrm>
            <a:off x="5257800" y="1946275"/>
            <a:ext cx="366713" cy="0"/>
            <a:chOff x="2605" y="829"/>
            <a:chExt cx="231" cy="0"/>
          </a:xfrm>
        </p:grpSpPr>
        <p:sp>
          <p:nvSpPr>
            <p:cNvPr id="223244" name="Line 12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3245" name="Line 13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3246" name="Group 14"/>
          <p:cNvGrpSpPr>
            <a:grpSpLocks/>
          </p:cNvGrpSpPr>
          <p:nvPr/>
        </p:nvGrpSpPr>
        <p:grpSpPr bwMode="auto">
          <a:xfrm>
            <a:off x="3029948" y="2164178"/>
            <a:ext cx="366712" cy="0"/>
            <a:chOff x="2605" y="829"/>
            <a:chExt cx="231" cy="0"/>
          </a:xfrm>
        </p:grpSpPr>
        <p:sp>
          <p:nvSpPr>
            <p:cNvPr id="223247" name="Line 15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3248" name="Line 16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3249" name="Group 17"/>
          <p:cNvGrpSpPr>
            <a:grpSpLocks/>
          </p:cNvGrpSpPr>
          <p:nvPr/>
        </p:nvGrpSpPr>
        <p:grpSpPr bwMode="auto">
          <a:xfrm>
            <a:off x="4953000" y="2510902"/>
            <a:ext cx="366713" cy="0"/>
            <a:chOff x="2605" y="829"/>
            <a:chExt cx="231" cy="0"/>
          </a:xfrm>
        </p:grpSpPr>
        <p:sp>
          <p:nvSpPr>
            <p:cNvPr id="223250" name="Line 18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3251" name="Line 19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3252" name="Group 20"/>
          <p:cNvGrpSpPr>
            <a:grpSpLocks/>
          </p:cNvGrpSpPr>
          <p:nvPr/>
        </p:nvGrpSpPr>
        <p:grpSpPr bwMode="auto">
          <a:xfrm>
            <a:off x="2208321" y="2797944"/>
            <a:ext cx="366713" cy="0"/>
            <a:chOff x="2605" y="829"/>
            <a:chExt cx="231" cy="0"/>
          </a:xfrm>
        </p:grpSpPr>
        <p:sp>
          <p:nvSpPr>
            <p:cNvPr id="223253" name="Line 21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3254" name="Line 22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3255" name="Group 23"/>
          <p:cNvGrpSpPr>
            <a:grpSpLocks/>
          </p:cNvGrpSpPr>
          <p:nvPr/>
        </p:nvGrpSpPr>
        <p:grpSpPr bwMode="auto">
          <a:xfrm>
            <a:off x="6719654" y="2510899"/>
            <a:ext cx="366713" cy="0"/>
            <a:chOff x="2605" y="829"/>
            <a:chExt cx="231" cy="0"/>
          </a:xfrm>
        </p:grpSpPr>
        <p:sp>
          <p:nvSpPr>
            <p:cNvPr id="223256" name="Line 24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3257" name="Line 25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23259" name="Line 27"/>
          <p:cNvSpPr>
            <a:spLocks noChangeShapeType="1"/>
          </p:cNvSpPr>
          <p:nvPr/>
        </p:nvSpPr>
        <p:spPr bwMode="auto">
          <a:xfrm>
            <a:off x="3801941" y="3131674"/>
            <a:ext cx="2143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223261" name="Group 29"/>
          <p:cNvGrpSpPr>
            <a:grpSpLocks/>
          </p:cNvGrpSpPr>
          <p:nvPr/>
        </p:nvGrpSpPr>
        <p:grpSpPr bwMode="auto">
          <a:xfrm>
            <a:off x="5626100" y="3114211"/>
            <a:ext cx="366713" cy="0"/>
            <a:chOff x="2605" y="829"/>
            <a:chExt cx="231" cy="0"/>
          </a:xfrm>
        </p:grpSpPr>
        <p:sp>
          <p:nvSpPr>
            <p:cNvPr id="223262" name="Line 30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3263" name="Line 31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3264" name="Group 32"/>
          <p:cNvGrpSpPr>
            <a:grpSpLocks/>
          </p:cNvGrpSpPr>
          <p:nvPr/>
        </p:nvGrpSpPr>
        <p:grpSpPr bwMode="auto">
          <a:xfrm>
            <a:off x="3886200" y="3474864"/>
            <a:ext cx="366713" cy="0"/>
            <a:chOff x="2605" y="829"/>
            <a:chExt cx="231" cy="0"/>
          </a:xfrm>
        </p:grpSpPr>
        <p:sp>
          <p:nvSpPr>
            <p:cNvPr id="223265" name="Line 33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3266" name="Line 34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23273" name="Line 41"/>
          <p:cNvSpPr>
            <a:spLocks noChangeShapeType="1"/>
          </p:cNvSpPr>
          <p:nvPr/>
        </p:nvSpPr>
        <p:spPr bwMode="auto">
          <a:xfrm>
            <a:off x="5194180" y="3735278"/>
            <a:ext cx="2143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3274" name="Line 42"/>
          <p:cNvSpPr>
            <a:spLocks noChangeShapeType="1"/>
          </p:cNvSpPr>
          <p:nvPr/>
        </p:nvSpPr>
        <p:spPr bwMode="auto">
          <a:xfrm>
            <a:off x="6397101" y="3735278"/>
            <a:ext cx="2143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336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8077200" cy="609600"/>
          </a:xfrm>
        </p:spPr>
        <p:txBody>
          <a:bodyPr/>
          <a:lstStyle/>
          <a:p>
            <a:r>
              <a:rPr lang="en-US" altLang="en-US"/>
              <a:t>Simplification of the Computation of </a:t>
            </a:r>
            <a:r>
              <a:rPr lang="en-US" altLang="en-US" i="1"/>
              <a:t>D</a:t>
            </a:r>
            <a:r>
              <a:rPr lang="en-US" altLang="en-US" baseline="30000"/>
              <a:t>+</a:t>
            </a:r>
            <a:endParaRPr lang="en-US" altLang="en-US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59377"/>
            <a:ext cx="8077200" cy="3200400"/>
          </a:xfrm>
        </p:spPr>
        <p:txBody>
          <a:bodyPr/>
          <a:lstStyle/>
          <a:p>
            <a:r>
              <a:rPr lang="en-US" altLang="en-US" dirty="0"/>
              <a:t>We can simplify the computation of the closure of </a:t>
            </a:r>
            <a:r>
              <a:rPr lang="en-US" altLang="en-US" i="1" dirty="0"/>
              <a:t>D</a:t>
            </a:r>
            <a:r>
              <a:rPr lang="en-US" altLang="en-US" dirty="0"/>
              <a:t> by using the following rules (proved using rules 1-8).</a:t>
            </a:r>
          </a:p>
          <a:p>
            <a:pPr lvl="1"/>
            <a:r>
              <a:rPr lang="en-US" altLang="en-US" b="1" dirty="0"/>
              <a:t>Multivalued union rule.</a:t>
            </a:r>
            <a:r>
              <a:rPr lang="en-US" altLang="en-US" dirty="0"/>
              <a:t>  If </a:t>
            </a:r>
            <a:r>
              <a:rPr lang="en-US" altLang="en-US" dirty="0">
                <a:sym typeface="Symbol" panose="05050102010706020507" pitchFamily="18" charset="2"/>
              </a:rPr>
              <a:t></a:t>
            </a:r>
            <a:r>
              <a:rPr lang="en-US" altLang="en-US" dirty="0">
                <a:sym typeface="Greek Symbols" pitchFamily="18" charset="2"/>
              </a:rPr>
              <a:t>        </a:t>
            </a:r>
            <a:r>
              <a:rPr lang="en-US" altLang="en-US" dirty="0">
                <a:sym typeface="Symbol" panose="05050102010706020507" pitchFamily="18" charset="2"/>
              </a:rPr>
              <a:t></a:t>
            </a:r>
            <a:r>
              <a:rPr lang="en-US" altLang="en-US" dirty="0">
                <a:sym typeface="Greek Symbols" pitchFamily="18" charset="2"/>
              </a:rPr>
              <a:t>  holds and </a:t>
            </a:r>
            <a:r>
              <a:rPr lang="en-US" altLang="en-US" dirty="0">
                <a:sym typeface="Symbol" panose="05050102010706020507" pitchFamily="18" charset="2"/>
              </a:rPr>
              <a:t></a:t>
            </a:r>
            <a:r>
              <a:rPr lang="en-US" altLang="en-US" dirty="0">
                <a:sym typeface="Greek Symbols" pitchFamily="18" charset="2"/>
              </a:rPr>
              <a:t>        </a:t>
            </a:r>
            <a:r>
              <a:rPr lang="en-US" altLang="en-US" dirty="0">
                <a:sym typeface="Symbol" panose="05050102010706020507" pitchFamily="18" charset="2"/>
              </a:rPr>
              <a:t></a:t>
            </a:r>
            <a:r>
              <a:rPr lang="en-US" altLang="en-US" dirty="0">
                <a:sym typeface="Greek Symbols" pitchFamily="18" charset="2"/>
              </a:rPr>
              <a:t> holds, then </a:t>
            </a:r>
            <a:br>
              <a:rPr lang="en-US" altLang="en-US" dirty="0">
                <a:sym typeface="Greek Symbols" pitchFamily="18" charset="2"/>
              </a:rPr>
            </a:br>
            <a:r>
              <a:rPr lang="en-US" altLang="en-US" dirty="0">
                <a:sym typeface="Greek Symbols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</a:t>
            </a:r>
            <a:r>
              <a:rPr lang="en-US" altLang="en-US" dirty="0">
                <a:sym typeface="Greek Symbols" pitchFamily="18" charset="2"/>
              </a:rPr>
              <a:t> </a:t>
            </a:r>
            <a:r>
              <a:rPr lang="en-US" altLang="en-US" dirty="0">
                <a:sym typeface="Monotype Sorts" charset="2"/>
              </a:rPr>
              <a:t>      </a:t>
            </a:r>
            <a:r>
              <a:rPr lang="en-US" altLang="en-US" dirty="0">
                <a:sym typeface="Symbol" panose="05050102010706020507" pitchFamily="18" charset="2"/>
              </a:rPr>
              <a:t></a:t>
            </a:r>
            <a:r>
              <a:rPr lang="en-US" altLang="en-US" dirty="0">
                <a:sym typeface="Greek Symbols" pitchFamily="18" charset="2"/>
              </a:rPr>
              <a:t>  holds.</a:t>
            </a:r>
          </a:p>
          <a:p>
            <a:pPr lvl="1"/>
            <a:r>
              <a:rPr lang="en-US" altLang="en-US" b="1" dirty="0">
                <a:sym typeface="Greek Symbols" pitchFamily="18" charset="2"/>
              </a:rPr>
              <a:t>Intersection rule.</a:t>
            </a:r>
            <a:r>
              <a:rPr lang="en-US" altLang="en-US" dirty="0">
                <a:sym typeface="Greek Symbols" pitchFamily="18" charset="2"/>
              </a:rPr>
              <a:t>  If </a:t>
            </a:r>
            <a:r>
              <a:rPr lang="en-US" altLang="en-US" dirty="0">
                <a:sym typeface="Symbol" panose="05050102010706020507" pitchFamily="18" charset="2"/>
              </a:rPr>
              <a:t></a:t>
            </a:r>
            <a:r>
              <a:rPr lang="en-US" altLang="en-US" dirty="0">
                <a:sym typeface="Greek Symbols" pitchFamily="18" charset="2"/>
              </a:rPr>
              <a:t>        </a:t>
            </a:r>
            <a:r>
              <a:rPr lang="en-US" altLang="en-US" dirty="0">
                <a:sym typeface="Symbol" panose="05050102010706020507" pitchFamily="18" charset="2"/>
              </a:rPr>
              <a:t></a:t>
            </a:r>
            <a:r>
              <a:rPr lang="en-US" altLang="en-US" dirty="0">
                <a:sym typeface="Greek Symbols" pitchFamily="18" charset="2"/>
              </a:rPr>
              <a:t> holds and </a:t>
            </a:r>
            <a:r>
              <a:rPr lang="en-US" altLang="en-US" dirty="0">
                <a:sym typeface="Symbol" panose="05050102010706020507" pitchFamily="18" charset="2"/>
              </a:rPr>
              <a:t></a:t>
            </a:r>
            <a:r>
              <a:rPr lang="en-US" altLang="en-US" dirty="0">
                <a:sym typeface="Greek Symbols" pitchFamily="18" charset="2"/>
              </a:rPr>
              <a:t>       </a:t>
            </a:r>
            <a:r>
              <a:rPr lang="en-US" altLang="en-US" dirty="0">
                <a:sym typeface="Symbol" panose="05050102010706020507" pitchFamily="18" charset="2"/>
              </a:rPr>
              <a:t></a:t>
            </a:r>
            <a:r>
              <a:rPr lang="en-US" altLang="en-US" dirty="0">
                <a:sym typeface="Greek Symbols" pitchFamily="18" charset="2"/>
              </a:rPr>
              <a:t> holds, then </a:t>
            </a:r>
            <a:r>
              <a:rPr lang="en-US" altLang="en-US" dirty="0">
                <a:sym typeface="Symbol" panose="05050102010706020507" pitchFamily="18" charset="2"/>
              </a:rPr>
              <a:t></a:t>
            </a:r>
            <a:r>
              <a:rPr lang="en-US" altLang="en-US" dirty="0">
                <a:sym typeface="Greek Symbols" pitchFamily="18" charset="2"/>
              </a:rPr>
              <a:t>        </a:t>
            </a:r>
            <a:r>
              <a:rPr lang="en-US" altLang="en-US" dirty="0">
                <a:sym typeface="Symbol" panose="05050102010706020507" pitchFamily="18" charset="2"/>
              </a:rPr>
              <a:t></a:t>
            </a:r>
            <a:r>
              <a:rPr lang="en-US" altLang="en-US" dirty="0">
                <a:sym typeface="Greek Symbols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 </a:t>
            </a:r>
            <a:r>
              <a:rPr lang="en-US" altLang="en-US" dirty="0">
                <a:sym typeface="Greek Symbols" pitchFamily="18" charset="2"/>
              </a:rPr>
              <a:t>  holds.</a:t>
            </a:r>
          </a:p>
          <a:p>
            <a:pPr lvl="1"/>
            <a:r>
              <a:rPr lang="en-US" altLang="en-US" b="1" dirty="0">
                <a:sym typeface="Greek Symbols" pitchFamily="18" charset="2"/>
              </a:rPr>
              <a:t>Difference rule.</a:t>
            </a:r>
            <a:r>
              <a:rPr lang="en-US" altLang="en-US" dirty="0">
                <a:sym typeface="Greek Symbols" pitchFamily="18" charset="2"/>
              </a:rPr>
              <a:t> </a:t>
            </a:r>
            <a:r>
              <a:rPr lang="en-US" altLang="en-US" dirty="0" smtClean="0">
                <a:sym typeface="Greek Symbols" pitchFamily="18" charset="2"/>
              </a:rPr>
              <a:t>If</a:t>
            </a:r>
            <a:r>
              <a:rPr lang="en-US" altLang="en-US" i="1" dirty="0" smtClean="0">
                <a:sym typeface="Greek Symbols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</a:t>
            </a:r>
            <a:r>
              <a:rPr lang="en-US" altLang="en-US" dirty="0">
                <a:sym typeface="Greek Symbols" pitchFamily="18" charset="2"/>
              </a:rPr>
              <a:t>       </a:t>
            </a:r>
            <a:r>
              <a:rPr lang="en-US" altLang="en-US" dirty="0">
                <a:sym typeface="Symbol" panose="05050102010706020507" pitchFamily="18" charset="2"/>
              </a:rPr>
              <a:t></a:t>
            </a:r>
            <a:r>
              <a:rPr lang="en-US" altLang="en-US" dirty="0">
                <a:sym typeface="Greek Symbols" pitchFamily="18" charset="2"/>
              </a:rPr>
              <a:t> holds and </a:t>
            </a:r>
            <a:r>
              <a:rPr lang="en-US" altLang="en-US" dirty="0">
                <a:sym typeface="Symbol" panose="05050102010706020507" pitchFamily="18" charset="2"/>
              </a:rPr>
              <a:t></a:t>
            </a:r>
            <a:r>
              <a:rPr lang="en-US" altLang="en-US" dirty="0">
                <a:sym typeface="Greek Symbols" pitchFamily="18" charset="2"/>
              </a:rPr>
              <a:t>       </a:t>
            </a:r>
            <a:r>
              <a:rPr lang="en-US" altLang="en-US" dirty="0">
                <a:sym typeface="Symbol" panose="05050102010706020507" pitchFamily="18" charset="2"/>
              </a:rPr>
              <a:t></a:t>
            </a:r>
            <a:r>
              <a:rPr lang="en-US" altLang="en-US" dirty="0">
                <a:sym typeface="Greek Symbols" pitchFamily="18" charset="2"/>
              </a:rPr>
              <a:t> holds, then </a:t>
            </a:r>
            <a:r>
              <a:rPr lang="en-US" altLang="en-US" dirty="0">
                <a:sym typeface="Symbol" panose="05050102010706020507" pitchFamily="18" charset="2"/>
              </a:rPr>
              <a:t></a:t>
            </a:r>
            <a:r>
              <a:rPr lang="en-US" altLang="en-US" dirty="0">
                <a:sym typeface="Greek Symbols" pitchFamily="18" charset="2"/>
              </a:rPr>
              <a:t>       </a:t>
            </a:r>
            <a:r>
              <a:rPr lang="en-US" altLang="en-US" dirty="0">
                <a:sym typeface="Monotype Sorts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</a:t>
            </a:r>
            <a:r>
              <a:rPr lang="en-US" altLang="en-US" dirty="0">
                <a:sym typeface="Greek Symbols" pitchFamily="18" charset="2"/>
              </a:rPr>
              <a:t> – </a:t>
            </a:r>
            <a:r>
              <a:rPr lang="en-US" altLang="en-US" dirty="0">
                <a:sym typeface="Symbol" panose="05050102010706020507" pitchFamily="18" charset="2"/>
              </a:rPr>
              <a:t></a:t>
            </a:r>
            <a:r>
              <a:rPr lang="en-US" altLang="en-US" dirty="0">
                <a:sym typeface="Greek Symbols" pitchFamily="18" charset="2"/>
              </a:rPr>
              <a:t>  holds and </a:t>
            </a:r>
            <a:r>
              <a:rPr lang="en-US" altLang="en-US" dirty="0">
                <a:sym typeface="Symbol" panose="05050102010706020507" pitchFamily="18" charset="2"/>
              </a:rPr>
              <a:t></a:t>
            </a:r>
            <a:r>
              <a:rPr lang="en-US" altLang="en-US" dirty="0">
                <a:sym typeface="Greek Symbols" pitchFamily="18" charset="2"/>
              </a:rPr>
              <a:t>       </a:t>
            </a:r>
            <a:r>
              <a:rPr lang="en-US" altLang="en-US" dirty="0">
                <a:sym typeface="Symbol" panose="05050102010706020507" pitchFamily="18" charset="2"/>
              </a:rPr>
              <a:t></a:t>
            </a:r>
            <a:r>
              <a:rPr lang="en-US" altLang="en-US" dirty="0">
                <a:sym typeface="Greek Symbols" pitchFamily="18" charset="2"/>
              </a:rPr>
              <a:t> – </a:t>
            </a:r>
            <a:r>
              <a:rPr lang="en-US" altLang="en-US" dirty="0">
                <a:sym typeface="Symbol" panose="05050102010706020507" pitchFamily="18" charset="2"/>
              </a:rPr>
              <a:t></a:t>
            </a:r>
            <a:r>
              <a:rPr lang="en-US" altLang="en-US" i="1" dirty="0">
                <a:sym typeface="Greek Symbols" pitchFamily="18" charset="2"/>
              </a:rPr>
              <a:t> </a:t>
            </a:r>
            <a:r>
              <a:rPr lang="en-US" altLang="en-US" dirty="0">
                <a:sym typeface="Greek Symbols" pitchFamily="18" charset="2"/>
              </a:rPr>
              <a:t> holds.</a:t>
            </a:r>
          </a:p>
          <a:p>
            <a:pPr lvl="1"/>
            <a:endParaRPr lang="en-US" altLang="en-US" dirty="0">
              <a:sym typeface="Greek Symbols" pitchFamily="18" charset="2"/>
            </a:endParaRPr>
          </a:p>
        </p:txBody>
      </p:sp>
      <p:grpSp>
        <p:nvGrpSpPr>
          <p:cNvPr id="224261" name="Group 5"/>
          <p:cNvGrpSpPr>
            <a:grpSpLocks/>
          </p:cNvGrpSpPr>
          <p:nvPr/>
        </p:nvGrpSpPr>
        <p:grpSpPr bwMode="auto">
          <a:xfrm>
            <a:off x="4533103" y="2049620"/>
            <a:ext cx="366713" cy="0"/>
            <a:chOff x="2605" y="829"/>
            <a:chExt cx="231" cy="0"/>
          </a:xfrm>
        </p:grpSpPr>
        <p:sp>
          <p:nvSpPr>
            <p:cNvPr id="224262" name="Line 6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4263" name="Line 7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4264" name="Group 8"/>
          <p:cNvGrpSpPr>
            <a:grpSpLocks/>
          </p:cNvGrpSpPr>
          <p:nvPr/>
        </p:nvGrpSpPr>
        <p:grpSpPr bwMode="auto">
          <a:xfrm>
            <a:off x="6387408" y="2056610"/>
            <a:ext cx="366713" cy="0"/>
            <a:chOff x="2605" y="829"/>
            <a:chExt cx="231" cy="0"/>
          </a:xfrm>
        </p:grpSpPr>
        <p:sp>
          <p:nvSpPr>
            <p:cNvPr id="224265" name="Line 9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4266" name="Line 10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4267" name="Group 11"/>
          <p:cNvGrpSpPr>
            <a:grpSpLocks/>
          </p:cNvGrpSpPr>
          <p:nvPr/>
        </p:nvGrpSpPr>
        <p:grpSpPr bwMode="auto">
          <a:xfrm>
            <a:off x="1868785" y="2329035"/>
            <a:ext cx="366712" cy="0"/>
            <a:chOff x="2605" y="829"/>
            <a:chExt cx="231" cy="0"/>
          </a:xfrm>
        </p:grpSpPr>
        <p:sp>
          <p:nvSpPr>
            <p:cNvPr id="224268" name="Line 12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4269" name="Line 13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4270" name="Group 14"/>
          <p:cNvGrpSpPr>
            <a:grpSpLocks/>
          </p:cNvGrpSpPr>
          <p:nvPr/>
        </p:nvGrpSpPr>
        <p:grpSpPr bwMode="auto">
          <a:xfrm>
            <a:off x="3892043" y="2674526"/>
            <a:ext cx="366712" cy="0"/>
            <a:chOff x="2605" y="829"/>
            <a:chExt cx="231" cy="0"/>
          </a:xfrm>
        </p:grpSpPr>
        <p:sp>
          <p:nvSpPr>
            <p:cNvPr id="224271" name="Line 15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4272" name="Line 16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4273" name="Group 17"/>
          <p:cNvGrpSpPr>
            <a:grpSpLocks/>
          </p:cNvGrpSpPr>
          <p:nvPr/>
        </p:nvGrpSpPr>
        <p:grpSpPr bwMode="auto">
          <a:xfrm>
            <a:off x="5672755" y="2675166"/>
            <a:ext cx="366712" cy="0"/>
            <a:chOff x="2605" y="829"/>
            <a:chExt cx="231" cy="0"/>
          </a:xfrm>
        </p:grpSpPr>
        <p:sp>
          <p:nvSpPr>
            <p:cNvPr id="224274" name="Line 18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4275" name="Line 19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4276" name="Group 20"/>
          <p:cNvGrpSpPr>
            <a:grpSpLocks/>
          </p:cNvGrpSpPr>
          <p:nvPr/>
        </p:nvGrpSpPr>
        <p:grpSpPr bwMode="auto">
          <a:xfrm>
            <a:off x="7541016" y="2668507"/>
            <a:ext cx="366713" cy="0"/>
            <a:chOff x="2605" y="829"/>
            <a:chExt cx="231" cy="0"/>
          </a:xfrm>
        </p:grpSpPr>
        <p:sp>
          <p:nvSpPr>
            <p:cNvPr id="224277" name="Line 21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4278" name="Line 22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4279" name="Group 23"/>
          <p:cNvGrpSpPr>
            <a:grpSpLocks/>
          </p:cNvGrpSpPr>
          <p:nvPr/>
        </p:nvGrpSpPr>
        <p:grpSpPr bwMode="auto">
          <a:xfrm>
            <a:off x="3640446" y="3294305"/>
            <a:ext cx="366713" cy="0"/>
            <a:chOff x="2605" y="829"/>
            <a:chExt cx="231" cy="0"/>
          </a:xfrm>
        </p:grpSpPr>
        <p:sp>
          <p:nvSpPr>
            <p:cNvPr id="224280" name="Line 24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4281" name="Line 25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4282" name="Group 26"/>
          <p:cNvGrpSpPr>
            <a:grpSpLocks/>
          </p:cNvGrpSpPr>
          <p:nvPr/>
        </p:nvGrpSpPr>
        <p:grpSpPr bwMode="auto">
          <a:xfrm>
            <a:off x="5403191" y="3297186"/>
            <a:ext cx="366713" cy="0"/>
            <a:chOff x="2605" y="829"/>
            <a:chExt cx="231" cy="0"/>
          </a:xfrm>
        </p:grpSpPr>
        <p:sp>
          <p:nvSpPr>
            <p:cNvPr id="224283" name="Line 27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4284" name="Line 28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4285" name="Group 29"/>
          <p:cNvGrpSpPr>
            <a:grpSpLocks/>
          </p:cNvGrpSpPr>
          <p:nvPr/>
        </p:nvGrpSpPr>
        <p:grpSpPr bwMode="auto">
          <a:xfrm>
            <a:off x="7248342" y="3307953"/>
            <a:ext cx="366712" cy="0"/>
            <a:chOff x="2605" y="829"/>
            <a:chExt cx="231" cy="0"/>
          </a:xfrm>
        </p:grpSpPr>
        <p:sp>
          <p:nvSpPr>
            <p:cNvPr id="224286" name="Line 30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4287" name="Line 31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4288" name="Group 32"/>
          <p:cNvGrpSpPr>
            <a:grpSpLocks/>
          </p:cNvGrpSpPr>
          <p:nvPr/>
        </p:nvGrpSpPr>
        <p:grpSpPr bwMode="auto">
          <a:xfrm>
            <a:off x="2262063" y="3540405"/>
            <a:ext cx="366713" cy="0"/>
            <a:chOff x="2605" y="829"/>
            <a:chExt cx="231" cy="0"/>
          </a:xfrm>
        </p:grpSpPr>
        <p:sp>
          <p:nvSpPr>
            <p:cNvPr id="224289" name="Line 33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4290" name="Line 34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68744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059771"/>
            <a:ext cx="7080250" cy="4457700"/>
          </a:xfrm>
        </p:spPr>
        <p:txBody>
          <a:bodyPr/>
          <a:lstStyle/>
          <a:p>
            <a:pPr defTabSz="681038"/>
            <a:r>
              <a:rPr lang="en-US" altLang="en-US" i="1" dirty="0"/>
              <a:t>R</a:t>
            </a:r>
            <a:r>
              <a:rPr lang="en-US" altLang="en-US" dirty="0"/>
              <a:t> = (</a:t>
            </a:r>
            <a:r>
              <a:rPr lang="en-US" altLang="en-US" i="1" dirty="0"/>
              <a:t>A, B, C, G, H, I)</a:t>
            </a:r>
            <a:br>
              <a:rPr lang="en-US" altLang="en-US" i="1" dirty="0"/>
            </a:br>
            <a:r>
              <a:rPr lang="en-US" altLang="en-US" i="1" dirty="0"/>
              <a:t>D = </a:t>
            </a:r>
            <a:r>
              <a:rPr lang="en-US" altLang="en-US" dirty="0"/>
              <a:t>{</a:t>
            </a:r>
            <a:r>
              <a:rPr lang="en-US" altLang="en-US" i="1" dirty="0"/>
              <a:t>A     </a:t>
            </a:r>
            <a:r>
              <a:rPr lang="en-US" altLang="en-US" dirty="0">
                <a:sym typeface="Monotype Sorts" charset="2"/>
              </a:rPr>
              <a:t>  </a:t>
            </a:r>
            <a:r>
              <a:rPr lang="en-US" altLang="en-US" i="1" dirty="0">
                <a:sym typeface="Monotype Sorts" charset="2"/>
              </a:rPr>
              <a:t>B</a:t>
            </a:r>
            <a:br>
              <a:rPr lang="en-US" altLang="en-US" i="1" dirty="0">
                <a:sym typeface="Monotype Sorts" charset="2"/>
              </a:rPr>
            </a:br>
            <a:r>
              <a:rPr lang="en-US" altLang="en-US" i="1" dirty="0">
                <a:sym typeface="Monotype Sorts" charset="2"/>
              </a:rPr>
              <a:t>	B      </a:t>
            </a:r>
            <a:r>
              <a:rPr lang="en-US" altLang="en-US" dirty="0">
                <a:sym typeface="Monotype Sorts" charset="2"/>
              </a:rPr>
              <a:t> </a:t>
            </a:r>
            <a:r>
              <a:rPr lang="en-US" altLang="en-US" i="1" dirty="0">
                <a:sym typeface="Monotype Sorts" charset="2"/>
              </a:rPr>
              <a:t>HI</a:t>
            </a:r>
            <a:br>
              <a:rPr lang="en-US" altLang="en-US" i="1" dirty="0">
                <a:sym typeface="Monotype Sorts" charset="2"/>
              </a:rPr>
            </a:br>
            <a:r>
              <a:rPr lang="en-US" altLang="en-US" i="1" dirty="0">
                <a:sym typeface="Monotype Sorts" charset="2"/>
              </a:rPr>
              <a:t>	CG     H</a:t>
            </a:r>
            <a:r>
              <a:rPr lang="en-US" altLang="en-US" dirty="0">
                <a:sym typeface="Monotype Sorts" charset="2"/>
              </a:rPr>
              <a:t>}</a:t>
            </a:r>
            <a:br>
              <a:rPr lang="en-US" altLang="en-US" dirty="0">
                <a:sym typeface="Monotype Sorts" charset="2"/>
              </a:rPr>
            </a:br>
            <a:endParaRPr lang="en-US" altLang="en-US" dirty="0">
              <a:sym typeface="Monotype Sorts" charset="2"/>
            </a:endParaRPr>
          </a:p>
          <a:p>
            <a:pPr defTabSz="681038"/>
            <a:r>
              <a:rPr lang="en-US" altLang="en-US" dirty="0">
                <a:sym typeface="Monotype Sorts" charset="2"/>
              </a:rPr>
              <a:t>Some members of </a:t>
            </a:r>
            <a:r>
              <a:rPr lang="en-US" altLang="en-US" i="1" dirty="0">
                <a:sym typeface="Monotype Sorts" charset="2"/>
              </a:rPr>
              <a:t>D</a:t>
            </a:r>
            <a:r>
              <a:rPr lang="en-US" altLang="en-US" baseline="30000" dirty="0">
                <a:sym typeface="Monotype Sorts" charset="2"/>
              </a:rPr>
              <a:t>+</a:t>
            </a:r>
            <a:r>
              <a:rPr lang="en-US" altLang="en-US" dirty="0">
                <a:sym typeface="Monotype Sorts" charset="2"/>
              </a:rPr>
              <a:t>:</a:t>
            </a:r>
          </a:p>
          <a:p>
            <a:pPr lvl="1" defTabSz="681038"/>
            <a:r>
              <a:rPr lang="en-US" altLang="en-US" i="1" dirty="0">
                <a:sym typeface="Monotype Sorts" charset="2"/>
              </a:rPr>
              <a:t>A      </a:t>
            </a:r>
            <a:r>
              <a:rPr lang="en-US" altLang="en-US" dirty="0">
                <a:sym typeface="Monotype Sorts" charset="2"/>
              </a:rPr>
              <a:t> </a:t>
            </a:r>
            <a:r>
              <a:rPr lang="en-US" altLang="en-US" i="1" dirty="0">
                <a:sym typeface="Monotype Sorts" charset="2"/>
              </a:rPr>
              <a:t>CGHI.</a:t>
            </a:r>
            <a:br>
              <a:rPr lang="en-US" altLang="en-US" i="1" dirty="0">
                <a:sym typeface="Monotype Sorts" charset="2"/>
              </a:rPr>
            </a:br>
            <a:r>
              <a:rPr lang="en-US" altLang="en-US" dirty="0">
                <a:sym typeface="Monotype Sorts" charset="2"/>
              </a:rPr>
              <a:t>Since </a:t>
            </a:r>
            <a:r>
              <a:rPr lang="en-US" altLang="en-US" i="1" dirty="0">
                <a:sym typeface="Monotype Sorts" charset="2"/>
              </a:rPr>
              <a:t>A      </a:t>
            </a:r>
            <a:r>
              <a:rPr lang="en-US" altLang="en-US" dirty="0">
                <a:sym typeface="Monotype Sorts" charset="2"/>
              </a:rPr>
              <a:t> </a:t>
            </a:r>
            <a:r>
              <a:rPr lang="en-US" altLang="en-US" i="1" dirty="0">
                <a:sym typeface="Monotype Sorts" charset="2"/>
              </a:rPr>
              <a:t>B, </a:t>
            </a:r>
            <a:r>
              <a:rPr lang="en-US" altLang="en-US" dirty="0">
                <a:sym typeface="Monotype Sorts" charset="2"/>
              </a:rPr>
              <a:t> the complementation rule (4) implies that           </a:t>
            </a:r>
            <a:r>
              <a:rPr lang="en-US" altLang="en-US" i="1" dirty="0">
                <a:sym typeface="Monotype Sorts" charset="2"/>
              </a:rPr>
              <a:t>A      </a:t>
            </a:r>
            <a:r>
              <a:rPr lang="en-US" altLang="en-US" dirty="0">
                <a:sym typeface="Monotype Sorts" charset="2"/>
              </a:rPr>
              <a:t> </a:t>
            </a:r>
            <a:r>
              <a:rPr lang="en-US" altLang="en-US" i="1" dirty="0">
                <a:sym typeface="Monotype Sorts" charset="2"/>
              </a:rPr>
              <a:t>R – B – A.</a:t>
            </a:r>
            <a:br>
              <a:rPr lang="en-US" altLang="en-US" i="1" dirty="0">
                <a:sym typeface="Monotype Sorts" charset="2"/>
              </a:rPr>
            </a:br>
            <a:r>
              <a:rPr lang="en-US" altLang="en-US" dirty="0">
                <a:sym typeface="Monotype Sorts" charset="2"/>
              </a:rPr>
              <a:t>Since </a:t>
            </a:r>
            <a:r>
              <a:rPr lang="en-US" altLang="en-US" i="1" dirty="0">
                <a:sym typeface="Monotype Sorts" charset="2"/>
              </a:rPr>
              <a:t>R – B – A </a:t>
            </a:r>
            <a:r>
              <a:rPr lang="en-US" altLang="en-US" dirty="0">
                <a:sym typeface="Monotype Sorts" charset="2"/>
              </a:rPr>
              <a:t>= </a:t>
            </a:r>
            <a:r>
              <a:rPr lang="en-US" altLang="en-US" i="1" dirty="0">
                <a:sym typeface="Monotype Sorts" charset="2"/>
              </a:rPr>
              <a:t>CGHI, </a:t>
            </a:r>
            <a:r>
              <a:rPr lang="en-US" altLang="en-US" dirty="0">
                <a:sym typeface="Monotype Sorts" charset="2"/>
              </a:rPr>
              <a:t>so</a:t>
            </a:r>
            <a:r>
              <a:rPr lang="en-US" altLang="en-US" i="1" dirty="0">
                <a:sym typeface="Monotype Sorts" charset="2"/>
              </a:rPr>
              <a:t> A     </a:t>
            </a:r>
            <a:r>
              <a:rPr lang="en-US" altLang="en-US" dirty="0">
                <a:sym typeface="Monotype Sorts" charset="2"/>
              </a:rPr>
              <a:t>  </a:t>
            </a:r>
            <a:r>
              <a:rPr lang="en-US" altLang="en-US" i="1" dirty="0">
                <a:sym typeface="Monotype Sorts" charset="2"/>
              </a:rPr>
              <a:t>CGHI.</a:t>
            </a:r>
          </a:p>
          <a:p>
            <a:pPr lvl="1" defTabSz="681038"/>
            <a:r>
              <a:rPr lang="en-US" altLang="en-US" i="1" dirty="0">
                <a:sym typeface="Monotype Sorts" charset="2"/>
              </a:rPr>
              <a:t>A       </a:t>
            </a:r>
            <a:r>
              <a:rPr lang="en-US" altLang="en-US" dirty="0">
                <a:sym typeface="Monotype Sorts" charset="2"/>
              </a:rPr>
              <a:t> </a:t>
            </a:r>
            <a:r>
              <a:rPr lang="en-US" altLang="en-US" i="1" dirty="0">
                <a:sym typeface="Monotype Sorts" charset="2"/>
              </a:rPr>
              <a:t>HI.</a:t>
            </a:r>
            <a:br>
              <a:rPr lang="en-US" altLang="en-US" i="1" dirty="0">
                <a:sym typeface="Monotype Sorts" charset="2"/>
              </a:rPr>
            </a:br>
            <a:r>
              <a:rPr lang="en-US" altLang="en-US" dirty="0">
                <a:sym typeface="Monotype Sorts" charset="2"/>
              </a:rPr>
              <a:t>Since </a:t>
            </a:r>
            <a:r>
              <a:rPr lang="en-US" altLang="en-US" i="1" dirty="0"/>
              <a:t>A       </a:t>
            </a:r>
            <a:r>
              <a:rPr lang="en-US" altLang="en-US" dirty="0">
                <a:sym typeface="Monotype Sorts" charset="2"/>
              </a:rPr>
              <a:t> </a:t>
            </a:r>
            <a:r>
              <a:rPr lang="en-US" altLang="en-US" i="1" dirty="0">
                <a:sym typeface="Monotype Sorts" charset="2"/>
              </a:rPr>
              <a:t>B </a:t>
            </a:r>
            <a:r>
              <a:rPr lang="en-US" altLang="en-US" dirty="0">
                <a:sym typeface="Monotype Sorts" charset="2"/>
              </a:rPr>
              <a:t>and </a:t>
            </a:r>
            <a:r>
              <a:rPr lang="en-US" altLang="en-US" i="1" dirty="0">
                <a:sym typeface="Monotype Sorts" charset="2"/>
              </a:rPr>
              <a:t>B       </a:t>
            </a:r>
            <a:r>
              <a:rPr lang="en-US" altLang="en-US" dirty="0">
                <a:sym typeface="Monotype Sorts" charset="2"/>
              </a:rPr>
              <a:t> </a:t>
            </a:r>
            <a:r>
              <a:rPr lang="en-US" altLang="en-US" i="1" dirty="0">
                <a:sym typeface="Monotype Sorts" charset="2"/>
              </a:rPr>
              <a:t>HI, </a:t>
            </a:r>
            <a:r>
              <a:rPr lang="en-US" altLang="en-US" dirty="0">
                <a:sym typeface="Monotype Sorts" charset="2"/>
              </a:rPr>
              <a:t>the multivalued transitivity rule (6) implies that</a:t>
            </a:r>
            <a:r>
              <a:rPr lang="en-US" altLang="en-US" i="1" dirty="0">
                <a:sym typeface="Monotype Sorts" charset="2"/>
              </a:rPr>
              <a:t> B      </a:t>
            </a:r>
            <a:r>
              <a:rPr lang="en-US" altLang="en-US" dirty="0">
                <a:sym typeface="Monotype Sorts" charset="2"/>
              </a:rPr>
              <a:t> </a:t>
            </a:r>
            <a:r>
              <a:rPr lang="en-US" altLang="en-US" i="1" dirty="0">
                <a:sym typeface="Monotype Sorts" charset="2"/>
              </a:rPr>
              <a:t>HI – B.</a:t>
            </a:r>
            <a:r>
              <a:rPr lang="en-US" altLang="en-US" dirty="0">
                <a:sym typeface="Monotype Sorts" charset="2"/>
              </a:rPr>
              <a:t/>
            </a:r>
            <a:br>
              <a:rPr lang="en-US" altLang="en-US" dirty="0">
                <a:sym typeface="Monotype Sorts" charset="2"/>
              </a:rPr>
            </a:br>
            <a:r>
              <a:rPr lang="en-US" altLang="en-US" dirty="0">
                <a:sym typeface="Monotype Sorts" charset="2"/>
              </a:rPr>
              <a:t>Since </a:t>
            </a:r>
            <a:r>
              <a:rPr lang="en-US" altLang="en-US" i="1" dirty="0">
                <a:sym typeface="Monotype Sorts" charset="2"/>
              </a:rPr>
              <a:t>HI – B = HI, A        HI.</a:t>
            </a:r>
          </a:p>
        </p:txBody>
      </p:sp>
      <p:grpSp>
        <p:nvGrpSpPr>
          <p:cNvPr id="228356" name="Group 4"/>
          <p:cNvGrpSpPr>
            <a:grpSpLocks/>
          </p:cNvGrpSpPr>
          <p:nvPr/>
        </p:nvGrpSpPr>
        <p:grpSpPr bwMode="auto">
          <a:xfrm>
            <a:off x="1850995" y="1498922"/>
            <a:ext cx="366713" cy="0"/>
            <a:chOff x="2605" y="829"/>
            <a:chExt cx="231" cy="0"/>
          </a:xfrm>
        </p:grpSpPr>
        <p:sp>
          <p:nvSpPr>
            <p:cNvPr id="228357" name="Line 5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358" name="Line 6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8359" name="Group 7"/>
          <p:cNvGrpSpPr>
            <a:grpSpLocks/>
          </p:cNvGrpSpPr>
          <p:nvPr/>
        </p:nvGrpSpPr>
        <p:grpSpPr bwMode="auto">
          <a:xfrm>
            <a:off x="1724874" y="1759333"/>
            <a:ext cx="366712" cy="0"/>
            <a:chOff x="2605" y="829"/>
            <a:chExt cx="231" cy="0"/>
          </a:xfrm>
        </p:grpSpPr>
        <p:sp>
          <p:nvSpPr>
            <p:cNvPr id="228360" name="Line 8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361" name="Line 9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8365" name="Group 13"/>
          <p:cNvGrpSpPr>
            <a:grpSpLocks/>
          </p:cNvGrpSpPr>
          <p:nvPr/>
        </p:nvGrpSpPr>
        <p:grpSpPr bwMode="auto">
          <a:xfrm>
            <a:off x="1776961" y="2984006"/>
            <a:ext cx="366712" cy="0"/>
            <a:chOff x="2605" y="829"/>
            <a:chExt cx="231" cy="0"/>
          </a:xfrm>
        </p:grpSpPr>
        <p:sp>
          <p:nvSpPr>
            <p:cNvPr id="228366" name="Line 14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367" name="Line 15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8368" name="Group 16"/>
          <p:cNvGrpSpPr>
            <a:grpSpLocks/>
          </p:cNvGrpSpPr>
          <p:nvPr/>
        </p:nvGrpSpPr>
        <p:grpSpPr bwMode="auto">
          <a:xfrm>
            <a:off x="2391911" y="3227895"/>
            <a:ext cx="366713" cy="0"/>
            <a:chOff x="2605" y="829"/>
            <a:chExt cx="231" cy="0"/>
          </a:xfrm>
        </p:grpSpPr>
        <p:sp>
          <p:nvSpPr>
            <p:cNvPr id="228369" name="Line 17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370" name="Line 18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8371" name="Group 19"/>
          <p:cNvGrpSpPr>
            <a:grpSpLocks/>
          </p:cNvGrpSpPr>
          <p:nvPr/>
        </p:nvGrpSpPr>
        <p:grpSpPr bwMode="auto">
          <a:xfrm>
            <a:off x="1778557" y="3502176"/>
            <a:ext cx="366713" cy="0"/>
            <a:chOff x="2605" y="829"/>
            <a:chExt cx="231" cy="0"/>
          </a:xfrm>
        </p:grpSpPr>
        <p:sp>
          <p:nvSpPr>
            <p:cNvPr id="228372" name="Line 20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373" name="Line 21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8374" name="Group 22"/>
          <p:cNvGrpSpPr>
            <a:grpSpLocks/>
          </p:cNvGrpSpPr>
          <p:nvPr/>
        </p:nvGrpSpPr>
        <p:grpSpPr bwMode="auto">
          <a:xfrm>
            <a:off x="4493075" y="3770170"/>
            <a:ext cx="366712" cy="0"/>
            <a:chOff x="2605" y="829"/>
            <a:chExt cx="231" cy="0"/>
          </a:xfrm>
        </p:grpSpPr>
        <p:sp>
          <p:nvSpPr>
            <p:cNvPr id="228375" name="Line 23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376" name="Line 24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8377" name="Group 25"/>
          <p:cNvGrpSpPr>
            <a:grpSpLocks/>
          </p:cNvGrpSpPr>
          <p:nvPr/>
        </p:nvGrpSpPr>
        <p:grpSpPr bwMode="auto">
          <a:xfrm>
            <a:off x="1848343" y="4093787"/>
            <a:ext cx="366713" cy="0"/>
            <a:chOff x="2605" y="829"/>
            <a:chExt cx="231" cy="0"/>
          </a:xfrm>
        </p:grpSpPr>
        <p:sp>
          <p:nvSpPr>
            <p:cNvPr id="228378" name="Line 26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379" name="Line 27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8380" name="Group 28"/>
          <p:cNvGrpSpPr>
            <a:grpSpLocks/>
          </p:cNvGrpSpPr>
          <p:nvPr/>
        </p:nvGrpSpPr>
        <p:grpSpPr bwMode="auto">
          <a:xfrm>
            <a:off x="2957979" y="4612243"/>
            <a:ext cx="366712" cy="0"/>
            <a:chOff x="2605" y="829"/>
            <a:chExt cx="231" cy="0"/>
          </a:xfrm>
        </p:grpSpPr>
        <p:sp>
          <p:nvSpPr>
            <p:cNvPr id="228381" name="Line 29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382" name="Line 30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8383" name="Group 31"/>
          <p:cNvGrpSpPr>
            <a:grpSpLocks/>
          </p:cNvGrpSpPr>
          <p:nvPr/>
        </p:nvGrpSpPr>
        <p:grpSpPr bwMode="auto">
          <a:xfrm>
            <a:off x="3679210" y="4360780"/>
            <a:ext cx="366713" cy="0"/>
            <a:chOff x="2605" y="829"/>
            <a:chExt cx="231" cy="0"/>
          </a:xfrm>
        </p:grpSpPr>
        <p:sp>
          <p:nvSpPr>
            <p:cNvPr id="228384" name="Line 32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385" name="Line 33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8386" name="Group 34"/>
          <p:cNvGrpSpPr>
            <a:grpSpLocks/>
          </p:cNvGrpSpPr>
          <p:nvPr/>
        </p:nvGrpSpPr>
        <p:grpSpPr bwMode="auto">
          <a:xfrm>
            <a:off x="2375790" y="4360780"/>
            <a:ext cx="366712" cy="0"/>
            <a:chOff x="2605" y="829"/>
            <a:chExt cx="231" cy="0"/>
          </a:xfrm>
        </p:grpSpPr>
        <p:sp>
          <p:nvSpPr>
            <p:cNvPr id="228387" name="Line 35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388" name="Line 36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8389" name="Group 37"/>
          <p:cNvGrpSpPr>
            <a:grpSpLocks/>
          </p:cNvGrpSpPr>
          <p:nvPr/>
        </p:nvGrpSpPr>
        <p:grpSpPr bwMode="auto">
          <a:xfrm>
            <a:off x="3606712" y="4885306"/>
            <a:ext cx="366713" cy="0"/>
            <a:chOff x="2605" y="829"/>
            <a:chExt cx="231" cy="0"/>
          </a:xfrm>
        </p:grpSpPr>
        <p:sp>
          <p:nvSpPr>
            <p:cNvPr id="228390" name="Line 38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391" name="Line 39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28395" name="Line 43"/>
          <p:cNvSpPr>
            <a:spLocks noChangeShapeType="1"/>
          </p:cNvSpPr>
          <p:nvPr/>
        </p:nvSpPr>
        <p:spPr bwMode="auto">
          <a:xfrm>
            <a:off x="1922010" y="2009278"/>
            <a:ext cx="2143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187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(Cont.)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1117600"/>
            <a:ext cx="7661275" cy="3476625"/>
          </a:xfrm>
        </p:spPr>
        <p:txBody>
          <a:bodyPr/>
          <a:lstStyle/>
          <a:p>
            <a:r>
              <a:rPr lang="en-US" altLang="en-US"/>
              <a:t>Some members of </a:t>
            </a:r>
            <a:r>
              <a:rPr lang="en-US" altLang="en-US" i="1"/>
              <a:t>D</a:t>
            </a:r>
            <a:r>
              <a:rPr lang="en-US" altLang="en-US" i="1" baseline="30000"/>
              <a:t>+</a:t>
            </a:r>
            <a:r>
              <a:rPr lang="en-US" altLang="en-US" i="1"/>
              <a:t> </a:t>
            </a:r>
            <a:r>
              <a:rPr lang="en-US" altLang="en-US"/>
              <a:t>(cont.):</a:t>
            </a:r>
          </a:p>
          <a:p>
            <a:pPr lvl="1"/>
            <a:r>
              <a:rPr lang="en-US" altLang="en-US" i="1"/>
              <a:t>B       </a:t>
            </a:r>
            <a:r>
              <a:rPr lang="en-US" altLang="en-US" i="1">
                <a:sym typeface="Monotype Sorts" charset="2"/>
              </a:rPr>
              <a:t>H.</a:t>
            </a:r>
            <a:br>
              <a:rPr lang="en-US" altLang="en-US" i="1">
                <a:sym typeface="Monotype Sorts" charset="2"/>
              </a:rPr>
            </a:br>
            <a:r>
              <a:rPr lang="en-US" altLang="en-US">
                <a:sym typeface="Monotype Sorts" charset="2"/>
              </a:rPr>
              <a:t>Apply the coalescence rule (8); </a:t>
            </a:r>
            <a:r>
              <a:rPr lang="en-US" altLang="en-US" i="1">
                <a:sym typeface="Monotype Sorts" charset="2"/>
              </a:rPr>
              <a:t>B      </a:t>
            </a:r>
            <a:r>
              <a:rPr lang="en-US" altLang="en-US">
                <a:sym typeface="Monotype Sorts" charset="2"/>
              </a:rPr>
              <a:t>  </a:t>
            </a:r>
            <a:r>
              <a:rPr lang="en-US" altLang="en-US" i="1">
                <a:sym typeface="Monotype Sorts" charset="2"/>
              </a:rPr>
              <a:t>HI </a:t>
            </a:r>
            <a:r>
              <a:rPr lang="en-US" altLang="en-US">
                <a:sym typeface="Monotype Sorts" charset="2"/>
              </a:rPr>
              <a:t>holds.</a:t>
            </a:r>
            <a:br>
              <a:rPr lang="en-US" altLang="en-US">
                <a:sym typeface="Monotype Sorts" charset="2"/>
              </a:rPr>
            </a:br>
            <a:r>
              <a:rPr lang="en-US" altLang="en-US">
                <a:sym typeface="Monotype Sorts" charset="2"/>
              </a:rPr>
              <a:t>Since </a:t>
            </a:r>
            <a:r>
              <a:rPr lang="en-US" altLang="en-US" i="1">
                <a:sym typeface="Monotype Sorts" charset="2"/>
              </a:rPr>
              <a:t>H</a:t>
            </a:r>
            <a:r>
              <a:rPr lang="en-US" altLang="en-US">
                <a:sym typeface="Monotype Sorts" charset="2"/>
              </a:rPr>
              <a:t> </a:t>
            </a:r>
            <a:r>
              <a:rPr lang="en-US" altLang="en-US">
                <a:sym typeface="Symbol" panose="05050102010706020507" pitchFamily="18" charset="2"/>
              </a:rPr>
              <a:t> </a:t>
            </a:r>
            <a:r>
              <a:rPr lang="en-US" altLang="en-US" i="1">
                <a:sym typeface="Symbol" panose="05050102010706020507" pitchFamily="18" charset="2"/>
              </a:rPr>
              <a:t>HI</a:t>
            </a:r>
            <a:r>
              <a:rPr lang="en-US" altLang="en-US">
                <a:sym typeface="Symbol" panose="05050102010706020507" pitchFamily="18" charset="2"/>
              </a:rPr>
              <a:t> and </a:t>
            </a:r>
            <a:r>
              <a:rPr lang="en-US" altLang="en-US" i="1">
                <a:sym typeface="Symbol" panose="05050102010706020507" pitchFamily="18" charset="2"/>
              </a:rPr>
              <a:t>CG      </a:t>
            </a:r>
            <a:r>
              <a:rPr lang="en-US" altLang="en-US" i="1">
                <a:sym typeface="Monotype Sorts" charset="2"/>
              </a:rPr>
              <a:t>H </a:t>
            </a:r>
            <a:r>
              <a:rPr lang="en-US" altLang="en-US">
                <a:sym typeface="Monotype Sorts" charset="2"/>
              </a:rPr>
              <a:t>and </a:t>
            </a:r>
            <a:r>
              <a:rPr lang="en-US" altLang="en-US" i="1">
                <a:sym typeface="Monotype Sorts" charset="2"/>
              </a:rPr>
              <a:t>CG </a:t>
            </a:r>
            <a:r>
              <a:rPr lang="en-US" altLang="en-US">
                <a:sym typeface="Symbol" panose="05050102010706020507" pitchFamily="18" charset="2"/>
              </a:rPr>
              <a:t> </a:t>
            </a:r>
            <a:r>
              <a:rPr lang="en-US" altLang="en-US" i="1">
                <a:sym typeface="Symbol" panose="05050102010706020507" pitchFamily="18" charset="2"/>
              </a:rPr>
              <a:t>HI</a:t>
            </a:r>
            <a:r>
              <a:rPr lang="en-US" altLang="en-US">
                <a:sym typeface="Symbol" panose="05050102010706020507" pitchFamily="18" charset="2"/>
              </a:rPr>
              <a:t> = Ø, the </a:t>
            </a:r>
            <a:br>
              <a:rPr lang="en-US" altLang="en-US">
                <a:sym typeface="Symbol" panose="05050102010706020507" pitchFamily="18" charset="2"/>
              </a:rPr>
            </a:br>
            <a:r>
              <a:rPr lang="en-US" altLang="en-US">
                <a:sym typeface="Symbol" panose="05050102010706020507" pitchFamily="18" charset="2"/>
              </a:rPr>
              <a:t>coalescence rule is satisfied with  </a:t>
            </a:r>
            <a:r>
              <a:rPr lang="en-US" altLang="en-US">
                <a:sym typeface="Greek Symbols" pitchFamily="18" charset="2"/>
              </a:rPr>
              <a:t>being </a:t>
            </a:r>
            <a:r>
              <a:rPr lang="en-US" altLang="en-US" i="1">
                <a:sym typeface="Greek Symbols" pitchFamily="18" charset="2"/>
              </a:rPr>
              <a:t>B</a:t>
            </a:r>
            <a:r>
              <a:rPr lang="en-US" altLang="en-US">
                <a:sym typeface="Greek Symbols" pitchFamily="18" charset="2"/>
              </a:rPr>
              <a:t>, </a:t>
            </a:r>
            <a:r>
              <a:rPr lang="en-US" altLang="en-US">
                <a:sym typeface="Symbol" panose="05050102010706020507" pitchFamily="18" charset="2"/>
              </a:rPr>
              <a:t></a:t>
            </a:r>
            <a:r>
              <a:rPr lang="en-US" altLang="en-US">
                <a:sym typeface="Greek Symbols" pitchFamily="18" charset="2"/>
              </a:rPr>
              <a:t> being </a:t>
            </a:r>
            <a:r>
              <a:rPr lang="en-US" altLang="en-US" i="1">
                <a:sym typeface="Greek Symbols" pitchFamily="18" charset="2"/>
              </a:rPr>
              <a:t>HI, </a:t>
            </a:r>
            <a:r>
              <a:rPr lang="en-US" altLang="en-US">
                <a:sym typeface="Symbol" panose="05050102010706020507" pitchFamily="18" charset="2"/>
              </a:rPr>
              <a:t></a:t>
            </a:r>
            <a:r>
              <a:rPr lang="en-US" altLang="en-US">
                <a:sym typeface="Greek Symbols" pitchFamily="18" charset="2"/>
              </a:rPr>
              <a:t> being </a:t>
            </a:r>
            <a:r>
              <a:rPr lang="en-US" altLang="en-US" i="1">
                <a:sym typeface="Greek Symbols" pitchFamily="18" charset="2"/>
              </a:rPr>
              <a:t>CG, </a:t>
            </a:r>
            <a:r>
              <a:rPr lang="en-US" altLang="en-US">
                <a:sym typeface="Greek Symbols" pitchFamily="18" charset="2"/>
              </a:rPr>
              <a:t>and </a:t>
            </a:r>
            <a:r>
              <a:rPr lang="en-US" altLang="en-US">
                <a:sym typeface="Symbol" panose="05050102010706020507" pitchFamily="18" charset="2"/>
              </a:rPr>
              <a:t></a:t>
            </a:r>
            <a:r>
              <a:rPr lang="en-US" altLang="en-US">
                <a:sym typeface="Greek Symbols" pitchFamily="18" charset="2"/>
              </a:rPr>
              <a:t> being </a:t>
            </a:r>
            <a:r>
              <a:rPr lang="en-US" altLang="en-US" i="1">
                <a:sym typeface="Greek Symbols" pitchFamily="18" charset="2"/>
              </a:rPr>
              <a:t>H</a:t>
            </a:r>
            <a:r>
              <a:rPr lang="en-US" altLang="en-US">
                <a:sym typeface="Greek Symbols" pitchFamily="18" charset="2"/>
              </a:rPr>
              <a:t>.  We conclude that </a:t>
            </a:r>
            <a:r>
              <a:rPr lang="en-US" altLang="en-US" i="1">
                <a:sym typeface="Greek Symbols" pitchFamily="18" charset="2"/>
              </a:rPr>
              <a:t>B     </a:t>
            </a:r>
            <a:r>
              <a:rPr lang="en-US" altLang="en-US" i="1">
                <a:sym typeface="Monotype Sorts" charset="2"/>
              </a:rPr>
              <a:t>H.</a:t>
            </a:r>
          </a:p>
          <a:p>
            <a:pPr lvl="1"/>
            <a:r>
              <a:rPr lang="en-US" altLang="en-US" i="1">
                <a:sym typeface="Monotype Sorts" charset="2"/>
              </a:rPr>
              <a:t>A       </a:t>
            </a:r>
            <a:r>
              <a:rPr lang="en-US" altLang="en-US">
                <a:sym typeface="Monotype Sorts" charset="2"/>
              </a:rPr>
              <a:t> CG.</a:t>
            </a:r>
            <a:br>
              <a:rPr lang="en-US" altLang="en-US">
                <a:sym typeface="Monotype Sorts" charset="2"/>
              </a:rPr>
            </a:br>
            <a:r>
              <a:rPr lang="en-US" altLang="en-US" i="1">
                <a:sym typeface="Monotype Sorts" charset="2"/>
              </a:rPr>
              <a:t>A      </a:t>
            </a:r>
            <a:r>
              <a:rPr lang="en-US" altLang="en-US">
                <a:sym typeface="Monotype Sorts" charset="2"/>
              </a:rPr>
              <a:t> CG</a:t>
            </a:r>
            <a:r>
              <a:rPr lang="en-US" altLang="en-US" i="1">
                <a:sym typeface="Monotype Sorts" charset="2"/>
              </a:rPr>
              <a:t>HI</a:t>
            </a:r>
            <a:r>
              <a:rPr lang="en-US" altLang="en-US">
                <a:sym typeface="Monotype Sorts" charset="2"/>
              </a:rPr>
              <a:t> and </a:t>
            </a:r>
            <a:r>
              <a:rPr lang="en-US" altLang="en-US" i="1">
                <a:sym typeface="Monotype Sorts" charset="2"/>
              </a:rPr>
              <a:t>A</a:t>
            </a:r>
            <a:r>
              <a:rPr lang="en-US" altLang="en-US">
                <a:sym typeface="Monotype Sorts" charset="2"/>
              </a:rPr>
              <a:t>      </a:t>
            </a:r>
            <a:r>
              <a:rPr lang="en-US" altLang="en-US" i="1">
                <a:sym typeface="Monotype Sorts" charset="2"/>
              </a:rPr>
              <a:t> HI.</a:t>
            </a:r>
            <a:br>
              <a:rPr lang="en-US" altLang="en-US" i="1">
                <a:sym typeface="Monotype Sorts" charset="2"/>
              </a:rPr>
            </a:br>
            <a:r>
              <a:rPr lang="en-US" altLang="en-US">
                <a:sym typeface="Monotype Sorts" charset="2"/>
              </a:rPr>
              <a:t>By the difference rule, </a:t>
            </a:r>
            <a:r>
              <a:rPr lang="en-US" altLang="en-US" i="1">
                <a:sym typeface="Monotype Sorts" charset="2"/>
              </a:rPr>
              <a:t>A      </a:t>
            </a:r>
            <a:r>
              <a:rPr lang="en-US" altLang="en-US">
                <a:sym typeface="Monotype Sorts" charset="2"/>
              </a:rPr>
              <a:t> CG</a:t>
            </a:r>
            <a:r>
              <a:rPr lang="en-US" altLang="en-US" i="1">
                <a:sym typeface="Monotype Sorts" charset="2"/>
              </a:rPr>
              <a:t>HI</a:t>
            </a:r>
            <a:r>
              <a:rPr lang="en-US" altLang="en-US">
                <a:sym typeface="Monotype Sorts" charset="2"/>
              </a:rPr>
              <a:t>  – </a:t>
            </a:r>
            <a:r>
              <a:rPr lang="en-US" altLang="en-US" i="1">
                <a:sym typeface="Monotype Sorts" charset="2"/>
              </a:rPr>
              <a:t>HI.</a:t>
            </a:r>
            <a:r>
              <a:rPr lang="en-US" altLang="en-US">
                <a:sym typeface="Monotype Sorts" charset="2"/>
              </a:rPr>
              <a:t/>
            </a:r>
            <a:br>
              <a:rPr lang="en-US" altLang="en-US">
                <a:sym typeface="Monotype Sorts" charset="2"/>
              </a:rPr>
            </a:br>
            <a:r>
              <a:rPr lang="en-US" altLang="en-US">
                <a:sym typeface="Monotype Sorts" charset="2"/>
              </a:rPr>
              <a:t>Since CG</a:t>
            </a:r>
            <a:r>
              <a:rPr lang="en-US" altLang="en-US" i="1">
                <a:sym typeface="Monotype Sorts" charset="2"/>
              </a:rPr>
              <a:t>HI</a:t>
            </a:r>
            <a:r>
              <a:rPr lang="en-US" altLang="en-US">
                <a:sym typeface="Monotype Sorts" charset="2"/>
              </a:rPr>
              <a:t>  – </a:t>
            </a:r>
            <a:r>
              <a:rPr lang="en-US" altLang="en-US" i="1">
                <a:sym typeface="Monotype Sorts" charset="2"/>
              </a:rPr>
              <a:t>HI = CG, A       </a:t>
            </a:r>
            <a:r>
              <a:rPr lang="en-US" altLang="en-US">
                <a:sym typeface="Monotype Sorts" charset="2"/>
              </a:rPr>
              <a:t>CG.</a:t>
            </a:r>
          </a:p>
        </p:txBody>
      </p:sp>
      <p:grpSp>
        <p:nvGrpSpPr>
          <p:cNvPr id="229383" name="Group 7"/>
          <p:cNvGrpSpPr>
            <a:grpSpLocks/>
          </p:cNvGrpSpPr>
          <p:nvPr/>
        </p:nvGrpSpPr>
        <p:grpSpPr bwMode="auto">
          <a:xfrm>
            <a:off x="4622107" y="1907295"/>
            <a:ext cx="366712" cy="0"/>
            <a:chOff x="2605" y="829"/>
            <a:chExt cx="231" cy="0"/>
          </a:xfrm>
        </p:grpSpPr>
        <p:sp>
          <p:nvSpPr>
            <p:cNvPr id="229384" name="Line 8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385" name="Line 9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9392" name="Group 16"/>
          <p:cNvGrpSpPr>
            <a:grpSpLocks/>
          </p:cNvGrpSpPr>
          <p:nvPr/>
        </p:nvGrpSpPr>
        <p:grpSpPr bwMode="auto">
          <a:xfrm>
            <a:off x="1558692" y="3038302"/>
            <a:ext cx="366712" cy="0"/>
            <a:chOff x="2605" y="829"/>
            <a:chExt cx="231" cy="0"/>
          </a:xfrm>
        </p:grpSpPr>
        <p:sp>
          <p:nvSpPr>
            <p:cNvPr id="229393" name="Line 17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394" name="Line 18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9395" name="Group 19"/>
          <p:cNvGrpSpPr>
            <a:grpSpLocks/>
          </p:cNvGrpSpPr>
          <p:nvPr/>
        </p:nvGrpSpPr>
        <p:grpSpPr bwMode="auto">
          <a:xfrm>
            <a:off x="3107923" y="3275196"/>
            <a:ext cx="366713" cy="0"/>
            <a:chOff x="2605" y="829"/>
            <a:chExt cx="231" cy="0"/>
          </a:xfrm>
        </p:grpSpPr>
        <p:sp>
          <p:nvSpPr>
            <p:cNvPr id="229396" name="Line 20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397" name="Line 21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9398" name="Group 22"/>
          <p:cNvGrpSpPr>
            <a:grpSpLocks/>
          </p:cNvGrpSpPr>
          <p:nvPr/>
        </p:nvGrpSpPr>
        <p:grpSpPr bwMode="auto">
          <a:xfrm>
            <a:off x="1535173" y="3280605"/>
            <a:ext cx="366712" cy="0"/>
            <a:chOff x="2605" y="829"/>
            <a:chExt cx="231" cy="0"/>
          </a:xfrm>
        </p:grpSpPr>
        <p:sp>
          <p:nvSpPr>
            <p:cNvPr id="229399" name="Line 23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400" name="Line 24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9401" name="Group 25"/>
          <p:cNvGrpSpPr>
            <a:grpSpLocks/>
          </p:cNvGrpSpPr>
          <p:nvPr/>
        </p:nvGrpSpPr>
        <p:grpSpPr bwMode="auto">
          <a:xfrm>
            <a:off x="3696884" y="3553364"/>
            <a:ext cx="366712" cy="0"/>
            <a:chOff x="2605" y="829"/>
            <a:chExt cx="231" cy="0"/>
          </a:xfrm>
        </p:grpSpPr>
        <p:sp>
          <p:nvSpPr>
            <p:cNvPr id="229402" name="Line 26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403" name="Line 27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9404" name="Group 28"/>
          <p:cNvGrpSpPr>
            <a:grpSpLocks/>
          </p:cNvGrpSpPr>
          <p:nvPr/>
        </p:nvGrpSpPr>
        <p:grpSpPr bwMode="auto">
          <a:xfrm>
            <a:off x="3880741" y="3814361"/>
            <a:ext cx="366713" cy="0"/>
            <a:chOff x="2605" y="829"/>
            <a:chExt cx="231" cy="0"/>
          </a:xfrm>
        </p:grpSpPr>
        <p:sp>
          <p:nvSpPr>
            <p:cNvPr id="229405" name="Line 29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406" name="Line 30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29408" name="Line 32"/>
          <p:cNvSpPr>
            <a:spLocks noChangeShapeType="1"/>
          </p:cNvSpPr>
          <p:nvPr/>
        </p:nvSpPr>
        <p:spPr bwMode="auto">
          <a:xfrm>
            <a:off x="4789500" y="2677356"/>
            <a:ext cx="2143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9409" name="Line 33"/>
          <p:cNvSpPr>
            <a:spLocks noChangeShapeType="1"/>
          </p:cNvSpPr>
          <p:nvPr/>
        </p:nvSpPr>
        <p:spPr bwMode="auto">
          <a:xfrm>
            <a:off x="1614257" y="1640888"/>
            <a:ext cx="2143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9410" name="Line 34"/>
          <p:cNvSpPr>
            <a:spLocks noChangeShapeType="1"/>
          </p:cNvSpPr>
          <p:nvPr/>
        </p:nvSpPr>
        <p:spPr bwMode="auto">
          <a:xfrm>
            <a:off x="3524437" y="2163883"/>
            <a:ext cx="2143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284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Normalization Using Join Dependencies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698419" cy="4905375"/>
          </a:xfrm>
        </p:spPr>
        <p:txBody>
          <a:bodyPr/>
          <a:lstStyle/>
          <a:p>
            <a:r>
              <a:rPr lang="en-US" altLang="en-US" dirty="0"/>
              <a:t>Join dependencies constrain the set of legal relations over a schema </a:t>
            </a:r>
            <a:r>
              <a:rPr lang="en-US" altLang="en-US" i="1" dirty="0"/>
              <a:t>R</a:t>
            </a:r>
            <a:r>
              <a:rPr lang="en-US" altLang="en-US" dirty="0"/>
              <a:t> to those relations for which a given decomposition is a lossless-join decomposition.</a:t>
            </a:r>
          </a:p>
          <a:p>
            <a:r>
              <a:rPr lang="en-US" altLang="en-US" dirty="0"/>
              <a:t>Let </a:t>
            </a:r>
            <a:r>
              <a:rPr lang="en-US" altLang="en-US" i="1" dirty="0"/>
              <a:t>R</a:t>
            </a:r>
            <a:r>
              <a:rPr lang="en-US" altLang="en-US" dirty="0"/>
              <a:t> be a relation schema and </a:t>
            </a:r>
            <a:r>
              <a:rPr lang="en-US" altLang="en-US" i="1" dirty="0"/>
              <a:t>R</a:t>
            </a:r>
            <a:r>
              <a:rPr lang="en-US" altLang="en-US" i="1" baseline="-25000" dirty="0"/>
              <a:t>1</a:t>
            </a:r>
            <a:r>
              <a:rPr lang="en-US" altLang="en-US" i="1" dirty="0"/>
              <a:t> , R</a:t>
            </a:r>
            <a:r>
              <a:rPr lang="en-US" altLang="en-US" i="1" baseline="-25000" dirty="0"/>
              <a:t>2</a:t>
            </a:r>
            <a:r>
              <a:rPr lang="en-US" altLang="en-US" i="1" dirty="0"/>
              <a:t> ,..., R</a:t>
            </a:r>
            <a:r>
              <a:rPr lang="en-US" altLang="en-US" i="1" baseline="-25000" dirty="0"/>
              <a:t>n</a:t>
            </a:r>
            <a:r>
              <a:rPr lang="en-US" altLang="en-US" dirty="0"/>
              <a:t> be a decomposition of </a:t>
            </a:r>
            <a:r>
              <a:rPr lang="en-US" altLang="en-US" i="1" dirty="0"/>
              <a:t>R</a:t>
            </a:r>
            <a:r>
              <a:rPr lang="en-US" altLang="en-US" dirty="0"/>
              <a:t>. If </a:t>
            </a:r>
            <a:r>
              <a:rPr lang="en-US" altLang="en-US" i="1" dirty="0"/>
              <a:t>R = R</a:t>
            </a:r>
            <a:r>
              <a:rPr lang="en-US" altLang="en-US" i="1" baseline="-25000" dirty="0"/>
              <a:t>1 </a:t>
            </a:r>
            <a:r>
              <a:rPr lang="en-US" altLang="en-US" dirty="0">
                <a:sym typeface="Symbol" panose="05050102010706020507" pitchFamily="18" charset="2"/>
              </a:rPr>
              <a:t></a:t>
            </a:r>
            <a:r>
              <a:rPr lang="en-US" altLang="en-US" i="1" dirty="0">
                <a:sym typeface="Symbol" panose="05050102010706020507" pitchFamily="18" charset="2"/>
              </a:rPr>
              <a:t> </a:t>
            </a:r>
            <a:r>
              <a:rPr lang="en-US" altLang="en-US" i="1" dirty="0"/>
              <a:t>R</a:t>
            </a:r>
            <a:r>
              <a:rPr lang="en-US" altLang="en-US" i="1" baseline="-25000" dirty="0"/>
              <a:t>2</a:t>
            </a:r>
            <a:r>
              <a:rPr lang="en-US" altLang="en-US" i="1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</a:t>
            </a:r>
            <a:r>
              <a:rPr lang="en-US" altLang="en-US" i="1" dirty="0"/>
              <a:t> …. </a:t>
            </a:r>
            <a:r>
              <a:rPr lang="en-US" altLang="en-US" dirty="0">
                <a:sym typeface="Symbol" panose="05050102010706020507" pitchFamily="18" charset="2"/>
              </a:rPr>
              <a:t></a:t>
            </a:r>
            <a:r>
              <a:rPr lang="en-US" altLang="en-US" i="1" dirty="0"/>
              <a:t> R</a:t>
            </a:r>
            <a:r>
              <a:rPr lang="en-US" altLang="en-US" i="1" baseline="-25000" dirty="0"/>
              <a:t>n</a:t>
            </a:r>
            <a:r>
              <a:rPr lang="en-US" altLang="en-US" i="1" dirty="0"/>
              <a:t>, </a:t>
            </a:r>
            <a:r>
              <a:rPr lang="en-US" altLang="en-US" dirty="0"/>
              <a:t>we say that a relation </a:t>
            </a:r>
            <a:r>
              <a:rPr lang="en-US" altLang="en-US" i="1" dirty="0"/>
              <a:t>r</a:t>
            </a:r>
            <a:r>
              <a:rPr lang="en-US" altLang="en-US" dirty="0"/>
              <a:t>(</a:t>
            </a:r>
            <a:r>
              <a:rPr lang="en-US" altLang="en-US" i="1" dirty="0"/>
              <a:t>R</a:t>
            </a:r>
            <a:r>
              <a:rPr lang="en-US" altLang="en-US" dirty="0"/>
              <a:t>) satisfies the </a:t>
            </a:r>
            <a:r>
              <a:rPr lang="en-US" altLang="en-US" i="1" dirty="0"/>
              <a:t>join dependency</a:t>
            </a:r>
            <a:r>
              <a:rPr lang="en-US" altLang="en-US" dirty="0"/>
              <a:t> *(</a:t>
            </a:r>
            <a:r>
              <a:rPr lang="en-US" altLang="en-US" i="1" dirty="0"/>
              <a:t>R</a:t>
            </a:r>
            <a:r>
              <a:rPr lang="en-US" altLang="en-US" i="1" baseline="-25000" dirty="0"/>
              <a:t>1</a:t>
            </a:r>
            <a:r>
              <a:rPr lang="en-US" altLang="en-US" i="1" dirty="0"/>
              <a:t> , R</a:t>
            </a:r>
            <a:r>
              <a:rPr lang="en-US" altLang="en-US" i="1" baseline="-25000" dirty="0"/>
              <a:t>2</a:t>
            </a:r>
            <a:r>
              <a:rPr lang="en-US" altLang="en-US" i="1" dirty="0"/>
              <a:t> ,..., R</a:t>
            </a:r>
            <a:r>
              <a:rPr lang="en-US" altLang="en-US" i="1" baseline="-25000" dirty="0"/>
              <a:t>n</a:t>
            </a:r>
            <a:r>
              <a:rPr lang="en-US" altLang="en-US" dirty="0"/>
              <a:t>) if:</a:t>
            </a:r>
          </a:p>
          <a:p>
            <a:pPr>
              <a:buFont typeface="Monotype Sorts" charset="2"/>
              <a:buNone/>
            </a:pPr>
            <a:r>
              <a:rPr lang="en-US" altLang="en-US" dirty="0"/>
              <a:t>		</a:t>
            </a:r>
            <a:r>
              <a:rPr lang="en-US" altLang="en-US" i="1" dirty="0"/>
              <a:t>r</a:t>
            </a:r>
            <a:r>
              <a:rPr lang="en-US" altLang="en-US" dirty="0"/>
              <a:t> =</a:t>
            </a:r>
            <a:r>
              <a:rPr lang="en-US" altLang="en-US" dirty="0">
                <a:sym typeface="Symbol" panose="05050102010706020507" pitchFamily="18" charset="2"/>
              </a:rPr>
              <a:t></a:t>
            </a:r>
            <a:r>
              <a:rPr lang="en-US" altLang="en-US" i="1" baseline="-25000" dirty="0"/>
              <a:t>R1</a:t>
            </a:r>
            <a:r>
              <a:rPr lang="en-US" altLang="en-US" dirty="0"/>
              <a:t> (</a:t>
            </a:r>
            <a:r>
              <a:rPr lang="en-US" altLang="en-US" i="1" dirty="0"/>
              <a:t>r</a:t>
            </a:r>
            <a:r>
              <a:rPr lang="en-US" altLang="en-US" dirty="0"/>
              <a:t>) </a:t>
            </a:r>
            <a:r>
              <a:rPr lang="en-US" altLang="en-US" dirty="0"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⋈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</a:t>
            </a:r>
            <a:r>
              <a:rPr lang="en-US" altLang="en-US" i="1" baseline="-25000" dirty="0"/>
              <a:t>R2</a:t>
            </a:r>
            <a:r>
              <a:rPr lang="en-US" altLang="en-US" dirty="0"/>
              <a:t> (</a:t>
            </a:r>
            <a:r>
              <a:rPr lang="en-US" altLang="en-US" i="1" dirty="0"/>
              <a:t>r</a:t>
            </a:r>
            <a:r>
              <a:rPr lang="en-US" altLang="en-US" dirty="0"/>
              <a:t>) </a:t>
            </a:r>
            <a:r>
              <a:rPr lang="en-US" altLang="en-US" dirty="0"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⋈</a:t>
            </a:r>
            <a:r>
              <a:rPr lang="en-US" altLang="en-US" dirty="0"/>
              <a:t>  …… </a:t>
            </a:r>
            <a:r>
              <a:rPr lang="en-US" altLang="en-US" dirty="0"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⋈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</a:t>
            </a:r>
            <a:r>
              <a:rPr lang="en-US" altLang="en-US" i="1" baseline="-25000" dirty="0"/>
              <a:t>Rn</a:t>
            </a:r>
            <a:r>
              <a:rPr lang="en-US" altLang="en-US" dirty="0"/>
              <a:t>(</a:t>
            </a:r>
            <a:r>
              <a:rPr lang="en-US" altLang="en-US" i="1" dirty="0"/>
              <a:t>r</a:t>
            </a:r>
            <a:r>
              <a:rPr lang="en-US" altLang="en-US" dirty="0"/>
              <a:t>)</a:t>
            </a:r>
          </a:p>
          <a:p>
            <a:pPr>
              <a:buFont typeface="Monotype Sorts" charset="2"/>
              <a:buNone/>
            </a:pPr>
            <a:r>
              <a:rPr lang="en-US" altLang="en-US" dirty="0"/>
              <a:t>	A join dependency is </a:t>
            </a:r>
            <a:r>
              <a:rPr lang="en-US" altLang="en-US" i="1" dirty="0"/>
              <a:t>trivia</a:t>
            </a:r>
            <a:r>
              <a:rPr lang="en-US" altLang="en-US" dirty="0"/>
              <a:t>l if one of the </a:t>
            </a:r>
            <a:r>
              <a:rPr lang="en-US" altLang="en-US" i="1" dirty="0"/>
              <a:t>R</a:t>
            </a:r>
            <a:r>
              <a:rPr lang="en-US" altLang="en-US" i="1" baseline="-25000" dirty="0"/>
              <a:t>i</a:t>
            </a:r>
            <a:r>
              <a:rPr lang="en-US" altLang="en-US" dirty="0"/>
              <a:t> is </a:t>
            </a:r>
            <a:r>
              <a:rPr lang="en-US" altLang="en-US" i="1" dirty="0"/>
              <a:t>R</a:t>
            </a:r>
            <a:r>
              <a:rPr lang="en-US" altLang="en-US" dirty="0"/>
              <a:t> itself.</a:t>
            </a:r>
          </a:p>
          <a:p>
            <a:r>
              <a:rPr lang="en-US" altLang="en-US" dirty="0"/>
              <a:t>A join dependency *(</a:t>
            </a:r>
            <a:r>
              <a:rPr lang="en-US" altLang="en-US" i="1" dirty="0"/>
              <a:t>R</a:t>
            </a:r>
            <a:r>
              <a:rPr lang="en-US" altLang="en-US" i="1" baseline="-25000" dirty="0"/>
              <a:t>1</a:t>
            </a:r>
            <a:r>
              <a:rPr lang="en-US" altLang="en-US" i="1" dirty="0"/>
              <a:t>, R</a:t>
            </a:r>
            <a:r>
              <a:rPr lang="en-US" altLang="en-US" i="1" baseline="-25000" dirty="0"/>
              <a:t>2</a:t>
            </a:r>
            <a:r>
              <a:rPr lang="en-US" altLang="en-US" dirty="0"/>
              <a:t>) is equivalent to the multivalued dependency </a:t>
            </a:r>
            <a:r>
              <a:rPr lang="en-US" altLang="en-US" i="1" dirty="0"/>
              <a:t>R</a:t>
            </a:r>
            <a:r>
              <a:rPr lang="en-US" altLang="en-US" i="1" baseline="-25000" dirty="0"/>
              <a:t>1</a:t>
            </a:r>
            <a:r>
              <a:rPr lang="en-US" altLang="en-US" i="1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</a:t>
            </a:r>
            <a:r>
              <a:rPr lang="en-US" altLang="en-US" i="1" dirty="0">
                <a:sym typeface="Symbol" panose="05050102010706020507" pitchFamily="18" charset="2"/>
              </a:rPr>
              <a:t> </a:t>
            </a:r>
            <a:r>
              <a:rPr lang="en-US" altLang="en-US" i="1" dirty="0"/>
              <a:t>R</a:t>
            </a:r>
            <a:r>
              <a:rPr lang="en-US" altLang="en-US" i="1" baseline="-25000" dirty="0"/>
              <a:t>2</a:t>
            </a:r>
            <a:r>
              <a:rPr lang="en-US" altLang="en-US" i="1" dirty="0"/>
              <a:t>        </a:t>
            </a:r>
            <a:r>
              <a:rPr lang="en-US" altLang="en-US" i="1" dirty="0" err="1"/>
              <a:t>R</a:t>
            </a:r>
            <a:r>
              <a:rPr lang="en-US" altLang="en-US" i="1" baseline="-25000" dirty="0" err="1"/>
              <a:t>2</a:t>
            </a:r>
            <a:r>
              <a:rPr lang="en-US" altLang="en-US" dirty="0"/>
              <a:t>. Conversely, </a:t>
            </a:r>
            <a:r>
              <a:rPr lang="en-US" altLang="en-US" dirty="0">
                <a:sym typeface="Symbol" panose="05050102010706020507" pitchFamily="18" charset="2"/>
              </a:rPr>
              <a:t>         </a:t>
            </a:r>
            <a:r>
              <a:rPr lang="en-US" altLang="en-US" dirty="0"/>
              <a:t>is equivalent to  *(</a:t>
            </a:r>
            <a:r>
              <a:rPr lang="en-US" altLang="en-US" dirty="0">
                <a:sym typeface="Symbol" panose="05050102010706020507" pitchFamily="18" charset="2"/>
              </a:rPr>
              <a:t> </a:t>
            </a:r>
            <a:r>
              <a:rPr lang="en-US" altLang="en-US" dirty="0"/>
              <a:t>(</a:t>
            </a:r>
            <a:r>
              <a:rPr lang="en-US" altLang="en-US" i="1" dirty="0"/>
              <a:t>R</a:t>
            </a:r>
            <a:r>
              <a:rPr lang="en-US" altLang="en-US" dirty="0"/>
              <a:t> - </a:t>
            </a:r>
            <a:r>
              <a:rPr lang="en-US" altLang="en-US" dirty="0">
                <a:sym typeface="Symbol" panose="05050102010706020507" pitchFamily="18" charset="2"/>
              </a:rPr>
              <a:t></a:t>
            </a:r>
            <a:r>
              <a:rPr lang="en-US" altLang="en-US" dirty="0"/>
              <a:t>), </a:t>
            </a:r>
            <a:r>
              <a:rPr lang="en-US" altLang="en-US" dirty="0">
                <a:sym typeface="Symbol" panose="05050102010706020507" pitchFamily="18" charset="2"/>
              </a:rPr>
              <a:t>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 )</a:t>
            </a:r>
            <a:endParaRPr lang="en-US" altLang="en-US" dirty="0"/>
          </a:p>
          <a:p>
            <a:r>
              <a:rPr lang="en-US" altLang="en-US" dirty="0"/>
              <a:t>However, there are join dependencies that are not equivalent to any multivalued dependency.</a:t>
            </a:r>
          </a:p>
        </p:txBody>
      </p:sp>
      <p:grpSp>
        <p:nvGrpSpPr>
          <p:cNvPr id="225284" name="Group 4"/>
          <p:cNvGrpSpPr>
            <a:grpSpLocks/>
          </p:cNvGrpSpPr>
          <p:nvPr/>
        </p:nvGrpSpPr>
        <p:grpSpPr bwMode="auto">
          <a:xfrm>
            <a:off x="4192478" y="4192478"/>
            <a:ext cx="366713" cy="0"/>
            <a:chOff x="2605" y="829"/>
            <a:chExt cx="231" cy="0"/>
          </a:xfrm>
        </p:grpSpPr>
        <p:sp>
          <p:nvSpPr>
            <p:cNvPr id="225285" name="Line 5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5286" name="Line 6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25287" name="Group 7"/>
          <p:cNvGrpSpPr>
            <a:grpSpLocks/>
          </p:cNvGrpSpPr>
          <p:nvPr/>
        </p:nvGrpSpPr>
        <p:grpSpPr bwMode="auto">
          <a:xfrm>
            <a:off x="2027065" y="4174718"/>
            <a:ext cx="366713" cy="0"/>
            <a:chOff x="2605" y="829"/>
            <a:chExt cx="231" cy="0"/>
          </a:xfrm>
        </p:grpSpPr>
        <p:sp>
          <p:nvSpPr>
            <p:cNvPr id="225288" name="Line 8"/>
            <p:cNvSpPr>
              <a:spLocks noChangeShapeType="1"/>
            </p:cNvSpPr>
            <p:nvPr/>
          </p:nvSpPr>
          <p:spPr bwMode="auto">
            <a:xfrm>
              <a:off x="2605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5289" name="Line 9"/>
            <p:cNvSpPr>
              <a:spLocks noChangeShapeType="1"/>
            </p:cNvSpPr>
            <p:nvPr/>
          </p:nvSpPr>
          <p:spPr bwMode="auto">
            <a:xfrm>
              <a:off x="2701" y="829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95111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Project-Join Normal Form (PJNF)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14425"/>
            <a:ext cx="7160999" cy="3838575"/>
          </a:xfrm>
        </p:spPr>
        <p:txBody>
          <a:bodyPr/>
          <a:lstStyle/>
          <a:p>
            <a:r>
              <a:rPr lang="en-US" altLang="en-US" dirty="0"/>
              <a:t>A relation schema </a:t>
            </a:r>
            <a:r>
              <a:rPr lang="en-US" altLang="en-US" i="1" dirty="0"/>
              <a:t>R</a:t>
            </a:r>
            <a:r>
              <a:rPr lang="en-US" altLang="en-US" dirty="0"/>
              <a:t> is in PJNF with respect to a set </a:t>
            </a:r>
            <a:r>
              <a:rPr lang="en-US" altLang="en-US" i="1" dirty="0"/>
              <a:t>D</a:t>
            </a:r>
            <a:r>
              <a:rPr lang="en-US" altLang="en-US" dirty="0"/>
              <a:t> of functional, multivalued, and join dependencies if for all join dependencies in </a:t>
            </a:r>
            <a:r>
              <a:rPr lang="en-US" altLang="en-US" i="1" dirty="0"/>
              <a:t>D</a:t>
            </a:r>
            <a:r>
              <a:rPr lang="en-US" altLang="en-US" baseline="30000" dirty="0"/>
              <a:t>+</a:t>
            </a:r>
            <a:r>
              <a:rPr lang="en-US" altLang="en-US" dirty="0"/>
              <a:t> of the form </a:t>
            </a:r>
          </a:p>
          <a:p>
            <a:pPr lvl="1">
              <a:buFont typeface="Monotype Sorts" charset="2"/>
              <a:buNone/>
            </a:pPr>
            <a:r>
              <a:rPr lang="en-US" altLang="en-US" dirty="0"/>
              <a:t>	*(</a:t>
            </a:r>
            <a:r>
              <a:rPr lang="en-US" altLang="en-US" i="1" dirty="0"/>
              <a:t>R</a:t>
            </a:r>
            <a:r>
              <a:rPr lang="en-US" altLang="en-US" i="1" baseline="-25000" dirty="0"/>
              <a:t>1</a:t>
            </a:r>
            <a:r>
              <a:rPr lang="en-US" altLang="en-US" i="1" dirty="0"/>
              <a:t> , R</a:t>
            </a:r>
            <a:r>
              <a:rPr lang="en-US" altLang="en-US" i="1" baseline="-25000" dirty="0"/>
              <a:t>2</a:t>
            </a:r>
            <a:r>
              <a:rPr lang="en-US" altLang="en-US" i="1" dirty="0"/>
              <a:t> ,..., R</a:t>
            </a:r>
            <a:r>
              <a:rPr lang="en-US" altLang="en-US" i="1" baseline="-25000" dirty="0"/>
              <a:t>n</a:t>
            </a:r>
            <a:r>
              <a:rPr lang="en-US" altLang="en-US" i="1" dirty="0"/>
              <a:t> </a:t>
            </a:r>
            <a:r>
              <a:rPr lang="en-US" altLang="en-US" dirty="0"/>
              <a:t>) where each </a:t>
            </a:r>
            <a:r>
              <a:rPr lang="en-US" altLang="en-US" i="1" dirty="0"/>
              <a:t>R</a:t>
            </a:r>
            <a:r>
              <a:rPr lang="en-US" altLang="en-US" i="1" baseline="-25000" dirty="0"/>
              <a:t>i </a:t>
            </a:r>
            <a:r>
              <a:rPr lang="en-US" altLang="en-US" dirty="0">
                <a:sym typeface="Symbol" panose="05050102010706020507" pitchFamily="18" charset="2"/>
              </a:rPr>
              <a:t></a:t>
            </a:r>
            <a:r>
              <a:rPr lang="en-US" altLang="en-US" i="1" dirty="0">
                <a:sym typeface="Symbol" panose="05050102010706020507" pitchFamily="18" charset="2"/>
              </a:rPr>
              <a:t> </a:t>
            </a:r>
            <a:r>
              <a:rPr lang="en-US" altLang="en-US" i="1" dirty="0"/>
              <a:t>R</a:t>
            </a:r>
            <a:r>
              <a:rPr lang="en-US" altLang="en-US" dirty="0"/>
              <a:t> </a:t>
            </a:r>
          </a:p>
          <a:p>
            <a:pPr lvl="1">
              <a:buFont typeface="Monotype Sorts" charset="2"/>
              <a:buNone/>
            </a:pPr>
            <a:r>
              <a:rPr lang="en-US" altLang="en-US" dirty="0"/>
              <a:t>	and </a:t>
            </a:r>
            <a:r>
              <a:rPr lang="en-US" altLang="en-US" i="1" dirty="0"/>
              <a:t>R</a:t>
            </a:r>
            <a:r>
              <a:rPr lang="en-US" altLang="en-US" dirty="0"/>
              <a:t> =</a:t>
            </a:r>
            <a:r>
              <a:rPr lang="en-US" altLang="en-US" i="1" dirty="0"/>
              <a:t>R</a:t>
            </a:r>
            <a:r>
              <a:rPr lang="en-US" altLang="en-US" i="1" baseline="-25000" dirty="0"/>
              <a:t>1</a:t>
            </a:r>
            <a:r>
              <a:rPr lang="en-US" altLang="en-US" dirty="0">
                <a:sym typeface="Symbol" panose="05050102010706020507" pitchFamily="18" charset="2"/>
              </a:rPr>
              <a:t> </a:t>
            </a:r>
            <a:r>
              <a:rPr lang="en-US" altLang="en-US" i="1" dirty="0"/>
              <a:t>R</a:t>
            </a:r>
            <a:r>
              <a:rPr lang="en-US" altLang="en-US" i="1" baseline="-25000" dirty="0"/>
              <a:t>2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 </a:t>
            </a:r>
            <a:r>
              <a:rPr lang="en-US" altLang="en-US" dirty="0"/>
              <a:t>... </a:t>
            </a:r>
            <a:r>
              <a:rPr lang="en-US" altLang="en-US" dirty="0">
                <a:sym typeface="Symbol" panose="05050102010706020507" pitchFamily="18" charset="2"/>
              </a:rPr>
              <a:t></a:t>
            </a:r>
            <a:r>
              <a:rPr lang="en-US" altLang="en-US" dirty="0"/>
              <a:t> </a:t>
            </a:r>
            <a:r>
              <a:rPr lang="en-US" altLang="en-US" i="1" dirty="0"/>
              <a:t>R</a:t>
            </a:r>
            <a:r>
              <a:rPr lang="en-US" altLang="en-US" i="1" baseline="-25000" dirty="0"/>
              <a:t>n</a:t>
            </a:r>
            <a:endParaRPr lang="en-US" altLang="en-US" dirty="0"/>
          </a:p>
          <a:p>
            <a:pPr>
              <a:buFont typeface="Monotype Sorts" charset="2"/>
              <a:buNone/>
            </a:pPr>
            <a:r>
              <a:rPr lang="en-US" altLang="en-US" dirty="0"/>
              <a:t>	at least one of the following holds:</a:t>
            </a:r>
          </a:p>
          <a:p>
            <a:pPr lvl="1"/>
            <a:r>
              <a:rPr lang="en-US" altLang="en-US" dirty="0"/>
              <a:t>*(</a:t>
            </a:r>
            <a:r>
              <a:rPr lang="en-US" altLang="en-US" i="1" dirty="0"/>
              <a:t>R</a:t>
            </a:r>
            <a:r>
              <a:rPr lang="en-US" altLang="en-US" i="1" baseline="-25000" dirty="0"/>
              <a:t>1</a:t>
            </a:r>
            <a:r>
              <a:rPr lang="en-US" altLang="en-US" i="1" dirty="0"/>
              <a:t> , R</a:t>
            </a:r>
            <a:r>
              <a:rPr lang="en-US" altLang="en-US" i="1" baseline="-25000" dirty="0"/>
              <a:t>2</a:t>
            </a:r>
            <a:r>
              <a:rPr lang="en-US" altLang="en-US" i="1" dirty="0"/>
              <a:t> ,..., R</a:t>
            </a:r>
            <a:r>
              <a:rPr lang="en-US" altLang="en-US" i="1" baseline="-25000" dirty="0"/>
              <a:t>n</a:t>
            </a:r>
            <a:r>
              <a:rPr lang="en-US" altLang="en-US" i="1" dirty="0"/>
              <a:t> </a:t>
            </a:r>
            <a:r>
              <a:rPr lang="en-US" altLang="en-US" dirty="0"/>
              <a:t>) is a trivial join dependency.</a:t>
            </a:r>
          </a:p>
          <a:p>
            <a:pPr lvl="1"/>
            <a:r>
              <a:rPr lang="en-US" altLang="en-US" dirty="0"/>
              <a:t>Every </a:t>
            </a:r>
            <a:r>
              <a:rPr lang="en-US" altLang="en-US" i="1" dirty="0"/>
              <a:t>R</a:t>
            </a:r>
            <a:r>
              <a:rPr lang="en-US" altLang="en-US" i="1" baseline="-25000" dirty="0"/>
              <a:t>i</a:t>
            </a:r>
            <a:r>
              <a:rPr lang="en-US" altLang="en-US" i="1" dirty="0"/>
              <a:t> </a:t>
            </a:r>
            <a:r>
              <a:rPr lang="en-US" altLang="en-US" dirty="0"/>
              <a:t>is a superkey for </a:t>
            </a:r>
            <a:r>
              <a:rPr lang="en-US" altLang="en-US" i="1" dirty="0"/>
              <a:t>R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Since every multivalued dependency is also a join dependency,</a:t>
            </a:r>
          </a:p>
          <a:p>
            <a:pPr>
              <a:buFont typeface="Monotype Sorts" charset="2"/>
              <a:buNone/>
            </a:pPr>
            <a:r>
              <a:rPr lang="en-US" altLang="en-US" dirty="0"/>
              <a:t>	every PJNF schema is also in 4NF.</a:t>
            </a:r>
          </a:p>
        </p:txBody>
      </p:sp>
    </p:spTree>
    <p:extLst>
      <p:ext uri="{BB962C8B-B14F-4D97-AF65-F5344CB8AC3E}">
        <p14:creationId xmlns:p14="http://schemas.microsoft.com/office/powerpoint/2010/main" val="3612166790"/>
      </p:ext>
    </p:extLst>
  </p:cSld>
  <p:clrMapOvr>
    <a:masterClrMapping/>
  </p:clrMapOvr>
</p:sld>
</file>

<file path=ppt/theme/theme1.xml><?xml version="1.0" encoding="utf-8"?>
<a:theme xmlns:a="http://schemas.openxmlformats.org/drawingml/2006/main" name="2_db-5-grey">
  <a:themeElements>
    <a:clrScheme name="">
      <a:dk1>
        <a:srgbClr val="000000"/>
      </a:dk1>
      <a:lt1>
        <a:srgbClr val="CCECFF"/>
      </a:lt1>
      <a:dk2>
        <a:srgbClr val="CC3300"/>
      </a:dk2>
      <a:lt2>
        <a:srgbClr val="666699"/>
      </a:lt2>
      <a:accent1>
        <a:srgbClr val="FFFFFF"/>
      </a:accent1>
      <a:accent2>
        <a:srgbClr val="CCCC00"/>
      </a:accent2>
      <a:accent3>
        <a:srgbClr val="E2F4FF"/>
      </a:accent3>
      <a:accent4>
        <a:srgbClr val="000000"/>
      </a:accent4>
      <a:accent5>
        <a:srgbClr val="FFFFFF"/>
      </a:accent5>
      <a:accent6>
        <a:srgbClr val="B9B900"/>
      </a:accent6>
      <a:hlink>
        <a:srgbClr val="FF9900"/>
      </a:hlink>
      <a:folHlink>
        <a:srgbClr val="FF9933"/>
      </a:folHlink>
    </a:clrScheme>
    <a:fontScheme name="2_db-5-grey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2_db-5-grey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b-5-grey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b-5-grey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DB6</Template>
  <TotalTime>92567</TotalTime>
  <Words>928</Words>
  <Application>Microsoft Office PowerPoint</Application>
  <PresentationFormat>On-screen Show (4:3)</PresentationFormat>
  <Paragraphs>104</Paragraphs>
  <Slides>16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  <vt:variant>
        <vt:lpstr>Custom Shows</vt:lpstr>
      </vt:variant>
      <vt:variant>
        <vt:i4>1</vt:i4>
      </vt:variant>
    </vt:vector>
  </HeadingPairs>
  <TitlesOfParts>
    <vt:vector size="29" baseType="lpstr">
      <vt:lpstr>Arial Unicode MS</vt:lpstr>
      <vt:lpstr>MS PGothic</vt:lpstr>
      <vt:lpstr>MS PGothic</vt:lpstr>
      <vt:lpstr>Arial</vt:lpstr>
      <vt:lpstr>Greek Symbols</vt:lpstr>
      <vt:lpstr>Helvetica</vt:lpstr>
      <vt:lpstr>Monotype Sorts</vt:lpstr>
      <vt:lpstr>Symbol</vt:lpstr>
      <vt:lpstr>Times New Roman</vt:lpstr>
      <vt:lpstr>Webdings</vt:lpstr>
      <vt:lpstr>Wingdings</vt:lpstr>
      <vt:lpstr>2_db-5-grey</vt:lpstr>
      <vt:lpstr>Chapter 28: Advanced Relational Database Design </vt:lpstr>
      <vt:lpstr>Outline</vt:lpstr>
      <vt:lpstr>Theory of Multivalued Dependencies</vt:lpstr>
      <vt:lpstr>Theory of Multivalued Dependencies (Cont.)</vt:lpstr>
      <vt:lpstr>Simplification of the Computation of D+</vt:lpstr>
      <vt:lpstr>Example</vt:lpstr>
      <vt:lpstr>Example (Cont.)</vt:lpstr>
      <vt:lpstr>Normalization Using Join Dependencies</vt:lpstr>
      <vt:lpstr>Project-Join Normal Form (PJNF)</vt:lpstr>
      <vt:lpstr>Example</vt:lpstr>
      <vt:lpstr>Domain-Key Normal Form (DKNY)</vt:lpstr>
      <vt:lpstr>Example</vt:lpstr>
      <vt:lpstr>DKNF rephrasing of PJNF Definition</vt:lpstr>
      <vt:lpstr>End of Chapter 28</vt:lpstr>
      <vt:lpstr>Theory of Multivalued Dependencies</vt:lpstr>
      <vt:lpstr>Theory of Multivalued Dependencies (Cont.)</vt:lpstr>
      <vt:lpstr>Custom Show 1</vt:lpstr>
    </vt:vector>
  </TitlesOfParts>
  <Company>Lucent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7:  Relational Database Design</dc:title>
  <dc:creator>Marilyn Turnamian</dc:creator>
  <cp:lastModifiedBy>Silberschatz, Avi</cp:lastModifiedBy>
  <cp:revision>448</cp:revision>
  <cp:lastPrinted>1999-06-28T19:27:31Z</cp:lastPrinted>
  <dcterms:created xsi:type="dcterms:W3CDTF">2009-12-21T15:40:22Z</dcterms:created>
  <dcterms:modified xsi:type="dcterms:W3CDTF">2019-08-08T09:26:03Z</dcterms:modified>
</cp:coreProperties>
</file>