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8"/>
  </p:notesMasterIdLst>
  <p:handoutMasterIdLst>
    <p:handoutMasterId r:id="rId59"/>
  </p:handoutMasterIdLst>
  <p:sldIdLst>
    <p:sldId id="476" r:id="rId2"/>
    <p:sldId id="421" r:id="rId3"/>
    <p:sldId id="422" r:id="rId4"/>
    <p:sldId id="423" r:id="rId5"/>
    <p:sldId id="424" r:id="rId6"/>
    <p:sldId id="425" r:id="rId7"/>
    <p:sldId id="426" r:id="rId8"/>
    <p:sldId id="427" r:id="rId9"/>
    <p:sldId id="428" r:id="rId10"/>
    <p:sldId id="429" r:id="rId11"/>
    <p:sldId id="430" r:id="rId12"/>
    <p:sldId id="431" r:id="rId13"/>
    <p:sldId id="432" r:id="rId14"/>
    <p:sldId id="433" r:id="rId15"/>
    <p:sldId id="434" r:id="rId16"/>
    <p:sldId id="435" r:id="rId17"/>
    <p:sldId id="436" r:id="rId18"/>
    <p:sldId id="437" r:id="rId19"/>
    <p:sldId id="438" r:id="rId20"/>
    <p:sldId id="439" r:id="rId21"/>
    <p:sldId id="440" r:id="rId22"/>
    <p:sldId id="441" r:id="rId23"/>
    <p:sldId id="442" r:id="rId24"/>
    <p:sldId id="443" r:id="rId25"/>
    <p:sldId id="444" r:id="rId26"/>
    <p:sldId id="445" r:id="rId27"/>
    <p:sldId id="446" r:id="rId28"/>
    <p:sldId id="447" r:id="rId29"/>
    <p:sldId id="448" r:id="rId30"/>
    <p:sldId id="449" r:id="rId31"/>
    <p:sldId id="450" r:id="rId32"/>
    <p:sldId id="451" r:id="rId33"/>
    <p:sldId id="452" r:id="rId34"/>
    <p:sldId id="453" r:id="rId35"/>
    <p:sldId id="454" r:id="rId36"/>
    <p:sldId id="455" r:id="rId37"/>
    <p:sldId id="456" r:id="rId38"/>
    <p:sldId id="457" r:id="rId39"/>
    <p:sldId id="458" r:id="rId40"/>
    <p:sldId id="459" r:id="rId41"/>
    <p:sldId id="460" r:id="rId42"/>
    <p:sldId id="461" r:id="rId43"/>
    <p:sldId id="462" r:id="rId44"/>
    <p:sldId id="463" r:id="rId45"/>
    <p:sldId id="464" r:id="rId46"/>
    <p:sldId id="465" r:id="rId47"/>
    <p:sldId id="466" r:id="rId48"/>
    <p:sldId id="467" r:id="rId49"/>
    <p:sldId id="468" r:id="rId50"/>
    <p:sldId id="469" r:id="rId51"/>
    <p:sldId id="470" r:id="rId52"/>
    <p:sldId id="471" r:id="rId53"/>
    <p:sldId id="472" r:id="rId54"/>
    <p:sldId id="473" r:id="rId55"/>
    <p:sldId id="474" r:id="rId56"/>
    <p:sldId id="475" r:id="rId57"/>
  </p:sldIdLst>
  <p:sldSz cx="9144000" cy="6858000" type="screen4x3"/>
  <p:notesSz cx="6997700" cy="9283700"/>
  <p:custShowLst>
    <p:custShow name="Custom Show 1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7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22" autoAdjust="0"/>
    <p:restoredTop sz="94737" autoAdjust="0"/>
  </p:normalViewPr>
  <p:slideViewPr>
    <p:cSldViewPr snapToGrid="0">
      <p:cViewPr varScale="1">
        <p:scale>
          <a:sx n="56" d="100"/>
          <a:sy n="56" d="100"/>
        </p:scale>
        <p:origin x="1003" y="38"/>
      </p:cViewPr>
      <p:guideLst>
        <p:guide orient="horz" pos="707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>
            <a:extLst>
              <a:ext uri="{FF2B5EF4-FFF2-40B4-BE49-F238E27FC236}">
                <a16:creationId xmlns:a16="http://schemas.microsoft.com/office/drawing/2014/main" id="{C6EF5354-BFFB-44DF-8FA7-1A088153BD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id="{5BBF6CF9-ADFE-4F6E-89A0-8CB582D8FFC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8" name="Rectangle 4">
            <a:extLst>
              <a:ext uri="{FF2B5EF4-FFF2-40B4-BE49-F238E27FC236}">
                <a16:creationId xmlns:a16="http://schemas.microsoft.com/office/drawing/2014/main" id="{8C120FC7-7BCE-4696-BB5D-C087861E4B4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9" name="Rectangle 5">
            <a:extLst>
              <a:ext uri="{FF2B5EF4-FFF2-40B4-BE49-F238E27FC236}">
                <a16:creationId xmlns:a16="http://schemas.microsoft.com/office/drawing/2014/main" id="{6735A123-7D3E-455E-AB82-1C3749BB052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/>
            </a:lvl1pPr>
          </a:lstStyle>
          <a:p>
            <a:pPr>
              <a:defRPr/>
            </a:pPr>
            <a:fld id="{A8B4C920-550B-4EA7-9CB5-2D8883A27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>
            <a:extLst>
              <a:ext uri="{FF2B5EF4-FFF2-40B4-BE49-F238E27FC236}">
                <a16:creationId xmlns:a16="http://schemas.microsoft.com/office/drawing/2014/main" id="{2E8AF117-EF14-4BF3-AB7D-D75C4F934CC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0643" name="Rectangle 3">
            <a:extLst>
              <a:ext uri="{FF2B5EF4-FFF2-40B4-BE49-F238E27FC236}">
                <a16:creationId xmlns:a16="http://schemas.microsoft.com/office/drawing/2014/main" id="{D7D2DA5C-BED3-45D1-AFD2-94AF29863A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2936E5F-4C9B-4144-9261-C3F188AA67D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0645" name="Rectangle 5">
            <a:extLst>
              <a:ext uri="{FF2B5EF4-FFF2-40B4-BE49-F238E27FC236}">
                <a16:creationId xmlns:a16="http://schemas.microsoft.com/office/drawing/2014/main" id="{D73F14C5-05F8-4300-9D01-F3633C85474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0646" name="Rectangle 6">
            <a:extLst>
              <a:ext uri="{FF2B5EF4-FFF2-40B4-BE49-F238E27FC236}">
                <a16:creationId xmlns:a16="http://schemas.microsoft.com/office/drawing/2014/main" id="{BCB6CAD9-A006-4455-8054-9CACB290288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0647" name="Rectangle 7">
            <a:extLst>
              <a:ext uri="{FF2B5EF4-FFF2-40B4-BE49-F238E27FC236}">
                <a16:creationId xmlns:a16="http://schemas.microsoft.com/office/drawing/2014/main" id="{63060AD7-0C3D-477B-BD60-55C8EBDB94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/>
            </a:lvl1pPr>
          </a:lstStyle>
          <a:p>
            <a:pPr>
              <a:defRPr/>
            </a:pPr>
            <a:fld id="{AE66C03C-4B0E-4149-8287-A3B340EB81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879475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879475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879475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879475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DEEFAC9F-FF2A-044A-B5FC-E4928EBB96D6}" type="slidenum">
              <a:rPr lang="en-US" sz="1200">
                <a:latin typeface="Times New Roman" charset="0"/>
              </a:rPr>
              <a:pPr/>
              <a:t>1</a:t>
            </a:fld>
            <a:endParaRPr lang="en-US" sz="1200">
              <a:latin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113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A1791D-4C79-45FF-A2B6-62FFD51BB133}" type="slidenum">
              <a:rPr lang="en-US"/>
              <a:pPr/>
              <a:t>10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6761E-D838-49C3-8B19-6D7F27B8F10C}" type="slidenum">
              <a:rPr lang="en-US"/>
              <a:pPr/>
              <a:t>11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910851-0CC8-490A-8A63-3AEF14A60B95}" type="slidenum">
              <a:rPr lang="en-US"/>
              <a:pPr/>
              <a:t>12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201E8B-5825-4C08-9395-AE5B159AFECF}" type="slidenum">
              <a:rPr lang="en-US"/>
              <a:pPr/>
              <a:t>13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07E57E-8246-49BD-A35D-9DB71F16B7F4}" type="slidenum">
              <a:rPr lang="en-US"/>
              <a:pPr/>
              <a:t>14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9F8D68-789A-490C-9FE4-BD9CA8286E3B}" type="slidenum">
              <a:rPr lang="en-US"/>
              <a:pPr/>
              <a:t>15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7DD55A-A52E-4D94-968E-7F8AF46ED8BA}" type="slidenum">
              <a:rPr lang="en-US"/>
              <a:pPr/>
              <a:t>16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33F6E7-0C49-4B3E-BB04-D0B7F525F725}" type="slidenum">
              <a:rPr lang="en-US"/>
              <a:pPr/>
              <a:t>17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013B5-3BDE-4AD8-90D0-319CD0814E65}" type="slidenum">
              <a:rPr lang="en-US"/>
              <a:pPr/>
              <a:t>18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AB1CFF-0090-4B7D-A905-5A7B3078933B}" type="slidenum">
              <a:rPr lang="en-US"/>
              <a:pPr/>
              <a:t>19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04B1B9-1CAC-42CB-95AF-EF6F39EC5C2D}" type="slidenum">
              <a:rPr lang="en-US"/>
              <a:pPr/>
              <a:t>2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6C7F82-8FB2-4D90-8B60-680CF803B6CB}" type="slidenum">
              <a:rPr lang="en-US"/>
              <a:pPr/>
              <a:t>20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234300-7479-4DF9-BF6E-8FA3CC344FB8}" type="slidenum">
              <a:rPr lang="en-US"/>
              <a:pPr/>
              <a:t>21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DBB917-F206-4A27-AB03-53A1EF66A8BE}" type="slidenum">
              <a:rPr lang="en-US"/>
              <a:pPr/>
              <a:t>22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4F5CB-FDE1-474B-8469-4C73C9AD7B89}" type="slidenum">
              <a:rPr lang="en-US"/>
              <a:pPr/>
              <a:t>23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FCBEB7-0493-4466-A4F6-6A5308A0A6DA}" type="slidenum">
              <a:rPr lang="en-US"/>
              <a:pPr/>
              <a:t>24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9122AE-6CA6-41CA-BBE2-DD5EC2DE15E1}" type="slidenum">
              <a:rPr lang="en-US"/>
              <a:pPr/>
              <a:t>25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520446-7755-45EC-A4FF-74377E64BAB0}" type="slidenum">
              <a:rPr lang="en-US"/>
              <a:pPr/>
              <a:t>26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FC8FBC-83FE-4CDB-ACB7-6B0A1E5C4494}" type="slidenum">
              <a:rPr lang="en-US"/>
              <a:pPr/>
              <a:t>27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DFEC80-6CD3-497D-9096-8372348E2FED}" type="slidenum">
              <a:rPr lang="en-US"/>
              <a:pPr/>
              <a:t>28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219246-3865-4B15-834F-D5FF83FDD09A}" type="slidenum">
              <a:rPr lang="en-US"/>
              <a:pPr/>
              <a:t>29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EEFFDA-EDCA-4C12-992D-691413BD75FA}" type="slidenum">
              <a:rPr lang="en-US"/>
              <a:pPr/>
              <a:t>3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19290B-5261-4808-ABF5-9F41E759B259}" type="slidenum">
              <a:rPr lang="en-US"/>
              <a:pPr/>
              <a:t>30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66AAB-F72D-499C-8953-F98D5D6AAFE0}" type="slidenum">
              <a:rPr lang="en-US"/>
              <a:pPr/>
              <a:t>31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D2E2BC-209A-4F88-8954-F0DEA9E25F58}" type="slidenum">
              <a:rPr lang="en-US"/>
              <a:pPr/>
              <a:t>32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6D57EE-E0AD-4118-A260-E75230C0C396}" type="slidenum">
              <a:rPr lang="en-US"/>
              <a:pPr/>
              <a:t>33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497A4B-7768-4857-9D26-A03B64628815}" type="slidenum">
              <a:rPr lang="en-US"/>
              <a:pPr/>
              <a:t>34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C7B140-26D7-4B4A-9303-E50BC1B12CBB}" type="slidenum">
              <a:rPr lang="en-US"/>
              <a:pPr/>
              <a:t>35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F57F59-2618-4091-8659-8C127A6879C3}" type="slidenum">
              <a:rPr lang="en-US"/>
              <a:pPr/>
              <a:t>36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2CA7A-C954-4A66-BD27-114FAAB86082}" type="slidenum">
              <a:rPr lang="en-US"/>
              <a:pPr/>
              <a:t>37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65F138-D59C-4FEE-B061-0A1407463F17}" type="slidenum">
              <a:rPr lang="en-US"/>
              <a:pPr/>
              <a:t>38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DCE634-E020-4483-A64F-E42F6D13DEBF}" type="slidenum">
              <a:rPr lang="en-US"/>
              <a:pPr/>
              <a:t>39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D3F36-E03F-4DBF-B5C7-7A8100FDD159}" type="slidenum">
              <a:rPr lang="en-US"/>
              <a:pPr/>
              <a:t>4</a:t>
            </a:fld>
            <a:endParaRPr lang="en-U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C0C4A-7D3A-42AF-96D2-69657EE5904E}" type="slidenum">
              <a:rPr lang="en-US"/>
              <a:pPr/>
              <a:t>40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ADF251-1576-4111-9CDB-97BD95785914}" type="slidenum">
              <a:rPr lang="en-US"/>
              <a:pPr/>
              <a:t>41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3F0175-E1DD-4F0F-8CD8-90E456D5EDD5}" type="slidenum">
              <a:rPr lang="en-US"/>
              <a:pPr/>
              <a:t>42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3B77F-223F-43CE-A881-3835A6E9E7F6}" type="slidenum">
              <a:rPr lang="en-US"/>
              <a:pPr/>
              <a:t>43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22843-03FD-4F6A-8E1A-1ABF4BA68FDC}" type="slidenum">
              <a:rPr lang="en-US"/>
              <a:pPr/>
              <a:t>44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F6A0C9-598B-44EC-A00E-B77B8AB609DA}" type="slidenum">
              <a:rPr lang="en-US"/>
              <a:pPr/>
              <a:t>45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152C44-A80D-432C-8C25-6BC33BF15DF4}" type="slidenum">
              <a:rPr lang="en-US"/>
              <a:pPr/>
              <a:t>46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E785DB-95D0-4715-AC84-D500035E43CC}" type="slidenum">
              <a:rPr lang="en-US"/>
              <a:pPr/>
              <a:t>47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85328C-28AF-4FB4-B0FC-F1B5E6B940A8}" type="slidenum">
              <a:rPr lang="en-US"/>
              <a:pPr/>
              <a:t>48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1FCED5-2790-4CAB-954E-466B97797478}" type="slidenum">
              <a:rPr lang="en-US"/>
              <a:pPr/>
              <a:t>49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7B74D-7756-4C08-94D6-180A846680FC}" type="slidenum">
              <a:rPr lang="en-US"/>
              <a:pPr/>
              <a:t>5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DB0FE-180F-4339-90B1-FC8CBD396EBC}" type="slidenum">
              <a:rPr lang="en-US"/>
              <a:pPr/>
              <a:t>50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461A1F-5428-4881-AC6D-0AB0A5A577F7}" type="slidenum">
              <a:rPr lang="en-US"/>
              <a:pPr/>
              <a:t>51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BC6D63-0054-431E-B524-2D208B9B26AB}" type="slidenum">
              <a:rPr lang="en-US"/>
              <a:pPr/>
              <a:t>52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DE6733-9FF1-4CD1-BAC7-91EF60B53453}" type="slidenum">
              <a:rPr lang="en-US"/>
              <a:pPr/>
              <a:t>53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E0946C-A996-4967-84D6-078F64B15B33}" type="slidenum">
              <a:rPr lang="en-US"/>
              <a:pPr/>
              <a:t>54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810468-A1CF-48B5-9BC8-B47B39239565}" type="slidenum">
              <a:rPr lang="en-US"/>
              <a:pPr/>
              <a:t>55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04CF66-4E96-4873-BC44-4101EA5318D2}" type="slidenum">
              <a:rPr lang="en-US"/>
              <a:pPr/>
              <a:t>56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939" y="4410065"/>
            <a:ext cx="5129824" cy="4176744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8E9F2B-DA9D-4CF7-9F46-AD1506C5AD91}" type="slidenum">
              <a:rPr lang="en-US"/>
              <a:pPr/>
              <a:t>6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DB3559-1725-44A8-8EB0-A5348FBB4ADF}" type="slidenum">
              <a:rPr lang="en-US"/>
              <a:pPr/>
              <a:t>7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03B803-B5FA-47D0-9E0D-DF817265AC04}" type="slidenum">
              <a:rPr lang="en-US"/>
              <a:pPr/>
              <a:t>8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6A3DBF-6852-41E1-A102-EA52D6C29DCA}" type="slidenum">
              <a:rPr lang="en-US"/>
              <a:pPr/>
              <a:t>9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b-book.com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>
            <a:extLst>
              <a:ext uri="{FF2B5EF4-FFF2-40B4-BE49-F238E27FC236}">
                <a16:creationId xmlns:a16="http://schemas.microsoft.com/office/drawing/2014/main" id="{A25BB261-D773-4836-B381-7A051175F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38" y="5726113"/>
            <a:ext cx="3694112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b="1" dirty="0">
                <a:solidFill>
                  <a:srgbClr val="002060"/>
                </a:solidFill>
              </a:rPr>
              <a:t>Database System Concepts, 7</a:t>
            </a:r>
            <a:r>
              <a:rPr lang="en-US" altLang="en-US" b="1" baseline="30000" dirty="0">
                <a:solidFill>
                  <a:srgbClr val="002060"/>
                </a:solidFill>
              </a:rPr>
              <a:t>th</a:t>
            </a:r>
            <a:r>
              <a:rPr lang="en-US" altLang="en-US" b="1" dirty="0">
                <a:solidFill>
                  <a:srgbClr val="002060"/>
                </a:solidFill>
              </a:rPr>
              <a:t> Ed</a:t>
            </a:r>
            <a:r>
              <a:rPr lang="en-US" altLang="en-US" dirty="0">
                <a:solidFill>
                  <a:srgbClr val="002060"/>
                </a:solidFill>
              </a:rPr>
              <a:t>.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002060"/>
                </a:solidFill>
              </a:rPr>
              <a:t>©Silberschatz, Korth and Sudarshan</a:t>
            </a:r>
            <a:br>
              <a:rPr lang="en-US" altLang="en-US" sz="1200" b="1" dirty="0">
                <a:solidFill>
                  <a:srgbClr val="002060"/>
                </a:solidFill>
              </a:rPr>
            </a:br>
            <a:r>
              <a:rPr lang="en-US" altLang="en-US" sz="1200" b="1" dirty="0">
                <a:solidFill>
                  <a:srgbClr val="002060"/>
                </a:solidFill>
              </a:rPr>
              <a:t>See </a:t>
            </a:r>
            <a:r>
              <a:rPr lang="en-US" altLang="en-US" sz="1200" b="1" dirty="0">
                <a:solidFill>
                  <a:srgbClr val="002060"/>
                </a:solidFill>
                <a:hlinkClick r:id="rId2"/>
              </a:rPr>
              <a:t>www.db-book.com</a:t>
            </a:r>
            <a:r>
              <a:rPr lang="en-US" altLang="en-US" sz="1200" b="1" dirty="0">
                <a:solidFill>
                  <a:srgbClr val="002060"/>
                </a:solidFill>
              </a:rPr>
              <a:t> for conditions on re-use </a:t>
            </a:r>
          </a:p>
        </p:txBody>
      </p:sp>
      <p:sp>
        <p:nvSpPr>
          <p:cNvPr id="513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4760F52-45E1-4E1D-A744-2F2290DE90C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3B69BB99-A72A-4470-971F-83530C443C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8" descr="Cover-6Ed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13858" y="0"/>
            <a:ext cx="1331269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048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C950AD-734E-45C7-8042-5795FFAD675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5E31B-1343-4510-8DCD-65E7B65446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304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250" y="117475"/>
            <a:ext cx="2019300" cy="5880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117475"/>
            <a:ext cx="5905500" cy="5880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A7A2CD-B5B0-4CF6-8038-339B0E99E36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574B0-C055-4E38-82A9-667A1DF1F8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649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796C49-4A73-449B-A170-DFFCD45313D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D9E99-A0D8-4F2F-B04A-331DF655FE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82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084" y="1093788"/>
            <a:ext cx="7702579" cy="4903787"/>
          </a:xfrm>
        </p:spPr>
        <p:txBody>
          <a:bodyPr/>
          <a:lstStyle>
            <a:lvl1pPr marL="342900" indent="-342900">
              <a:buSzPct val="110000"/>
              <a:buFont typeface="Wingdings" panose="05000000000000000000" pitchFamily="2" charset="2"/>
              <a:buChar char="§"/>
              <a:defRPr sz="1700"/>
            </a:lvl1pPr>
            <a:lvl2pPr marL="742950" indent="-285750">
              <a:buSzPct val="110000"/>
              <a:buFont typeface="Arial" panose="020B0604020202020204" pitchFamily="34" charset="0"/>
              <a:buChar char="•"/>
              <a:defRPr sz="1700"/>
            </a:lvl2pPr>
            <a:lvl3pPr marL="1085850" indent="-228600">
              <a:buFont typeface="Wingdings" panose="05000000000000000000" pitchFamily="2" charset="2"/>
              <a:buChar char="§"/>
              <a:defRPr sz="1700"/>
            </a:lvl3pPr>
            <a:lvl4pPr marL="1428750" indent="-228600">
              <a:buFont typeface="Arial" panose="020B0604020202020204" pitchFamily="34" charset="0"/>
              <a:buChar char="•"/>
              <a:defRPr sz="1700"/>
            </a:lvl4pPr>
            <a:lvl5pPr marL="1771650" indent="-228600">
              <a:buFont typeface="Wingdings" panose="05000000000000000000" pitchFamily="2" charset="2"/>
              <a:buChar char="§"/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437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6F2EBE-FF5F-4F9D-A3C2-A59A92D7809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3CAF-32BF-49A6-93F1-59C9E4B7C9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70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388" y="1093788"/>
            <a:ext cx="3754437" cy="4903787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1093788"/>
            <a:ext cx="3754438" cy="4903787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6D4A7F0-1138-4608-80AA-D0A6F5D4118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52D5F-D37B-4E9D-98AD-511A1ABBD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80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6DFCFB3-6710-4DD2-8404-7E55A930F35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91CCC-CC48-429B-87C9-7123B48E52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04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B431453-8F56-47C4-89BA-3EDF3CD092B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D92F0-DB25-4E6B-A10D-A7937AC7A3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00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BE8099E-18A5-481A-9697-216087BE067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55C8E-F740-4D28-8DA3-D7B8E0F6F5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14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7E2C57D-1205-411A-BA90-DF60A810F6D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BE5B0-1186-4DAB-9E97-511F15F5C6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80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9EB6957-06EE-46F8-A450-3DB417A1F8A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1DB2E-7BC4-4C22-ACAE-0B8B3F0C51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14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6112478-D9B7-4D0D-ADE5-62D5EFAAF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8350" y="1093788"/>
            <a:ext cx="7707313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512003" name="Rectangle 3">
            <a:extLst>
              <a:ext uri="{FF2B5EF4-FFF2-40B4-BE49-F238E27FC236}">
                <a16:creationId xmlns:a16="http://schemas.microsoft.com/office/drawing/2014/main" id="{D2EB5033-CF44-472B-B77D-FAA18581E63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00206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BECA7E0-09BC-41D3-BD93-B7E81A2ACCB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D0CFC8B2-2C6C-4CA4-9AFC-14298F0DD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0" y="6613525"/>
            <a:ext cx="2381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002060"/>
                </a:solidFill>
              </a:rPr>
              <a:t>©Silberschatz, Korth and Sudarshan</a:t>
            </a:r>
          </a:p>
        </p:txBody>
      </p:sp>
      <p:sp>
        <p:nvSpPr>
          <p:cNvPr id="512005" name="Text Box 5">
            <a:extLst>
              <a:ext uri="{FF2B5EF4-FFF2-40B4-BE49-F238E27FC236}">
                <a16:creationId xmlns:a16="http://schemas.microsoft.com/office/drawing/2014/main" id="{ED25C836-0663-424A-84A7-5AB80342286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44719" y="6613525"/>
            <a:ext cx="5180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002060"/>
                </a:solidFill>
              </a:rPr>
              <a:t>30.</a:t>
            </a:r>
            <a:fld id="{669DE52E-05EC-4487-BE79-3F9A6A9F8797}" type="slidenum">
              <a:rPr lang="en-US" altLang="en-US" sz="1000" b="1" smtClean="0">
                <a:solidFill>
                  <a:srgbClr val="002060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en-US" sz="1000" b="1" dirty="0">
              <a:solidFill>
                <a:srgbClr val="002060"/>
              </a:solidFill>
            </a:endParaRPr>
          </a:p>
        </p:txBody>
      </p:sp>
      <p:sp>
        <p:nvSpPr>
          <p:cNvPr id="512006" name="Rectangle 6">
            <a:extLst>
              <a:ext uri="{FF2B5EF4-FFF2-40B4-BE49-F238E27FC236}">
                <a16:creationId xmlns:a16="http://schemas.microsoft.com/office/drawing/2014/main" id="{BFAC4B4C-D3C2-4A14-871E-CC7D45F076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8350" y="117475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5472E9A1-C06F-4393-872E-7F8100F91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13525"/>
            <a:ext cx="2571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b="1" dirty="0">
                <a:solidFill>
                  <a:srgbClr val="002060"/>
                </a:solidFill>
              </a:rPr>
              <a:t>Database System Concepts - 7</a:t>
            </a:r>
            <a:r>
              <a:rPr lang="en-US" sz="1000" b="1" baseline="30000" dirty="0">
                <a:solidFill>
                  <a:srgbClr val="002060"/>
                </a:solidFill>
              </a:rPr>
              <a:t>th</a:t>
            </a:r>
            <a:r>
              <a:rPr lang="en-US" sz="1000" b="1" dirty="0">
                <a:solidFill>
                  <a:srgbClr val="002060"/>
                </a:solidFill>
              </a:rPr>
              <a:t> Edition</a:t>
            </a:r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0362D880-06BD-4D02-876C-3226AC8E6F10}"/>
              </a:ext>
            </a:extLst>
          </p:cNvPr>
          <p:cNvSpPr>
            <a:spLocks/>
          </p:cNvSpPr>
          <p:nvPr/>
        </p:nvSpPr>
        <p:spPr bwMode="auto">
          <a:xfrm>
            <a:off x="8916988" y="5445125"/>
            <a:ext cx="227012" cy="47625"/>
          </a:xfrm>
          <a:custGeom>
            <a:avLst/>
            <a:gdLst>
              <a:gd name="T0" fmla="*/ 0 w 285"/>
              <a:gd name="T1" fmla="*/ 2147483646 h 61"/>
              <a:gd name="T2" fmla="*/ 2147483646 w 285"/>
              <a:gd name="T3" fmla="*/ 2147483646 h 61"/>
              <a:gd name="T4" fmla="*/ 2147483646 w 285"/>
              <a:gd name="T5" fmla="*/ 2147483646 h 61"/>
              <a:gd name="T6" fmla="*/ 2147483646 w 285"/>
              <a:gd name="T7" fmla="*/ 2147483646 h 61"/>
              <a:gd name="T8" fmla="*/ 2147483646 w 285"/>
              <a:gd name="T9" fmla="*/ 2147483646 h 61"/>
              <a:gd name="T10" fmla="*/ 2147483646 w 285"/>
              <a:gd name="T11" fmla="*/ 2147483646 h 61"/>
              <a:gd name="T12" fmla="*/ 2147483646 w 285"/>
              <a:gd name="T13" fmla="*/ 2147483646 h 61"/>
              <a:gd name="T14" fmla="*/ 2147483646 w 285"/>
              <a:gd name="T15" fmla="*/ 2147483646 h 61"/>
              <a:gd name="T16" fmla="*/ 2147483646 w 285"/>
              <a:gd name="T17" fmla="*/ 0 h 61"/>
              <a:gd name="T18" fmla="*/ 2147483646 w 285"/>
              <a:gd name="T19" fmla="*/ 0 h 61"/>
              <a:gd name="T20" fmla="*/ 2147483646 w 285"/>
              <a:gd name="T21" fmla="*/ 0 h 61"/>
              <a:gd name="T22" fmla="*/ 2147483646 w 285"/>
              <a:gd name="T23" fmla="*/ 0 h 61"/>
              <a:gd name="T24" fmla="*/ 2147483646 w 285"/>
              <a:gd name="T25" fmla="*/ 2147483646 h 61"/>
              <a:gd name="T26" fmla="*/ 2147483646 w 285"/>
              <a:gd name="T27" fmla="*/ 2147483646 h 61"/>
              <a:gd name="T28" fmla="*/ 2147483646 w 285"/>
              <a:gd name="T29" fmla="*/ 2147483646 h 61"/>
              <a:gd name="T30" fmla="*/ 2147483646 w 285"/>
              <a:gd name="T31" fmla="*/ 2147483646 h 61"/>
              <a:gd name="T32" fmla="*/ 2147483646 w 285"/>
              <a:gd name="T33" fmla="*/ 2147483646 h 61"/>
              <a:gd name="T34" fmla="*/ 2147483646 w 285"/>
              <a:gd name="T35" fmla="*/ 2147483646 h 61"/>
              <a:gd name="T36" fmla="*/ 2147483646 w 285"/>
              <a:gd name="T37" fmla="*/ 2147483646 h 61"/>
              <a:gd name="T38" fmla="*/ 2147483646 w 285"/>
              <a:gd name="T39" fmla="*/ 2147483646 h 61"/>
              <a:gd name="T40" fmla="*/ 2147483646 w 285"/>
              <a:gd name="T41" fmla="*/ 2147483646 h 61"/>
              <a:gd name="T42" fmla="*/ 2147483646 w 285"/>
              <a:gd name="T43" fmla="*/ 2147483646 h 61"/>
              <a:gd name="T44" fmla="*/ 2147483646 w 285"/>
              <a:gd name="T45" fmla="*/ 2147483646 h 61"/>
              <a:gd name="T46" fmla="*/ 2147483646 w 285"/>
              <a:gd name="T47" fmla="*/ 2147483646 h 61"/>
              <a:gd name="T48" fmla="*/ 2147483646 w 285"/>
              <a:gd name="T49" fmla="*/ 2147483646 h 61"/>
              <a:gd name="T50" fmla="*/ 2147483646 w 285"/>
              <a:gd name="T51" fmla="*/ 2147483646 h 61"/>
              <a:gd name="T52" fmla="*/ 2147483646 w 285"/>
              <a:gd name="T53" fmla="*/ 2147483646 h 61"/>
              <a:gd name="T54" fmla="*/ 2147483646 w 285"/>
              <a:gd name="T55" fmla="*/ 2147483646 h 61"/>
              <a:gd name="T56" fmla="*/ 2147483646 w 285"/>
              <a:gd name="T57" fmla="*/ 2147483646 h 61"/>
              <a:gd name="T58" fmla="*/ 2147483646 w 285"/>
              <a:gd name="T59" fmla="*/ 2147483646 h 61"/>
              <a:gd name="T60" fmla="*/ 2147483646 w 285"/>
              <a:gd name="T61" fmla="*/ 2147483646 h 61"/>
              <a:gd name="T62" fmla="*/ 2147483646 w 285"/>
              <a:gd name="T63" fmla="*/ 2147483646 h 61"/>
              <a:gd name="T64" fmla="*/ 2147483646 w 285"/>
              <a:gd name="T65" fmla="*/ 2147483646 h 61"/>
              <a:gd name="T66" fmla="*/ 2147483646 w 285"/>
              <a:gd name="T67" fmla="*/ 2147483646 h 61"/>
              <a:gd name="T68" fmla="*/ 2147483646 w 285"/>
              <a:gd name="T69" fmla="*/ 2147483646 h 61"/>
              <a:gd name="T70" fmla="*/ 2147483646 w 285"/>
              <a:gd name="T71" fmla="*/ 2147483646 h 61"/>
              <a:gd name="T72" fmla="*/ 2147483646 w 285"/>
              <a:gd name="T73" fmla="*/ 2147483646 h 61"/>
              <a:gd name="T74" fmla="*/ 2147483646 w 285"/>
              <a:gd name="T75" fmla="*/ 2147483646 h 61"/>
              <a:gd name="T76" fmla="*/ 2147483646 w 285"/>
              <a:gd name="T77" fmla="*/ 2147483646 h 61"/>
              <a:gd name="T78" fmla="*/ 2147483646 w 285"/>
              <a:gd name="T79" fmla="*/ 2147483646 h 61"/>
              <a:gd name="T80" fmla="*/ 2147483646 w 285"/>
              <a:gd name="T81" fmla="*/ 2147483646 h 61"/>
              <a:gd name="T82" fmla="*/ 2147483646 w 285"/>
              <a:gd name="T83" fmla="*/ 2147483646 h 61"/>
              <a:gd name="T84" fmla="*/ 2147483646 w 285"/>
              <a:gd name="T85" fmla="*/ 2147483646 h 61"/>
              <a:gd name="T86" fmla="*/ 2147483646 w 285"/>
              <a:gd name="T87" fmla="*/ 2147483646 h 6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85" h="61">
                <a:moveTo>
                  <a:pt x="2" y="61"/>
                </a:moveTo>
                <a:lnTo>
                  <a:pt x="0" y="59"/>
                </a:lnTo>
                <a:lnTo>
                  <a:pt x="0" y="55"/>
                </a:lnTo>
                <a:lnTo>
                  <a:pt x="2" y="48"/>
                </a:lnTo>
                <a:lnTo>
                  <a:pt x="5" y="40"/>
                </a:lnTo>
                <a:lnTo>
                  <a:pt x="9" y="34"/>
                </a:lnTo>
                <a:lnTo>
                  <a:pt x="13" y="31"/>
                </a:lnTo>
                <a:lnTo>
                  <a:pt x="17" y="25"/>
                </a:lnTo>
                <a:lnTo>
                  <a:pt x="24" y="21"/>
                </a:lnTo>
                <a:lnTo>
                  <a:pt x="30" y="17"/>
                </a:lnTo>
                <a:lnTo>
                  <a:pt x="40" y="13"/>
                </a:lnTo>
                <a:lnTo>
                  <a:pt x="45" y="10"/>
                </a:lnTo>
                <a:lnTo>
                  <a:pt x="51" y="8"/>
                </a:lnTo>
                <a:lnTo>
                  <a:pt x="57" y="6"/>
                </a:lnTo>
                <a:lnTo>
                  <a:pt x="64" y="6"/>
                </a:lnTo>
                <a:lnTo>
                  <a:pt x="70" y="2"/>
                </a:lnTo>
                <a:lnTo>
                  <a:pt x="78" y="2"/>
                </a:lnTo>
                <a:lnTo>
                  <a:pt x="85" y="0"/>
                </a:lnTo>
                <a:lnTo>
                  <a:pt x="93" y="0"/>
                </a:lnTo>
                <a:lnTo>
                  <a:pt x="100" y="0"/>
                </a:lnTo>
                <a:lnTo>
                  <a:pt x="110" y="0"/>
                </a:lnTo>
                <a:lnTo>
                  <a:pt x="118" y="0"/>
                </a:lnTo>
                <a:lnTo>
                  <a:pt x="129" y="0"/>
                </a:lnTo>
                <a:lnTo>
                  <a:pt x="137" y="0"/>
                </a:lnTo>
                <a:lnTo>
                  <a:pt x="146" y="2"/>
                </a:lnTo>
                <a:lnTo>
                  <a:pt x="154" y="2"/>
                </a:lnTo>
                <a:lnTo>
                  <a:pt x="163" y="4"/>
                </a:lnTo>
                <a:lnTo>
                  <a:pt x="173" y="6"/>
                </a:lnTo>
                <a:lnTo>
                  <a:pt x="182" y="8"/>
                </a:lnTo>
                <a:lnTo>
                  <a:pt x="192" y="8"/>
                </a:lnTo>
                <a:lnTo>
                  <a:pt x="201" y="12"/>
                </a:lnTo>
                <a:lnTo>
                  <a:pt x="209" y="12"/>
                </a:lnTo>
                <a:lnTo>
                  <a:pt x="216" y="13"/>
                </a:lnTo>
                <a:lnTo>
                  <a:pt x="224" y="15"/>
                </a:lnTo>
                <a:lnTo>
                  <a:pt x="234" y="17"/>
                </a:lnTo>
                <a:lnTo>
                  <a:pt x="239" y="19"/>
                </a:lnTo>
                <a:lnTo>
                  <a:pt x="247" y="21"/>
                </a:lnTo>
                <a:lnTo>
                  <a:pt x="254" y="23"/>
                </a:lnTo>
                <a:lnTo>
                  <a:pt x="260" y="25"/>
                </a:lnTo>
                <a:lnTo>
                  <a:pt x="266" y="25"/>
                </a:lnTo>
                <a:lnTo>
                  <a:pt x="270" y="27"/>
                </a:lnTo>
                <a:lnTo>
                  <a:pt x="273" y="27"/>
                </a:lnTo>
                <a:lnTo>
                  <a:pt x="279" y="29"/>
                </a:lnTo>
                <a:lnTo>
                  <a:pt x="283" y="31"/>
                </a:lnTo>
                <a:lnTo>
                  <a:pt x="285" y="32"/>
                </a:lnTo>
                <a:lnTo>
                  <a:pt x="279" y="44"/>
                </a:lnTo>
                <a:lnTo>
                  <a:pt x="277" y="44"/>
                </a:lnTo>
                <a:lnTo>
                  <a:pt x="273" y="42"/>
                </a:lnTo>
                <a:lnTo>
                  <a:pt x="268" y="42"/>
                </a:lnTo>
                <a:lnTo>
                  <a:pt x="260" y="40"/>
                </a:lnTo>
                <a:lnTo>
                  <a:pt x="251" y="38"/>
                </a:lnTo>
                <a:lnTo>
                  <a:pt x="241" y="36"/>
                </a:lnTo>
                <a:lnTo>
                  <a:pt x="235" y="34"/>
                </a:lnTo>
                <a:lnTo>
                  <a:pt x="230" y="34"/>
                </a:lnTo>
                <a:lnTo>
                  <a:pt x="224" y="32"/>
                </a:lnTo>
                <a:lnTo>
                  <a:pt x="218" y="32"/>
                </a:lnTo>
                <a:lnTo>
                  <a:pt x="213" y="31"/>
                </a:lnTo>
                <a:lnTo>
                  <a:pt x="207" y="31"/>
                </a:lnTo>
                <a:lnTo>
                  <a:pt x="201" y="29"/>
                </a:lnTo>
                <a:lnTo>
                  <a:pt x="196" y="29"/>
                </a:lnTo>
                <a:lnTo>
                  <a:pt x="190" y="27"/>
                </a:lnTo>
                <a:lnTo>
                  <a:pt x="182" y="27"/>
                </a:lnTo>
                <a:lnTo>
                  <a:pt x="178" y="25"/>
                </a:lnTo>
                <a:lnTo>
                  <a:pt x="173" y="25"/>
                </a:lnTo>
                <a:lnTo>
                  <a:pt x="167" y="23"/>
                </a:lnTo>
                <a:lnTo>
                  <a:pt x="163" y="23"/>
                </a:lnTo>
                <a:lnTo>
                  <a:pt x="158" y="21"/>
                </a:lnTo>
                <a:lnTo>
                  <a:pt x="154" y="21"/>
                </a:lnTo>
                <a:lnTo>
                  <a:pt x="148" y="19"/>
                </a:lnTo>
                <a:lnTo>
                  <a:pt x="142" y="19"/>
                </a:lnTo>
                <a:lnTo>
                  <a:pt x="144" y="48"/>
                </a:lnTo>
                <a:lnTo>
                  <a:pt x="110" y="15"/>
                </a:lnTo>
                <a:lnTo>
                  <a:pt x="118" y="48"/>
                </a:lnTo>
                <a:lnTo>
                  <a:pt x="83" y="21"/>
                </a:lnTo>
                <a:lnTo>
                  <a:pt x="91" y="48"/>
                </a:lnTo>
                <a:lnTo>
                  <a:pt x="59" y="29"/>
                </a:lnTo>
                <a:lnTo>
                  <a:pt x="57" y="29"/>
                </a:lnTo>
                <a:lnTo>
                  <a:pt x="53" y="31"/>
                </a:lnTo>
                <a:lnTo>
                  <a:pt x="49" y="31"/>
                </a:lnTo>
                <a:lnTo>
                  <a:pt x="43" y="34"/>
                </a:lnTo>
                <a:lnTo>
                  <a:pt x="38" y="36"/>
                </a:lnTo>
                <a:lnTo>
                  <a:pt x="32" y="38"/>
                </a:lnTo>
                <a:lnTo>
                  <a:pt x="26" y="42"/>
                </a:lnTo>
                <a:lnTo>
                  <a:pt x="23" y="44"/>
                </a:lnTo>
                <a:lnTo>
                  <a:pt x="15" y="50"/>
                </a:lnTo>
                <a:lnTo>
                  <a:pt x="7" y="55"/>
                </a:lnTo>
                <a:lnTo>
                  <a:pt x="4" y="59"/>
                </a:lnTo>
                <a:lnTo>
                  <a:pt x="2" y="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10" name="Picture 8" descr="Cover-6Ed"/>
          <p:cNvPicPr>
            <a:picLocks noChangeAspect="1" noChangeArrowheads="1"/>
          </p:cNvPicPr>
          <p:nvPr userDrawn="1"/>
        </p:nvPicPr>
        <p:blipFill>
          <a:blip r:embed="rId14"/>
          <a:stretch>
            <a:fillRect/>
          </a:stretch>
        </p:blipFill>
        <p:spPr bwMode="auto">
          <a:xfrm>
            <a:off x="5546" y="0"/>
            <a:ext cx="742012" cy="947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002060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rgbClr val="002060"/>
        </a:buClr>
        <a:buSzPct val="100000"/>
        <a:buFont typeface="Monotype Sorts" pitchFamily="-65" charset="2"/>
        <a:buChar char="n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chemeClr val="folHlink"/>
        </a:buClr>
        <a:buSzPct val="95000"/>
        <a:buFont typeface="Monotype Sorts" pitchFamily="-65" charset="2"/>
        <a:buChar char="l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35000"/>
        </a:spcBef>
        <a:spcAft>
          <a:spcPct val="0"/>
        </a:spcAft>
        <a:buClr>
          <a:srgbClr val="33CC33"/>
        </a:buClr>
        <a:buSzPct val="85000"/>
        <a:buFont typeface="Webdings" panose="05030102010509060703" pitchFamily="18" charset="2"/>
        <a:buChar char="4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Font typeface="Times New Roman" panose="02020603050405020304" pitchFamily="18" charset="0"/>
        <a:buChar char="–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ale.edu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Helvetica" charset="0"/>
              </a:rPr>
              <a:t>Chapter </a:t>
            </a:r>
            <a:r>
              <a:rPr lang="en-US" dirty="0" smtClean="0">
                <a:latin typeface="Helvetica" charset="0"/>
              </a:rPr>
              <a:t>30</a:t>
            </a:r>
            <a:r>
              <a:rPr lang="en-US" dirty="0" smtClean="0">
                <a:latin typeface="Helvetica" charset="0"/>
              </a:rPr>
              <a:t>: XML</a:t>
            </a:r>
            <a:endParaRPr lang="en-US" dirty="0">
              <a:latin typeface="Helvetica" charset="0"/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754188" y="-5603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45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 for Nesting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43000"/>
            <a:ext cx="7514516" cy="5133975"/>
          </a:xfrm>
        </p:spPr>
        <p:txBody>
          <a:bodyPr/>
          <a:lstStyle/>
          <a:p>
            <a:r>
              <a:rPr lang="en-US" dirty="0"/>
              <a:t>Nesting of data is useful in data transfer</a:t>
            </a:r>
          </a:p>
          <a:p>
            <a:pPr lvl="1"/>
            <a:r>
              <a:rPr lang="en-US" dirty="0"/>
              <a:t>Example:  elements representing </a:t>
            </a:r>
            <a:r>
              <a:rPr lang="en-US" i="1" dirty="0"/>
              <a:t>item</a:t>
            </a:r>
            <a:r>
              <a:rPr lang="en-US" dirty="0"/>
              <a:t> nested within an </a:t>
            </a:r>
            <a:r>
              <a:rPr lang="en-US" i="1" dirty="0" err="1"/>
              <a:t>itemlist</a:t>
            </a:r>
            <a:r>
              <a:rPr lang="en-US" dirty="0"/>
              <a:t> element</a:t>
            </a:r>
          </a:p>
          <a:p>
            <a:r>
              <a:rPr lang="en-US" dirty="0"/>
              <a:t>Nesting is not supported, or discouraged, in relational databases</a:t>
            </a:r>
          </a:p>
          <a:p>
            <a:pPr lvl="1"/>
            <a:r>
              <a:rPr lang="en-US" dirty="0"/>
              <a:t>With multiple orders, customer name and address are stored redundantly</a:t>
            </a:r>
          </a:p>
          <a:p>
            <a:pPr lvl="1"/>
            <a:r>
              <a:rPr lang="en-US" dirty="0"/>
              <a:t>normalization replaces nested structures in each order by foreign key into table storing customer name and address information</a:t>
            </a:r>
          </a:p>
          <a:p>
            <a:pPr lvl="1"/>
            <a:r>
              <a:rPr lang="en-US" dirty="0"/>
              <a:t>Nesting is supported in object-relational databases</a:t>
            </a:r>
          </a:p>
          <a:p>
            <a:r>
              <a:rPr lang="en-US" dirty="0"/>
              <a:t>But nesting is appropriate when transferring data</a:t>
            </a:r>
          </a:p>
          <a:p>
            <a:pPr lvl="1"/>
            <a:r>
              <a:rPr lang="en-US" dirty="0"/>
              <a:t>External application does not have direct access to data referenced by a foreign key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XML Data (Cont.)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8350" y="1143000"/>
            <a:ext cx="7612170" cy="4752975"/>
          </a:xfrm>
        </p:spPr>
        <p:txBody>
          <a:bodyPr/>
          <a:lstStyle/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Mixture of text with sub-elements is legal in XML. 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Example: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dirty="0">
                <a:solidFill>
                  <a:srgbClr val="993300"/>
                </a:solidFill>
              </a:rPr>
              <a:t>     &lt;course&gt;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This course is being offered for the first time in 2009.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&lt;course id&gt; BIO-399 &lt;/course id&gt;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&lt;title&gt; Computational Biology &lt;/title&gt;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&lt;dept name&gt; Biology &lt;/dept name&gt;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&lt;credits&gt; 3 &lt;/credits&gt;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&lt;/course&gt;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Useful for document markup, but discouraged for data representation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Attributes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8350" y="1143000"/>
            <a:ext cx="7594415" cy="5029200"/>
          </a:xfrm>
        </p:spPr>
        <p:txBody>
          <a:bodyPr/>
          <a:lstStyle/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Elements can have </a:t>
            </a:r>
            <a:r>
              <a:rPr lang="en-US" b="1" dirty="0">
                <a:solidFill>
                  <a:srgbClr val="0033CC"/>
                </a:solidFill>
              </a:rPr>
              <a:t>attributes</a:t>
            </a: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>      </a:t>
            </a:r>
            <a:r>
              <a:rPr lang="en-US" dirty="0">
                <a:solidFill>
                  <a:srgbClr val="993300"/>
                </a:solidFill>
              </a:rPr>
              <a:t>&lt;course </a:t>
            </a:r>
            <a:r>
              <a:rPr lang="en-US" dirty="0" err="1"/>
              <a:t>course_id</a:t>
            </a:r>
            <a:r>
              <a:rPr lang="en-US" dirty="0"/>
              <a:t>= “CS-101”</a:t>
            </a:r>
            <a:r>
              <a:rPr lang="en-US" dirty="0">
                <a:solidFill>
                  <a:srgbClr val="993300"/>
                </a:solidFill>
              </a:rPr>
              <a:t>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 &lt;title&gt; Intro. to Computer Science&lt;/title&gt;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 &lt;dept name&gt; Comp. Sci. &lt;/dept name&gt;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 &lt;credits&gt; 4 &lt;/credits&gt;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&lt;/course&gt;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Attributes are specified by  </a:t>
            </a:r>
            <a:r>
              <a:rPr lang="en-US" i="1" dirty="0"/>
              <a:t>name=value</a:t>
            </a:r>
            <a:r>
              <a:rPr lang="en-US" dirty="0"/>
              <a:t> pairs inside the starting tag of an element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An element may have several attributes, but each attribute name can only occur once</a:t>
            </a:r>
          </a:p>
          <a:p>
            <a:pPr lvl="2">
              <a:buFont typeface="Webdings" pitchFamily="18" charset="2"/>
              <a:buNone/>
            </a:pPr>
            <a:r>
              <a:rPr lang="en-US" dirty="0">
                <a:solidFill>
                  <a:srgbClr val="993300"/>
                </a:solidFill>
              </a:rPr>
              <a:t>	&lt;course  </a:t>
            </a:r>
            <a:r>
              <a:rPr lang="en-US" dirty="0" err="1"/>
              <a:t>course_id</a:t>
            </a:r>
            <a:r>
              <a:rPr lang="en-US" dirty="0"/>
              <a:t> = “CS-101”  credits=“4”</a:t>
            </a:r>
            <a:r>
              <a:rPr lang="en-US" dirty="0">
                <a:solidFill>
                  <a:srgbClr val="993300"/>
                </a:solidFill>
              </a:rPr>
              <a:t>&gt;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Attributes vs. Subelements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93788"/>
            <a:ext cx="7718702" cy="4903787"/>
          </a:xfrm>
        </p:spPr>
        <p:txBody>
          <a:bodyPr/>
          <a:lstStyle/>
          <a:p>
            <a:r>
              <a:rPr lang="en-US" dirty="0"/>
              <a:t>Distinction between </a:t>
            </a:r>
            <a:r>
              <a:rPr lang="en-US" dirty="0" err="1"/>
              <a:t>subelement</a:t>
            </a:r>
            <a:r>
              <a:rPr lang="en-US" dirty="0"/>
              <a:t> and attribute</a:t>
            </a:r>
          </a:p>
          <a:p>
            <a:pPr lvl="1"/>
            <a:r>
              <a:rPr lang="en-US" dirty="0"/>
              <a:t>In the context of documents, attributes are part of markup, while </a:t>
            </a:r>
            <a:r>
              <a:rPr lang="en-US" dirty="0" err="1"/>
              <a:t>subelement</a:t>
            </a:r>
            <a:r>
              <a:rPr lang="en-US" dirty="0"/>
              <a:t> contents are part of the basic document contents</a:t>
            </a:r>
          </a:p>
          <a:p>
            <a:pPr lvl="1"/>
            <a:r>
              <a:rPr lang="en-US" dirty="0"/>
              <a:t>In the context of data representation, the difference is unclear and may be confusing</a:t>
            </a:r>
          </a:p>
          <a:p>
            <a:pPr lvl="2"/>
            <a:r>
              <a:rPr lang="en-US" dirty="0"/>
              <a:t>Same information can be represented in two ways</a:t>
            </a:r>
          </a:p>
          <a:p>
            <a:pPr lvl="3"/>
            <a:r>
              <a:rPr lang="en-US" dirty="0">
                <a:solidFill>
                  <a:srgbClr val="993300"/>
                </a:solidFill>
              </a:rPr>
              <a:t>&lt;course </a:t>
            </a:r>
            <a:r>
              <a:rPr lang="en-US" dirty="0" err="1"/>
              <a:t>course_id</a:t>
            </a:r>
            <a:r>
              <a:rPr lang="en-US" dirty="0"/>
              <a:t>= “CS-101”</a:t>
            </a:r>
            <a:r>
              <a:rPr lang="en-US" dirty="0">
                <a:solidFill>
                  <a:srgbClr val="993300"/>
                </a:solidFill>
              </a:rPr>
              <a:t>&gt; … &lt;/course&gt;</a:t>
            </a:r>
          </a:p>
          <a:p>
            <a:pPr lvl="3"/>
            <a:r>
              <a:rPr lang="en-US" dirty="0">
                <a:solidFill>
                  <a:srgbClr val="993300"/>
                </a:solidFill>
              </a:rPr>
              <a:t>&lt;course&gt; 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&lt;</a:t>
            </a:r>
            <a:r>
              <a:rPr lang="en-US" dirty="0" err="1">
                <a:solidFill>
                  <a:srgbClr val="993300"/>
                </a:solidFill>
              </a:rPr>
              <a:t>course_id</a:t>
            </a:r>
            <a:r>
              <a:rPr lang="en-US" dirty="0">
                <a:solidFill>
                  <a:srgbClr val="993300"/>
                </a:solidFill>
              </a:rPr>
              <a:t>&gt;CS-101&lt;/</a:t>
            </a:r>
            <a:r>
              <a:rPr lang="en-US" dirty="0" err="1">
                <a:solidFill>
                  <a:srgbClr val="993300"/>
                </a:solidFill>
              </a:rPr>
              <a:t>course_id</a:t>
            </a:r>
            <a:r>
              <a:rPr lang="en-US" dirty="0">
                <a:solidFill>
                  <a:srgbClr val="993300"/>
                </a:solidFill>
              </a:rPr>
              <a:t>&gt; …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&lt;/course&gt;</a:t>
            </a:r>
          </a:p>
          <a:p>
            <a:pPr lvl="1"/>
            <a:r>
              <a:rPr lang="en-US" dirty="0"/>
              <a:t>Suggestion: use attributes for identifiers of elements, and use </a:t>
            </a:r>
            <a:r>
              <a:rPr lang="en-US" dirty="0" err="1"/>
              <a:t>subelements</a:t>
            </a:r>
            <a:r>
              <a:rPr lang="en-US" dirty="0"/>
              <a:t> for contents</a:t>
            </a:r>
          </a:p>
          <a:p>
            <a:pPr lvl="1">
              <a:buFont typeface="Monotype Sorts" charset="2"/>
              <a:buNone/>
            </a:pPr>
            <a:endParaRPr lang="en-US" sz="1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Namespaces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56444"/>
            <a:ext cx="7496761" cy="5296732"/>
          </a:xfrm>
        </p:spPr>
        <p:txBody>
          <a:bodyPr/>
          <a:lstStyle/>
          <a:p>
            <a:r>
              <a:rPr lang="en-US" dirty="0"/>
              <a:t>XML data has to be exchanged between organizations</a:t>
            </a:r>
          </a:p>
          <a:p>
            <a:r>
              <a:rPr lang="en-US" dirty="0"/>
              <a:t>Same tag name may have different meaning in different organizations, causing confusion on exchanged documents</a:t>
            </a:r>
          </a:p>
          <a:p>
            <a:r>
              <a:rPr lang="en-US" dirty="0"/>
              <a:t>Specifying a unique string as an element name avoids confusion</a:t>
            </a:r>
          </a:p>
          <a:p>
            <a:r>
              <a:rPr lang="en-US" dirty="0"/>
              <a:t>Better solution: use  </a:t>
            </a:r>
            <a:r>
              <a:rPr lang="en-US" dirty="0" err="1">
                <a:solidFill>
                  <a:srgbClr val="008000"/>
                </a:solidFill>
              </a:rPr>
              <a:t>unique-name:element-name</a:t>
            </a:r>
            <a:endParaRPr lang="en-US" dirty="0">
              <a:solidFill>
                <a:srgbClr val="008000"/>
              </a:solidFill>
            </a:endParaRPr>
          </a:p>
          <a:p>
            <a:r>
              <a:rPr lang="en-US" dirty="0"/>
              <a:t>Avoid using long unique names all over document by using XML Namespaces</a:t>
            </a:r>
          </a:p>
          <a:p>
            <a:pPr>
              <a:buFont typeface="Monotype Sorts" charset="2"/>
              <a:buNone/>
            </a:pPr>
            <a:r>
              <a:rPr lang="en-US" dirty="0"/>
              <a:t>     </a:t>
            </a:r>
            <a:r>
              <a:rPr lang="en-US" dirty="0">
                <a:solidFill>
                  <a:srgbClr val="993300"/>
                </a:solidFill>
              </a:rPr>
              <a:t>&lt;university </a:t>
            </a:r>
            <a:r>
              <a:rPr lang="en-US" dirty="0" err="1">
                <a:solidFill>
                  <a:srgbClr val="993300"/>
                </a:solidFill>
              </a:rPr>
              <a:t>xmlns:yale</a:t>
            </a:r>
            <a:r>
              <a:rPr lang="en-US" dirty="0">
                <a:solidFill>
                  <a:srgbClr val="993300"/>
                </a:solidFill>
              </a:rPr>
              <a:t>=“</a:t>
            </a:r>
            <a:r>
              <a:rPr lang="en-US" dirty="0">
                <a:solidFill>
                  <a:srgbClr val="993300"/>
                </a:solidFill>
                <a:hlinkClick r:id="rId3"/>
              </a:rPr>
              <a:t>http://www.yale.edu</a:t>
            </a:r>
            <a:r>
              <a:rPr lang="en-US" dirty="0">
                <a:solidFill>
                  <a:srgbClr val="993300"/>
                </a:solidFill>
              </a:rPr>
              <a:t>”&gt;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…</a:t>
            </a:r>
          </a:p>
          <a:p>
            <a:pPr lvl="1">
              <a:lnSpc>
                <a:spcPct val="50000"/>
              </a:lnSpc>
              <a:buFont typeface="Monotype Sorts" charset="2"/>
              <a:buNone/>
            </a:pPr>
            <a:r>
              <a:rPr lang="en-US" dirty="0">
                <a:solidFill>
                  <a:srgbClr val="993300"/>
                </a:solidFill>
              </a:rPr>
              <a:t>	 &lt;</a:t>
            </a:r>
            <a:r>
              <a:rPr lang="en-US" dirty="0" err="1">
                <a:solidFill>
                  <a:srgbClr val="993300"/>
                </a:solidFill>
              </a:rPr>
              <a:t>yale:course</a:t>
            </a:r>
            <a:r>
              <a:rPr lang="en-US" dirty="0">
                <a:solidFill>
                  <a:srgbClr val="993300"/>
                </a:solidFill>
              </a:rPr>
              <a:t>&gt;</a:t>
            </a:r>
          </a:p>
          <a:p>
            <a:pPr lvl="1">
              <a:lnSpc>
                <a:spcPct val="50000"/>
              </a:lnSpc>
              <a:buFont typeface="Monotype Sorts" charset="2"/>
              <a:buNone/>
            </a:pPr>
            <a:r>
              <a:rPr lang="en-US" dirty="0">
                <a:solidFill>
                  <a:srgbClr val="993300"/>
                </a:solidFill>
              </a:rPr>
              <a:t>          &lt;</a:t>
            </a:r>
            <a:r>
              <a:rPr lang="en-US" dirty="0" err="1">
                <a:solidFill>
                  <a:srgbClr val="993300"/>
                </a:solidFill>
              </a:rPr>
              <a:t>yale:course_id</a:t>
            </a:r>
            <a:r>
              <a:rPr lang="en-US" dirty="0">
                <a:solidFill>
                  <a:srgbClr val="993300"/>
                </a:solidFill>
              </a:rPr>
              <a:t>&gt; CS-101 &lt;/</a:t>
            </a:r>
            <a:r>
              <a:rPr lang="en-US" dirty="0" err="1">
                <a:solidFill>
                  <a:srgbClr val="993300"/>
                </a:solidFill>
              </a:rPr>
              <a:t>yale:course_id</a:t>
            </a:r>
            <a:r>
              <a:rPr lang="en-US" dirty="0">
                <a:solidFill>
                  <a:srgbClr val="993300"/>
                </a:solidFill>
              </a:rPr>
              <a:t>&gt;</a:t>
            </a:r>
          </a:p>
          <a:p>
            <a:pPr lvl="1">
              <a:lnSpc>
                <a:spcPct val="50000"/>
              </a:lnSpc>
              <a:buFont typeface="Monotype Sorts" charset="2"/>
              <a:buNone/>
            </a:pPr>
            <a:r>
              <a:rPr lang="en-US" dirty="0">
                <a:solidFill>
                  <a:srgbClr val="993300"/>
                </a:solidFill>
              </a:rPr>
              <a:t>          &lt;</a:t>
            </a:r>
            <a:r>
              <a:rPr lang="en-US" dirty="0" err="1">
                <a:solidFill>
                  <a:srgbClr val="993300"/>
                </a:solidFill>
              </a:rPr>
              <a:t>yale:title</a:t>
            </a:r>
            <a:r>
              <a:rPr lang="en-US" dirty="0">
                <a:solidFill>
                  <a:srgbClr val="993300"/>
                </a:solidFill>
              </a:rPr>
              <a:t>&gt; Intro. to Computer Science&lt;/</a:t>
            </a:r>
            <a:r>
              <a:rPr lang="en-US" dirty="0" err="1">
                <a:solidFill>
                  <a:srgbClr val="993300"/>
                </a:solidFill>
              </a:rPr>
              <a:t>yale:title</a:t>
            </a:r>
            <a:r>
              <a:rPr lang="en-US" dirty="0">
                <a:solidFill>
                  <a:srgbClr val="993300"/>
                </a:solidFill>
              </a:rPr>
              <a:t>&gt;</a:t>
            </a:r>
          </a:p>
          <a:p>
            <a:pPr lvl="1">
              <a:lnSpc>
                <a:spcPct val="50000"/>
              </a:lnSpc>
              <a:buFont typeface="Monotype Sorts" charset="2"/>
              <a:buNone/>
            </a:pPr>
            <a:r>
              <a:rPr lang="en-US" dirty="0">
                <a:solidFill>
                  <a:srgbClr val="993300"/>
                </a:solidFill>
              </a:rPr>
              <a:t>          &lt;</a:t>
            </a:r>
            <a:r>
              <a:rPr lang="en-US" dirty="0" err="1">
                <a:solidFill>
                  <a:srgbClr val="993300"/>
                </a:solidFill>
              </a:rPr>
              <a:t>yale:dept_name</a:t>
            </a:r>
            <a:r>
              <a:rPr lang="en-US" dirty="0">
                <a:solidFill>
                  <a:srgbClr val="993300"/>
                </a:solidFill>
              </a:rPr>
              <a:t>&gt; Comp. Sci. &lt;/</a:t>
            </a:r>
            <a:r>
              <a:rPr lang="en-US" dirty="0" err="1">
                <a:solidFill>
                  <a:srgbClr val="993300"/>
                </a:solidFill>
              </a:rPr>
              <a:t>yale:dept_name</a:t>
            </a:r>
            <a:r>
              <a:rPr lang="en-US" dirty="0">
                <a:solidFill>
                  <a:srgbClr val="993300"/>
                </a:solidFill>
              </a:rPr>
              <a:t>&gt;</a:t>
            </a:r>
          </a:p>
          <a:p>
            <a:pPr lvl="1">
              <a:lnSpc>
                <a:spcPct val="50000"/>
              </a:lnSpc>
              <a:buFont typeface="Monotype Sorts" charset="2"/>
              <a:buNone/>
            </a:pPr>
            <a:r>
              <a:rPr lang="en-US" dirty="0">
                <a:solidFill>
                  <a:srgbClr val="993300"/>
                </a:solidFill>
              </a:rPr>
              <a:t>          &lt;</a:t>
            </a:r>
            <a:r>
              <a:rPr lang="en-US" dirty="0" err="1">
                <a:solidFill>
                  <a:srgbClr val="993300"/>
                </a:solidFill>
              </a:rPr>
              <a:t>yale:credits</a:t>
            </a:r>
            <a:r>
              <a:rPr lang="en-US" dirty="0">
                <a:solidFill>
                  <a:srgbClr val="993300"/>
                </a:solidFill>
              </a:rPr>
              <a:t>&gt; 4 &lt;/</a:t>
            </a:r>
            <a:r>
              <a:rPr lang="en-US" dirty="0" err="1">
                <a:solidFill>
                  <a:srgbClr val="993300"/>
                </a:solidFill>
              </a:rPr>
              <a:t>yale:credits</a:t>
            </a:r>
            <a:r>
              <a:rPr lang="en-US" dirty="0">
                <a:solidFill>
                  <a:srgbClr val="993300"/>
                </a:solidFill>
              </a:rPr>
              <a:t>&gt;</a:t>
            </a:r>
          </a:p>
          <a:p>
            <a:pPr lvl="1">
              <a:lnSpc>
                <a:spcPct val="80000"/>
              </a:lnSpc>
              <a:buFont typeface="Monotype Sorts" charset="2"/>
              <a:buNone/>
            </a:pPr>
            <a:r>
              <a:rPr lang="en-US" dirty="0">
                <a:solidFill>
                  <a:srgbClr val="993300"/>
                </a:solidFill>
              </a:rPr>
              <a:t>	 &lt;/</a:t>
            </a:r>
            <a:r>
              <a:rPr lang="en-US" dirty="0" err="1">
                <a:solidFill>
                  <a:srgbClr val="993300"/>
                </a:solidFill>
              </a:rPr>
              <a:t>yale:course</a:t>
            </a:r>
            <a:r>
              <a:rPr lang="en-US" dirty="0">
                <a:solidFill>
                  <a:srgbClr val="993300"/>
                </a:solidFill>
              </a:rPr>
              <a:t>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…</a:t>
            </a:r>
          </a:p>
          <a:p>
            <a:pPr>
              <a:lnSpc>
                <a:spcPct val="50000"/>
              </a:lnSpc>
              <a:buFont typeface="Monotype Sorts" charset="2"/>
              <a:buNone/>
            </a:pPr>
            <a:r>
              <a:rPr lang="en-US" dirty="0">
                <a:solidFill>
                  <a:srgbClr val="993300"/>
                </a:solidFill>
              </a:rPr>
              <a:t>	&lt;/university&gt;</a:t>
            </a:r>
          </a:p>
          <a:p>
            <a:endParaRPr lang="en-US" dirty="0">
              <a:solidFill>
                <a:srgbClr val="9933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XML Syntax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43000"/>
            <a:ext cx="7550027" cy="4876800"/>
          </a:xfrm>
        </p:spPr>
        <p:txBody>
          <a:bodyPr/>
          <a:lstStyle/>
          <a:p>
            <a:r>
              <a:rPr lang="en-US" dirty="0"/>
              <a:t>Elements without </a:t>
            </a:r>
            <a:r>
              <a:rPr lang="en-US" dirty="0" err="1"/>
              <a:t>subelements</a:t>
            </a:r>
            <a:r>
              <a:rPr lang="en-US" dirty="0"/>
              <a:t> or text content can be abbreviated by ending the start tag with a  /&gt;  and deleting the end tag</a:t>
            </a:r>
          </a:p>
          <a:p>
            <a:pPr lvl="1"/>
            <a:r>
              <a:rPr lang="en-US" dirty="0">
                <a:solidFill>
                  <a:srgbClr val="993300"/>
                </a:solidFill>
              </a:rPr>
              <a:t>&lt;course  </a:t>
            </a:r>
            <a:r>
              <a:rPr lang="en-US" dirty="0" err="1">
                <a:solidFill>
                  <a:srgbClr val="993300"/>
                </a:solidFill>
              </a:rPr>
              <a:t>course_id</a:t>
            </a:r>
            <a:r>
              <a:rPr lang="en-US" dirty="0">
                <a:solidFill>
                  <a:srgbClr val="993300"/>
                </a:solidFill>
              </a:rPr>
              <a:t>=“CS-101” Title=“Intro. To Computer Science”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    </a:t>
            </a:r>
            <a:r>
              <a:rPr lang="en-US" dirty="0" err="1">
                <a:solidFill>
                  <a:srgbClr val="993300"/>
                </a:solidFill>
              </a:rPr>
              <a:t>dept_name</a:t>
            </a:r>
            <a:r>
              <a:rPr lang="en-US" dirty="0">
                <a:solidFill>
                  <a:srgbClr val="993300"/>
                </a:solidFill>
              </a:rPr>
              <a:t> = “Comp. Sci.” credits=“4”  /&gt;</a:t>
            </a:r>
          </a:p>
          <a:p>
            <a:r>
              <a:rPr lang="en-US" dirty="0"/>
              <a:t>To store string data that may contain tags, without the tags being interpreted as </a:t>
            </a:r>
            <a:r>
              <a:rPr lang="en-US" dirty="0" err="1"/>
              <a:t>subelements</a:t>
            </a:r>
            <a:r>
              <a:rPr lang="en-US" dirty="0"/>
              <a:t>, use CDATA as below</a:t>
            </a:r>
          </a:p>
          <a:p>
            <a:pPr lvl="1"/>
            <a:r>
              <a:rPr lang="en-US" dirty="0">
                <a:solidFill>
                  <a:srgbClr val="993300"/>
                </a:solidFill>
              </a:rPr>
              <a:t>&lt;![CDATA[&lt;course&gt; … &lt;/course&gt;]]&gt;</a:t>
            </a:r>
          </a:p>
          <a:p>
            <a:pPr lvl="1">
              <a:buFont typeface="Monotype Sorts" charset="2"/>
              <a:buNone/>
            </a:pPr>
            <a:r>
              <a:rPr lang="en-US" dirty="0"/>
              <a:t>Here, &lt;course&gt; and &lt;/course&gt; are treated as just strings</a:t>
            </a:r>
          </a:p>
          <a:p>
            <a:pPr lvl="1">
              <a:buFont typeface="Monotype Sorts" charset="2"/>
              <a:buNone/>
            </a:pPr>
            <a:r>
              <a:rPr lang="en-US" dirty="0"/>
              <a:t>CDATA stands for “character data”</a:t>
            </a:r>
          </a:p>
          <a:p>
            <a:pPr>
              <a:buFont typeface="Monotype Sorts" charset="2"/>
              <a:buNone/>
            </a:pPr>
            <a:endParaRPr lang="en-US" dirty="0"/>
          </a:p>
          <a:p>
            <a:pPr>
              <a:lnSpc>
                <a:spcPct val="80000"/>
              </a:lnSpc>
              <a:buFont typeface="Monotype Sorts" charset="2"/>
              <a:buNone/>
            </a:pPr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XML Document Schema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Database schemas constrain what information can be stored, and the data types of stored values</a:t>
            </a:r>
          </a:p>
          <a:p>
            <a:r>
              <a:rPr lang="en-US" dirty="0"/>
              <a:t>XML documents are not required to have an associated schema</a:t>
            </a:r>
          </a:p>
          <a:p>
            <a:r>
              <a:rPr lang="en-US" dirty="0"/>
              <a:t>However, schemas are very important for XML data exchange</a:t>
            </a:r>
          </a:p>
          <a:p>
            <a:pPr lvl="1"/>
            <a:r>
              <a:rPr lang="en-US" dirty="0"/>
              <a:t>Otherwise, a site cannot automatically interpret data received from another site</a:t>
            </a:r>
          </a:p>
          <a:p>
            <a:r>
              <a:rPr lang="en-US" dirty="0"/>
              <a:t>Two mechanisms for specifying XML schema</a:t>
            </a:r>
          </a:p>
          <a:p>
            <a:pPr lvl="1"/>
            <a:r>
              <a:rPr lang="en-US" b="1" dirty="0">
                <a:solidFill>
                  <a:srgbClr val="0033CC"/>
                </a:solidFill>
              </a:rPr>
              <a:t>Document Type Definition (DTD)</a:t>
            </a:r>
          </a:p>
          <a:p>
            <a:pPr lvl="2"/>
            <a:r>
              <a:rPr lang="en-US" dirty="0"/>
              <a:t>Widely used</a:t>
            </a:r>
          </a:p>
          <a:p>
            <a:pPr lvl="1"/>
            <a:r>
              <a:rPr lang="en-US" b="1" dirty="0">
                <a:solidFill>
                  <a:srgbClr val="0033CC"/>
                </a:solidFill>
              </a:rPr>
              <a:t>XML Schema</a:t>
            </a:r>
            <a:r>
              <a:rPr lang="en-US" b="1" dirty="0">
                <a:solidFill>
                  <a:schemeClr val="tx2"/>
                </a:solidFill>
              </a:rPr>
              <a:t> </a:t>
            </a:r>
          </a:p>
          <a:p>
            <a:pPr lvl="2"/>
            <a:r>
              <a:rPr lang="en-US" dirty="0"/>
              <a:t>Newer, increasing use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 Type Definition (DTD)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type of an XML document can be specified using a DTD</a:t>
            </a:r>
          </a:p>
          <a:p>
            <a:r>
              <a:rPr lang="en-US" dirty="0"/>
              <a:t>DTD constraints structure of XML data</a:t>
            </a:r>
          </a:p>
          <a:p>
            <a:pPr lvl="1"/>
            <a:r>
              <a:rPr lang="en-US" dirty="0"/>
              <a:t>What elements can occur</a:t>
            </a:r>
          </a:p>
          <a:p>
            <a:pPr lvl="1"/>
            <a:r>
              <a:rPr lang="en-US" dirty="0"/>
              <a:t>What attributes can/must an element have</a:t>
            </a:r>
          </a:p>
          <a:p>
            <a:pPr lvl="1"/>
            <a:r>
              <a:rPr lang="en-US" dirty="0"/>
              <a:t>What </a:t>
            </a:r>
            <a:r>
              <a:rPr lang="en-US" dirty="0" err="1"/>
              <a:t>subelements</a:t>
            </a:r>
            <a:r>
              <a:rPr lang="en-US" dirty="0"/>
              <a:t> can/must occur inside each element, and how many times.</a:t>
            </a:r>
          </a:p>
          <a:p>
            <a:r>
              <a:rPr lang="en-US" dirty="0"/>
              <a:t>DTD does not constrain data types</a:t>
            </a:r>
          </a:p>
          <a:p>
            <a:pPr lvl="1"/>
            <a:r>
              <a:rPr lang="en-US" dirty="0"/>
              <a:t>All values represented as strings in XML</a:t>
            </a:r>
          </a:p>
          <a:p>
            <a:r>
              <a:rPr lang="en-US" dirty="0"/>
              <a:t>DTD syntax</a:t>
            </a:r>
          </a:p>
          <a:p>
            <a:pPr lvl="1"/>
            <a:r>
              <a:rPr lang="en-US" dirty="0"/>
              <a:t>&lt;!ELEMENT </a:t>
            </a:r>
            <a:r>
              <a:rPr lang="en-US" dirty="0" err="1"/>
              <a:t>element</a:t>
            </a:r>
            <a:r>
              <a:rPr lang="en-US" dirty="0"/>
              <a:t> (</a:t>
            </a:r>
            <a:r>
              <a:rPr lang="en-US" dirty="0" err="1"/>
              <a:t>subelements</a:t>
            </a:r>
            <a:r>
              <a:rPr lang="en-US" dirty="0"/>
              <a:t>-specification) &gt;</a:t>
            </a:r>
          </a:p>
          <a:p>
            <a:pPr lvl="1"/>
            <a:r>
              <a:rPr lang="en-US" dirty="0"/>
              <a:t>&lt;!ATTLIST   element (attributes)  &gt;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Element Specification in DTD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Subelements</a:t>
            </a:r>
            <a:r>
              <a:rPr lang="en-US" dirty="0"/>
              <a:t> can be specified as</a:t>
            </a:r>
          </a:p>
          <a:p>
            <a:pPr lvl="1"/>
            <a:r>
              <a:rPr lang="en-US" dirty="0"/>
              <a:t>names of elements, or</a:t>
            </a:r>
          </a:p>
          <a:p>
            <a:pPr lvl="1"/>
            <a:r>
              <a:rPr lang="en-US" dirty="0"/>
              <a:t>#PCDATA (parsed character data), i.e., character strings</a:t>
            </a:r>
          </a:p>
          <a:p>
            <a:pPr lvl="1"/>
            <a:r>
              <a:rPr lang="en-US" dirty="0"/>
              <a:t>EMPTY (no </a:t>
            </a:r>
            <a:r>
              <a:rPr lang="en-US" dirty="0" err="1"/>
              <a:t>subelements</a:t>
            </a:r>
            <a:r>
              <a:rPr lang="en-US" dirty="0"/>
              <a:t>) or ANY (anything can be a </a:t>
            </a:r>
            <a:r>
              <a:rPr lang="en-US" dirty="0" err="1"/>
              <a:t>subelement</a:t>
            </a:r>
            <a:r>
              <a:rPr lang="en-US" dirty="0"/>
              <a:t>)</a:t>
            </a:r>
          </a:p>
          <a:p>
            <a:r>
              <a:rPr lang="en-US" dirty="0"/>
              <a:t>Example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993300"/>
                </a:solidFill>
              </a:rPr>
              <a:t>&lt;! ELEMENT department (</a:t>
            </a:r>
            <a:r>
              <a:rPr lang="en-US" dirty="0" err="1">
                <a:solidFill>
                  <a:srgbClr val="993300"/>
                </a:solidFill>
              </a:rPr>
              <a:t>dept_name</a:t>
            </a:r>
            <a:r>
              <a:rPr lang="en-US" dirty="0">
                <a:solidFill>
                  <a:srgbClr val="993300"/>
                </a:solidFill>
              </a:rPr>
              <a:t>  building, budget)&gt;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dirty="0">
                <a:solidFill>
                  <a:srgbClr val="993300"/>
                </a:solidFill>
              </a:rPr>
              <a:t>   	&lt;! ELEMENT </a:t>
            </a:r>
            <a:r>
              <a:rPr lang="en-US" dirty="0" err="1">
                <a:solidFill>
                  <a:srgbClr val="993300"/>
                </a:solidFill>
              </a:rPr>
              <a:t>dept_name</a:t>
            </a:r>
            <a:r>
              <a:rPr lang="en-US" dirty="0">
                <a:solidFill>
                  <a:srgbClr val="993300"/>
                </a:solidFill>
              </a:rPr>
              <a:t> (#PCDATA)&gt;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dirty="0">
                <a:solidFill>
                  <a:srgbClr val="993300"/>
                </a:solidFill>
              </a:rPr>
              <a:t>	&lt;! ELEMENT budget (#PCDATA)&gt;</a:t>
            </a:r>
          </a:p>
          <a:p>
            <a:r>
              <a:rPr lang="en-US" dirty="0" err="1"/>
              <a:t>Subelement</a:t>
            </a:r>
            <a:r>
              <a:rPr lang="en-US" dirty="0"/>
              <a:t> specification may have regular expressions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dirty="0"/>
              <a:t>  &lt;!ELEMENT university ( ( department | course | instructor | teaches )+)&gt;</a:t>
            </a:r>
          </a:p>
          <a:p>
            <a:pPr lvl="2"/>
            <a:r>
              <a:rPr lang="en-US" dirty="0"/>
              <a:t>Notation: </a:t>
            </a:r>
          </a:p>
          <a:p>
            <a:pPr lvl="3"/>
            <a:r>
              <a:rPr lang="en-US" dirty="0"/>
              <a:t> “|”   -  alternatives</a:t>
            </a:r>
          </a:p>
          <a:p>
            <a:pPr lvl="3"/>
            <a:r>
              <a:rPr lang="en-US" dirty="0"/>
              <a:t> “+”  -  1 or more occurrences</a:t>
            </a:r>
          </a:p>
          <a:p>
            <a:pPr lvl="3"/>
            <a:r>
              <a:rPr lang="en-US" dirty="0"/>
              <a:t> “*”   -  0 or more occurrences</a:t>
            </a:r>
          </a:p>
          <a:p>
            <a:pPr lvl="1">
              <a:buFont typeface="Monotype Sorts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University DTD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143000"/>
            <a:ext cx="7772400" cy="4448175"/>
          </a:xfrm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dirty="0">
                <a:solidFill>
                  <a:srgbClr val="993300"/>
                </a:solidFill>
              </a:rPr>
              <a:t>&lt;!DOCTYPE  university [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&lt;!ELEMENT university ( (</a:t>
            </a:r>
            <a:r>
              <a:rPr lang="en-US" dirty="0" err="1">
                <a:solidFill>
                  <a:srgbClr val="993300"/>
                </a:solidFill>
              </a:rPr>
              <a:t>department|course|instructor|teaches</a:t>
            </a:r>
            <a:r>
              <a:rPr lang="en-US" dirty="0">
                <a:solidFill>
                  <a:srgbClr val="993300"/>
                </a:solidFill>
              </a:rPr>
              <a:t>)+)&gt;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&lt;!ELEMENT department ( dept name, building, budget)&gt;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&lt;!ELEMENT course ( course id, title, dept name, credits)&gt;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&lt;!ELEMENT instructor (IID, name, dept name, salary)&gt;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&lt;!ELEMENT teaches (IID, course id)&gt;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&lt;!ELEMENT dept name( #PCDATA )&gt;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&lt;!ELEMENT building( #PCDATA )&gt;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&lt;!ELEMENT budget( #PCDATA )&gt;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&lt;!ELEMENT course id ( #PCDATA )&gt;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&lt;!ELEMENT title ( #PCDATA )&gt;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&lt;!ELEMENT credits( #PCDATA )&gt;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&lt;!ELEMENT IID( #PCDATA )&gt;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&lt;!ELEMENT name( #PCDATA )&gt;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&lt;!ELEMENT salary( #PCDATA )&gt;</a:t>
            </a:r>
          </a:p>
          <a:p>
            <a:pPr>
              <a:buFont typeface="Monotype Sorts" charset="2"/>
              <a:buNone/>
            </a:pPr>
            <a:r>
              <a:rPr lang="en-US" dirty="0">
                <a:solidFill>
                  <a:srgbClr val="993300"/>
                </a:solidFill>
              </a:rPr>
              <a:t>]&gt;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Structure of XML Data</a:t>
            </a:r>
          </a:p>
          <a:p>
            <a:r>
              <a:rPr lang="en-US" dirty="0"/>
              <a:t>XML Document Schema</a:t>
            </a:r>
          </a:p>
          <a:p>
            <a:r>
              <a:rPr lang="en-US" dirty="0"/>
              <a:t>Querying and Transformation</a:t>
            </a:r>
          </a:p>
          <a:p>
            <a:r>
              <a:rPr lang="en-US" dirty="0"/>
              <a:t>Application Program Interfaces to XML</a:t>
            </a:r>
          </a:p>
          <a:p>
            <a:r>
              <a:rPr lang="en-US" dirty="0"/>
              <a:t>Storage of XML Data</a:t>
            </a:r>
          </a:p>
          <a:p>
            <a:r>
              <a:rPr lang="en-US" dirty="0"/>
              <a:t>XML Applications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Attribute Specification in DTD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8350" y="994299"/>
            <a:ext cx="7665436" cy="5558901"/>
          </a:xfrm>
        </p:spPr>
        <p:txBody>
          <a:bodyPr/>
          <a:lstStyle/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Attribute specification : for each attribute  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Name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Type of attribute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CDATA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ID (identifier) or IDREF (ID reference) or IDREFS (multiple IDREFs) 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  more on this later 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Whether 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mandatory (#REQUIRED)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has a default value (value),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or neither (#IMPLIED)</a:t>
            </a:r>
          </a:p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Examples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&lt;!ATTLIST course </a:t>
            </a:r>
            <a:r>
              <a:rPr lang="en-US" dirty="0" err="1"/>
              <a:t>course_id</a:t>
            </a:r>
            <a:r>
              <a:rPr lang="en-US" dirty="0"/>
              <a:t> CDATA #REQUIRED&gt;, or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&lt;!ATTLIST course</a:t>
            </a:r>
          </a:p>
          <a:p>
            <a:pPr lvl="2">
              <a:lnSpc>
                <a:spcPct val="70000"/>
              </a:lnSpc>
              <a:buFont typeface="Webdings" pitchFamily="18" charset="2"/>
              <a:buNone/>
            </a:pPr>
            <a:r>
              <a:rPr lang="en-US" dirty="0"/>
              <a:t>	</a:t>
            </a:r>
            <a:r>
              <a:rPr lang="en-US" dirty="0" err="1"/>
              <a:t>course_id</a:t>
            </a:r>
            <a:r>
              <a:rPr lang="en-US" dirty="0"/>
              <a:t>     ID          #REQUIRED</a:t>
            </a:r>
          </a:p>
          <a:p>
            <a:pPr lvl="2">
              <a:lnSpc>
                <a:spcPct val="70000"/>
              </a:lnSpc>
              <a:buFont typeface="Webdings" pitchFamily="18" charset="2"/>
              <a:buNone/>
            </a:pPr>
            <a:r>
              <a:rPr lang="en-US" dirty="0"/>
              <a:t>    </a:t>
            </a:r>
            <a:r>
              <a:rPr lang="en-US" dirty="0" err="1"/>
              <a:t>dept_name</a:t>
            </a:r>
            <a:r>
              <a:rPr lang="en-US" dirty="0"/>
              <a:t>  IDREF   #REQUIRED</a:t>
            </a:r>
          </a:p>
          <a:p>
            <a:pPr lvl="2">
              <a:lnSpc>
                <a:spcPct val="70000"/>
              </a:lnSpc>
              <a:buFont typeface="Webdings" pitchFamily="18" charset="2"/>
              <a:buNone/>
            </a:pPr>
            <a:r>
              <a:rPr lang="en-US" dirty="0"/>
              <a:t>	instructors    IDREFS #IMPLIED   &gt;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IDs and IDREFs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93788"/>
            <a:ext cx="7707313" cy="4903787"/>
          </a:xfrm>
        </p:spPr>
        <p:txBody>
          <a:bodyPr/>
          <a:lstStyle/>
          <a:p>
            <a:r>
              <a:rPr lang="en-US" dirty="0"/>
              <a:t>An element can have at most one attribute of type ID</a:t>
            </a:r>
          </a:p>
          <a:p>
            <a:r>
              <a:rPr lang="en-US" dirty="0"/>
              <a:t>The ID attribute value of each element in an XML document must be distinct</a:t>
            </a:r>
          </a:p>
          <a:p>
            <a:pPr lvl="1"/>
            <a:r>
              <a:rPr lang="en-US" dirty="0"/>
              <a:t>Thus the ID attribute value is an object identifier</a:t>
            </a:r>
          </a:p>
          <a:p>
            <a:r>
              <a:rPr lang="en-US" dirty="0"/>
              <a:t>An attribute of type IDREF must contain the ID value of an element in the same document</a:t>
            </a:r>
          </a:p>
          <a:p>
            <a:r>
              <a:rPr lang="en-US" dirty="0"/>
              <a:t>An attribute of type IDREFS contains a set of (0 or more) ID values.  Each ID value must contain the ID value of an element in the same document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University DTD with Attributes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University DTD with ID and IDREF attribute types.</a:t>
            </a:r>
            <a:br>
              <a:rPr lang="en-US" dirty="0"/>
            </a:br>
            <a:r>
              <a:rPr lang="en-US" dirty="0">
                <a:solidFill>
                  <a:srgbClr val="993300"/>
                </a:solidFill>
              </a:rPr>
              <a:t>&lt;!DOCTYPE </a:t>
            </a:r>
            <a:r>
              <a:rPr lang="en-US" dirty="0"/>
              <a:t>university-3 [</a:t>
            </a:r>
            <a:br>
              <a:rPr lang="en-US" dirty="0"/>
            </a:br>
            <a:r>
              <a:rPr lang="en-US" dirty="0"/>
              <a:t>     &lt;!ELEMENT university ( (</a:t>
            </a:r>
            <a:r>
              <a:rPr lang="en-US" dirty="0" err="1"/>
              <a:t>department|course|instructor</a:t>
            </a:r>
            <a:r>
              <a:rPr lang="en-US" dirty="0"/>
              <a:t>)+)&gt;</a:t>
            </a:r>
            <a:br>
              <a:rPr lang="en-US" dirty="0"/>
            </a:br>
            <a:r>
              <a:rPr lang="en-US" dirty="0"/>
              <a:t>     &lt;!ELEMENT department ( building, budget )&gt;</a:t>
            </a:r>
            <a:br>
              <a:rPr lang="en-US" dirty="0"/>
            </a:br>
            <a:r>
              <a:rPr lang="en-US" dirty="0"/>
              <a:t>     &lt;!ATTLIST department</a:t>
            </a:r>
            <a:br>
              <a:rPr lang="en-US" dirty="0"/>
            </a:br>
            <a:r>
              <a:rPr lang="en-US" dirty="0"/>
              <a:t>            </a:t>
            </a:r>
            <a:r>
              <a:rPr lang="en-US" dirty="0" err="1"/>
              <a:t>dept_name</a:t>
            </a:r>
            <a:r>
              <a:rPr lang="en-US" dirty="0"/>
              <a:t> ID #REQUIRED &gt;</a:t>
            </a:r>
            <a:br>
              <a:rPr lang="en-US" dirty="0"/>
            </a:br>
            <a:r>
              <a:rPr lang="en-US" dirty="0"/>
              <a:t>     &lt;!ELEMENT course (title, credits )&gt;</a:t>
            </a:r>
            <a:br>
              <a:rPr lang="en-US" dirty="0"/>
            </a:br>
            <a:r>
              <a:rPr lang="en-US" dirty="0"/>
              <a:t>     &lt;!ATTLIST course</a:t>
            </a:r>
            <a:br>
              <a:rPr lang="en-US" dirty="0"/>
            </a:br>
            <a:r>
              <a:rPr lang="en-US" dirty="0"/>
              <a:t>            </a:t>
            </a:r>
            <a:r>
              <a:rPr lang="en-US" dirty="0" err="1"/>
              <a:t>course_id</a:t>
            </a:r>
            <a:r>
              <a:rPr lang="en-US" dirty="0"/>
              <a:t> ID #REQUIRED</a:t>
            </a:r>
            <a:br>
              <a:rPr lang="en-US" dirty="0"/>
            </a:br>
            <a:r>
              <a:rPr lang="en-US" dirty="0"/>
              <a:t>            </a:t>
            </a:r>
            <a:r>
              <a:rPr lang="en-US" dirty="0" err="1"/>
              <a:t>dept_name</a:t>
            </a:r>
            <a:r>
              <a:rPr lang="en-US" dirty="0"/>
              <a:t> IDREF #REQUIRED</a:t>
            </a:r>
            <a:br>
              <a:rPr lang="en-US" dirty="0"/>
            </a:br>
            <a:r>
              <a:rPr lang="en-US" dirty="0"/>
              <a:t>            instructors IDREFS #IMPLIED &gt;</a:t>
            </a:r>
            <a:br>
              <a:rPr lang="en-US" dirty="0"/>
            </a:br>
            <a:r>
              <a:rPr lang="en-US" dirty="0"/>
              <a:t>     &lt;!ELEMENT instructor ( name, salary )&gt;</a:t>
            </a:r>
            <a:br>
              <a:rPr lang="en-US" dirty="0"/>
            </a:br>
            <a:r>
              <a:rPr lang="en-US" dirty="0"/>
              <a:t>     &lt;!ATTLIST instructor</a:t>
            </a:r>
            <a:br>
              <a:rPr lang="en-US" dirty="0"/>
            </a:br>
            <a:r>
              <a:rPr lang="en-US" dirty="0"/>
              <a:t>            IID ID #REQUIRED </a:t>
            </a:r>
            <a:br>
              <a:rPr lang="en-US" dirty="0"/>
            </a:br>
            <a:r>
              <a:rPr lang="en-US" dirty="0"/>
              <a:t>            </a:t>
            </a:r>
            <a:r>
              <a:rPr lang="en-US" dirty="0" err="1"/>
              <a:t>dept_name</a:t>
            </a:r>
            <a:r>
              <a:rPr lang="en-US" dirty="0"/>
              <a:t> IDREF #REQUIRED &gt;</a:t>
            </a:r>
            <a:br>
              <a:rPr lang="en-US" dirty="0"/>
            </a:br>
            <a:r>
              <a:rPr lang="en-US" dirty="0"/>
              <a:t>     · · · declarations for title, credits, building,</a:t>
            </a:r>
            <a:br>
              <a:rPr lang="en-US" dirty="0"/>
            </a:br>
            <a:r>
              <a:rPr lang="en-US" dirty="0"/>
              <a:t>            budget, name and salary · · ·</a:t>
            </a:r>
            <a:br>
              <a:rPr lang="en-US" dirty="0"/>
            </a:br>
            <a:r>
              <a:rPr lang="en-US" dirty="0">
                <a:solidFill>
                  <a:srgbClr val="993300"/>
                </a:solidFill>
              </a:rPr>
              <a:t>]&gt;</a:t>
            </a:r>
          </a:p>
          <a:p>
            <a:endParaRPr lang="en-US" dirty="0">
              <a:solidFill>
                <a:srgbClr val="9933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77200" cy="609600"/>
          </a:xfrm>
        </p:spPr>
        <p:txBody>
          <a:bodyPr/>
          <a:lstStyle/>
          <a:p>
            <a:r>
              <a:rPr lang="en-US" sz="2800"/>
              <a:t>XML data with ID and IDREF attributes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990600" y="838200"/>
            <a:ext cx="7010400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IN" sz="1700" dirty="0"/>
              <a:t>&lt;university-3&gt;</a:t>
            </a:r>
          </a:p>
          <a:p>
            <a:r>
              <a:rPr lang="en-IN" sz="1700" dirty="0"/>
              <a:t>       </a:t>
            </a:r>
            <a:r>
              <a:rPr lang="en-IN" sz="1700" dirty="0">
                <a:solidFill>
                  <a:srgbClr val="993300"/>
                </a:solidFill>
              </a:rPr>
              <a:t>&lt;department dept name=“Comp. Sci.”&gt;</a:t>
            </a:r>
          </a:p>
          <a:p>
            <a:r>
              <a:rPr lang="en-IN" sz="1700" dirty="0">
                <a:solidFill>
                  <a:srgbClr val="993300"/>
                </a:solidFill>
              </a:rPr>
              <a:t>               &lt;building&gt; Taylor &lt;/building&gt;</a:t>
            </a:r>
          </a:p>
          <a:p>
            <a:r>
              <a:rPr lang="en-IN" sz="1700" dirty="0">
                <a:solidFill>
                  <a:srgbClr val="993300"/>
                </a:solidFill>
              </a:rPr>
              <a:t>               &lt;budget&gt; 100000 &lt;/budget&gt;</a:t>
            </a:r>
          </a:p>
          <a:p>
            <a:r>
              <a:rPr lang="en-IN" sz="1700" dirty="0">
                <a:solidFill>
                  <a:srgbClr val="993300"/>
                </a:solidFill>
              </a:rPr>
              <a:t>       &lt;/department&gt;</a:t>
            </a:r>
          </a:p>
          <a:p>
            <a:r>
              <a:rPr lang="en-IN" sz="1700" dirty="0">
                <a:solidFill>
                  <a:srgbClr val="993300"/>
                </a:solidFill>
              </a:rPr>
              <a:t>       &lt;department dept name=“Biology”&gt;</a:t>
            </a:r>
          </a:p>
          <a:p>
            <a:r>
              <a:rPr lang="en-IN" sz="1700" dirty="0">
                <a:solidFill>
                  <a:srgbClr val="993300"/>
                </a:solidFill>
              </a:rPr>
              <a:t>               &lt;building&gt; Watson &lt;/building&gt;</a:t>
            </a:r>
          </a:p>
          <a:p>
            <a:r>
              <a:rPr lang="en-IN" sz="1700" dirty="0">
                <a:solidFill>
                  <a:srgbClr val="993300"/>
                </a:solidFill>
              </a:rPr>
              <a:t>               &lt;budget&gt; 90000 &lt;/budget&gt;</a:t>
            </a:r>
          </a:p>
          <a:p>
            <a:r>
              <a:rPr lang="en-IN" sz="1700" dirty="0">
                <a:solidFill>
                  <a:srgbClr val="993300"/>
                </a:solidFill>
              </a:rPr>
              <a:t>       &lt;/department&gt;</a:t>
            </a:r>
          </a:p>
          <a:p>
            <a:r>
              <a:rPr lang="en-IN" sz="1700" dirty="0"/>
              <a:t>       </a:t>
            </a:r>
            <a:r>
              <a:rPr lang="en-IN" sz="1700" dirty="0">
                <a:solidFill>
                  <a:srgbClr val="008000"/>
                </a:solidFill>
              </a:rPr>
              <a:t>&lt;course </a:t>
            </a:r>
            <a:r>
              <a:rPr lang="en-IN" sz="1700" dirty="0" err="1">
                <a:solidFill>
                  <a:srgbClr val="008000"/>
                </a:solidFill>
              </a:rPr>
              <a:t>course</a:t>
            </a:r>
            <a:r>
              <a:rPr lang="en-IN" sz="1700" dirty="0">
                <a:solidFill>
                  <a:srgbClr val="008000"/>
                </a:solidFill>
              </a:rPr>
              <a:t> id=“CS-101” dept name=“Comp. Sci”</a:t>
            </a:r>
          </a:p>
          <a:p>
            <a:r>
              <a:rPr lang="en-IN" sz="1700" dirty="0">
                <a:solidFill>
                  <a:srgbClr val="008000"/>
                </a:solidFill>
              </a:rPr>
              <a:t>                         instructors=“10101 83821”&gt;</a:t>
            </a:r>
          </a:p>
          <a:p>
            <a:r>
              <a:rPr lang="en-IN" sz="1700" dirty="0">
                <a:solidFill>
                  <a:srgbClr val="008000"/>
                </a:solidFill>
              </a:rPr>
              <a:t>                &lt;title&gt; Intro. to Computer Science &lt;/title&gt;</a:t>
            </a:r>
          </a:p>
          <a:p>
            <a:r>
              <a:rPr lang="en-IN" sz="1700" dirty="0">
                <a:solidFill>
                  <a:srgbClr val="008000"/>
                </a:solidFill>
              </a:rPr>
              <a:t>                &lt;credits&gt; 4 &lt;/credits&gt;</a:t>
            </a:r>
          </a:p>
          <a:p>
            <a:r>
              <a:rPr lang="en-IN" sz="1700" dirty="0">
                <a:solidFill>
                  <a:srgbClr val="008000"/>
                </a:solidFill>
              </a:rPr>
              <a:t>       &lt;/course&gt;</a:t>
            </a:r>
          </a:p>
          <a:p>
            <a:r>
              <a:rPr lang="en-US" sz="1700" dirty="0"/>
              <a:t>       ….</a:t>
            </a:r>
          </a:p>
          <a:p>
            <a:r>
              <a:rPr lang="en-US" sz="1700" dirty="0"/>
              <a:t>       </a:t>
            </a:r>
            <a:r>
              <a:rPr lang="en-IN" sz="1700" dirty="0">
                <a:solidFill>
                  <a:srgbClr val="006666"/>
                </a:solidFill>
              </a:rPr>
              <a:t>&lt;instructor IID=“10101” dept name=“Comp. Sci.”&gt;</a:t>
            </a:r>
          </a:p>
          <a:p>
            <a:r>
              <a:rPr lang="en-IN" sz="1700" dirty="0">
                <a:solidFill>
                  <a:srgbClr val="006666"/>
                </a:solidFill>
              </a:rPr>
              <a:t>                &lt;name&gt; Srinivasan &lt;/name&gt;</a:t>
            </a:r>
          </a:p>
          <a:p>
            <a:r>
              <a:rPr lang="en-IN" sz="1700" dirty="0">
                <a:solidFill>
                  <a:srgbClr val="006666"/>
                </a:solidFill>
              </a:rPr>
              <a:t>                &lt;salary&gt; 65000 &lt;/salary&gt;</a:t>
            </a:r>
          </a:p>
          <a:p>
            <a:r>
              <a:rPr lang="en-IN" sz="1700" dirty="0">
                <a:solidFill>
                  <a:srgbClr val="006666"/>
                </a:solidFill>
              </a:rPr>
              <a:t>       &lt;/instructor&gt;</a:t>
            </a:r>
          </a:p>
          <a:p>
            <a:r>
              <a:rPr lang="en-US" sz="1700" dirty="0"/>
              <a:t>       ….</a:t>
            </a:r>
          </a:p>
          <a:p>
            <a:r>
              <a:rPr lang="en-US" sz="1700" dirty="0"/>
              <a:t>&lt;/university-3&gt;</a:t>
            </a:r>
            <a:endParaRPr lang="en-IN" sz="1700" dirty="0"/>
          </a:p>
        </p:txBody>
      </p:sp>
    </p:spTree>
  </p:cSld>
  <p:clrMapOvr>
    <a:masterClrMapping/>
  </p:clrMapOvr>
  <p:transition advTm="5456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Limitations of DTDs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93788"/>
            <a:ext cx="7707313" cy="4903787"/>
          </a:xfrm>
        </p:spPr>
        <p:txBody>
          <a:bodyPr/>
          <a:lstStyle/>
          <a:p>
            <a:r>
              <a:rPr lang="en-US" dirty="0"/>
              <a:t>No typing of text elements and attributes</a:t>
            </a:r>
          </a:p>
          <a:p>
            <a:pPr lvl="1"/>
            <a:r>
              <a:rPr lang="en-US" dirty="0"/>
              <a:t>All values are strings, no integers, reals, etc.</a:t>
            </a:r>
          </a:p>
          <a:p>
            <a:r>
              <a:rPr lang="en-US" dirty="0"/>
              <a:t>Difficult to specify unordered sets of </a:t>
            </a:r>
            <a:r>
              <a:rPr lang="en-US" dirty="0" err="1"/>
              <a:t>subelements</a:t>
            </a:r>
            <a:endParaRPr lang="en-US" dirty="0"/>
          </a:p>
          <a:p>
            <a:pPr lvl="1"/>
            <a:r>
              <a:rPr lang="en-US" dirty="0"/>
              <a:t>Order is usually irrelevant in databases (unlike in the document-layout environment from which XML evolved)</a:t>
            </a:r>
          </a:p>
          <a:p>
            <a:pPr lvl="1"/>
            <a:r>
              <a:rPr lang="en-US" dirty="0"/>
              <a:t>(A | B)* allows specification of an unordered set, but</a:t>
            </a:r>
          </a:p>
          <a:p>
            <a:pPr lvl="2"/>
            <a:r>
              <a:rPr lang="en-US" dirty="0"/>
              <a:t>Cannot ensure that each of A and B occurs only once</a:t>
            </a:r>
          </a:p>
          <a:p>
            <a:r>
              <a:rPr lang="en-US" dirty="0"/>
              <a:t>IDs and IDREFs are untyped</a:t>
            </a:r>
          </a:p>
          <a:p>
            <a:pPr lvl="1"/>
            <a:r>
              <a:rPr lang="en-US" dirty="0"/>
              <a:t>The </a:t>
            </a:r>
            <a:r>
              <a:rPr lang="en-US" i="1" dirty="0"/>
              <a:t>instructors</a:t>
            </a:r>
            <a:r>
              <a:rPr lang="en-US" dirty="0"/>
              <a:t> attribute of an course may contain a reference to another course, which is meaningless</a:t>
            </a:r>
          </a:p>
          <a:p>
            <a:pPr lvl="2"/>
            <a:r>
              <a:rPr lang="en-US" i="1" dirty="0"/>
              <a:t>instructors</a:t>
            </a:r>
            <a:r>
              <a:rPr lang="en-US" dirty="0"/>
              <a:t> attribute should ideally be constrained to refer to instructor elements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XML Schema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93788"/>
            <a:ext cx="7707313" cy="4903787"/>
          </a:xfrm>
        </p:spPr>
        <p:txBody>
          <a:bodyPr/>
          <a:lstStyle/>
          <a:p>
            <a:r>
              <a:rPr lang="en-US" dirty="0"/>
              <a:t>XML Schema is a more sophisticated schema language which addresses the drawbacks of DTDs.  Supports</a:t>
            </a:r>
          </a:p>
          <a:p>
            <a:pPr lvl="1"/>
            <a:r>
              <a:rPr lang="en-US" dirty="0"/>
              <a:t>Typing of values</a:t>
            </a:r>
          </a:p>
          <a:p>
            <a:pPr lvl="2"/>
            <a:r>
              <a:rPr lang="en-US" dirty="0"/>
              <a:t>E.g., integer, string, </a:t>
            </a:r>
            <a:r>
              <a:rPr lang="en-US" dirty="0" err="1"/>
              <a:t>etc</a:t>
            </a:r>
            <a:endParaRPr lang="en-US" dirty="0"/>
          </a:p>
          <a:p>
            <a:pPr lvl="2"/>
            <a:r>
              <a:rPr lang="en-US" dirty="0"/>
              <a:t>Also, constraints on min/max values</a:t>
            </a:r>
          </a:p>
          <a:p>
            <a:pPr lvl="1"/>
            <a:r>
              <a:rPr lang="en-US" dirty="0"/>
              <a:t>User-defined, </a:t>
            </a:r>
            <a:r>
              <a:rPr lang="en-US" dirty="0" err="1"/>
              <a:t>comlex</a:t>
            </a:r>
            <a:r>
              <a:rPr lang="en-US" dirty="0"/>
              <a:t> types</a:t>
            </a:r>
          </a:p>
          <a:p>
            <a:pPr lvl="1"/>
            <a:r>
              <a:rPr lang="en-US" dirty="0"/>
              <a:t>Many more features, including</a:t>
            </a:r>
          </a:p>
          <a:p>
            <a:pPr lvl="2"/>
            <a:r>
              <a:rPr lang="en-US" dirty="0"/>
              <a:t>uniqueness and foreign key constraints, inheritance </a:t>
            </a:r>
          </a:p>
          <a:p>
            <a:r>
              <a:rPr lang="en-US" dirty="0"/>
              <a:t>XML Schema is itself specified in XML syntax, unlike DTDs</a:t>
            </a:r>
          </a:p>
          <a:p>
            <a:pPr lvl="1"/>
            <a:r>
              <a:rPr lang="en-US" dirty="0"/>
              <a:t>More-standard representation, but verbose</a:t>
            </a:r>
          </a:p>
          <a:p>
            <a:r>
              <a:rPr lang="en-US" dirty="0"/>
              <a:t>XML Scheme is integrated with namespaces </a:t>
            </a:r>
          </a:p>
          <a:p>
            <a:r>
              <a:rPr lang="en-US" dirty="0"/>
              <a:t>BUT:  XML Schema is significantly more complicated than DTDs.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XML Schema Version of Univ. DTD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768350" y="727075"/>
            <a:ext cx="7842250" cy="610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IN" sz="1700" dirty="0"/>
              <a:t>&lt;</a:t>
            </a:r>
            <a:r>
              <a:rPr lang="en-IN" sz="1700" dirty="0" err="1"/>
              <a:t>xs:schema</a:t>
            </a:r>
            <a:r>
              <a:rPr lang="en-IN" sz="1700" dirty="0"/>
              <a:t> </a:t>
            </a:r>
            <a:r>
              <a:rPr lang="en-IN" sz="1700" dirty="0" err="1"/>
              <a:t>xmlns:xs</a:t>
            </a:r>
            <a:r>
              <a:rPr lang="en-IN" sz="1700" dirty="0"/>
              <a:t>=“</a:t>
            </a:r>
            <a:r>
              <a:rPr lang="en-IN" sz="1700" dirty="0">
                <a:solidFill>
                  <a:schemeClr val="hlink"/>
                </a:solidFill>
              </a:rPr>
              <a:t>http://www.w3.org/2001/</a:t>
            </a:r>
            <a:r>
              <a:rPr lang="en-IN" sz="1700" dirty="0" err="1">
                <a:solidFill>
                  <a:schemeClr val="hlink"/>
                </a:solidFill>
              </a:rPr>
              <a:t>XMLSchema</a:t>
            </a:r>
            <a:r>
              <a:rPr lang="en-IN" sz="1700" dirty="0"/>
              <a:t>”&gt;</a:t>
            </a:r>
          </a:p>
          <a:p>
            <a:r>
              <a:rPr lang="en-IN" sz="1700" dirty="0"/>
              <a:t>&lt;</a:t>
            </a:r>
            <a:r>
              <a:rPr lang="en-IN" sz="1700" dirty="0" err="1"/>
              <a:t>xs:element</a:t>
            </a:r>
            <a:r>
              <a:rPr lang="en-IN" sz="1700" dirty="0"/>
              <a:t> name=“university” type=“</a:t>
            </a:r>
            <a:r>
              <a:rPr lang="en-IN" sz="1700" dirty="0" err="1"/>
              <a:t>universityType</a:t>
            </a:r>
            <a:r>
              <a:rPr lang="en-IN" sz="1700" dirty="0"/>
              <a:t>” /&gt;</a:t>
            </a:r>
          </a:p>
          <a:p>
            <a:r>
              <a:rPr lang="en-IN" sz="1700" dirty="0">
                <a:solidFill>
                  <a:srgbClr val="993300"/>
                </a:solidFill>
              </a:rPr>
              <a:t>&lt;</a:t>
            </a:r>
            <a:r>
              <a:rPr lang="en-IN" sz="1700" dirty="0" err="1">
                <a:solidFill>
                  <a:srgbClr val="993300"/>
                </a:solidFill>
              </a:rPr>
              <a:t>xs:element</a:t>
            </a:r>
            <a:r>
              <a:rPr lang="en-IN" sz="1700" dirty="0">
                <a:solidFill>
                  <a:srgbClr val="993300"/>
                </a:solidFill>
              </a:rPr>
              <a:t> name=“department”&gt;</a:t>
            </a:r>
          </a:p>
          <a:p>
            <a:r>
              <a:rPr lang="en-IN" sz="1700" dirty="0">
                <a:solidFill>
                  <a:srgbClr val="993300"/>
                </a:solidFill>
              </a:rPr>
              <a:t>     &lt;</a:t>
            </a:r>
            <a:r>
              <a:rPr lang="en-IN" sz="1700" dirty="0" err="1">
                <a:solidFill>
                  <a:srgbClr val="993300"/>
                </a:solidFill>
              </a:rPr>
              <a:t>xs:complexType</a:t>
            </a:r>
            <a:r>
              <a:rPr lang="en-IN" sz="1700" dirty="0">
                <a:solidFill>
                  <a:srgbClr val="993300"/>
                </a:solidFill>
              </a:rPr>
              <a:t>&gt;</a:t>
            </a:r>
          </a:p>
          <a:p>
            <a:r>
              <a:rPr lang="en-IN" sz="1700" dirty="0">
                <a:solidFill>
                  <a:srgbClr val="993300"/>
                </a:solidFill>
              </a:rPr>
              <a:t>          &lt;</a:t>
            </a:r>
            <a:r>
              <a:rPr lang="en-IN" sz="1700" dirty="0" err="1">
                <a:solidFill>
                  <a:srgbClr val="993300"/>
                </a:solidFill>
              </a:rPr>
              <a:t>xs:sequence</a:t>
            </a:r>
            <a:r>
              <a:rPr lang="en-IN" sz="1700" dirty="0">
                <a:solidFill>
                  <a:srgbClr val="993300"/>
                </a:solidFill>
              </a:rPr>
              <a:t>&gt;</a:t>
            </a:r>
          </a:p>
          <a:p>
            <a:r>
              <a:rPr lang="en-IN" sz="1700" dirty="0">
                <a:solidFill>
                  <a:srgbClr val="993300"/>
                </a:solidFill>
              </a:rPr>
              <a:t>              &lt;</a:t>
            </a:r>
            <a:r>
              <a:rPr lang="en-IN" sz="1700" dirty="0" err="1">
                <a:solidFill>
                  <a:srgbClr val="993300"/>
                </a:solidFill>
              </a:rPr>
              <a:t>xs:element</a:t>
            </a:r>
            <a:r>
              <a:rPr lang="en-IN" sz="1700" dirty="0">
                <a:solidFill>
                  <a:srgbClr val="993300"/>
                </a:solidFill>
              </a:rPr>
              <a:t> name=“dept name” type=“</a:t>
            </a:r>
            <a:r>
              <a:rPr lang="en-IN" sz="1700" dirty="0" err="1">
                <a:solidFill>
                  <a:srgbClr val="993300"/>
                </a:solidFill>
              </a:rPr>
              <a:t>xs:string</a:t>
            </a:r>
            <a:r>
              <a:rPr lang="en-IN" sz="1700" dirty="0">
                <a:solidFill>
                  <a:srgbClr val="993300"/>
                </a:solidFill>
              </a:rPr>
              <a:t>”/&gt;</a:t>
            </a:r>
          </a:p>
          <a:p>
            <a:r>
              <a:rPr lang="en-IN" sz="1700" dirty="0">
                <a:solidFill>
                  <a:srgbClr val="993300"/>
                </a:solidFill>
              </a:rPr>
              <a:t>              &lt;</a:t>
            </a:r>
            <a:r>
              <a:rPr lang="en-IN" sz="1700" dirty="0" err="1">
                <a:solidFill>
                  <a:srgbClr val="993300"/>
                </a:solidFill>
              </a:rPr>
              <a:t>xs:element</a:t>
            </a:r>
            <a:r>
              <a:rPr lang="en-IN" sz="1700" dirty="0">
                <a:solidFill>
                  <a:srgbClr val="993300"/>
                </a:solidFill>
              </a:rPr>
              <a:t> name=“building” type=“</a:t>
            </a:r>
            <a:r>
              <a:rPr lang="en-IN" sz="1700" dirty="0" err="1">
                <a:solidFill>
                  <a:srgbClr val="993300"/>
                </a:solidFill>
              </a:rPr>
              <a:t>xs:string</a:t>
            </a:r>
            <a:r>
              <a:rPr lang="en-IN" sz="1700" dirty="0">
                <a:solidFill>
                  <a:srgbClr val="993300"/>
                </a:solidFill>
              </a:rPr>
              <a:t>”/&gt;</a:t>
            </a:r>
          </a:p>
          <a:p>
            <a:r>
              <a:rPr lang="en-IN" sz="1700" dirty="0">
                <a:solidFill>
                  <a:srgbClr val="993300"/>
                </a:solidFill>
              </a:rPr>
              <a:t>              &lt;</a:t>
            </a:r>
            <a:r>
              <a:rPr lang="en-IN" sz="1700" dirty="0" err="1">
                <a:solidFill>
                  <a:srgbClr val="993300"/>
                </a:solidFill>
              </a:rPr>
              <a:t>xs:element</a:t>
            </a:r>
            <a:r>
              <a:rPr lang="en-IN" sz="1700" dirty="0">
                <a:solidFill>
                  <a:srgbClr val="993300"/>
                </a:solidFill>
              </a:rPr>
              <a:t> name=“budget” type=“</a:t>
            </a:r>
            <a:r>
              <a:rPr lang="en-IN" sz="1700" dirty="0" err="1">
                <a:solidFill>
                  <a:srgbClr val="993300"/>
                </a:solidFill>
              </a:rPr>
              <a:t>xs:decimal</a:t>
            </a:r>
            <a:r>
              <a:rPr lang="en-IN" sz="1700" dirty="0">
                <a:solidFill>
                  <a:srgbClr val="993300"/>
                </a:solidFill>
              </a:rPr>
              <a:t>”/&gt;</a:t>
            </a:r>
          </a:p>
          <a:p>
            <a:r>
              <a:rPr lang="en-IN" sz="1700" dirty="0">
                <a:solidFill>
                  <a:srgbClr val="993300"/>
                </a:solidFill>
              </a:rPr>
              <a:t>          &lt;/</a:t>
            </a:r>
            <a:r>
              <a:rPr lang="en-IN" sz="1700" dirty="0" err="1">
                <a:solidFill>
                  <a:srgbClr val="993300"/>
                </a:solidFill>
              </a:rPr>
              <a:t>xs:sequence</a:t>
            </a:r>
            <a:r>
              <a:rPr lang="en-IN" sz="1700" dirty="0">
                <a:solidFill>
                  <a:srgbClr val="993300"/>
                </a:solidFill>
              </a:rPr>
              <a:t>&gt;</a:t>
            </a:r>
          </a:p>
          <a:p>
            <a:r>
              <a:rPr lang="en-IN" sz="1700" dirty="0">
                <a:solidFill>
                  <a:srgbClr val="993300"/>
                </a:solidFill>
              </a:rPr>
              <a:t>     &lt;/</a:t>
            </a:r>
            <a:r>
              <a:rPr lang="en-IN" sz="1700" dirty="0" err="1">
                <a:solidFill>
                  <a:srgbClr val="993300"/>
                </a:solidFill>
              </a:rPr>
              <a:t>xs:complexType</a:t>
            </a:r>
            <a:r>
              <a:rPr lang="en-IN" sz="1700" dirty="0">
                <a:solidFill>
                  <a:srgbClr val="993300"/>
                </a:solidFill>
              </a:rPr>
              <a:t>&gt;</a:t>
            </a:r>
          </a:p>
          <a:p>
            <a:r>
              <a:rPr lang="en-IN" sz="1700" dirty="0">
                <a:solidFill>
                  <a:srgbClr val="993300"/>
                </a:solidFill>
              </a:rPr>
              <a:t>&lt;/</a:t>
            </a:r>
            <a:r>
              <a:rPr lang="en-IN" sz="1700" dirty="0" err="1">
                <a:solidFill>
                  <a:srgbClr val="993300"/>
                </a:solidFill>
              </a:rPr>
              <a:t>xs:element</a:t>
            </a:r>
            <a:r>
              <a:rPr lang="en-IN" sz="1700" dirty="0">
                <a:solidFill>
                  <a:srgbClr val="993300"/>
                </a:solidFill>
              </a:rPr>
              <a:t>&gt;</a:t>
            </a:r>
          </a:p>
          <a:p>
            <a:r>
              <a:rPr lang="en-US" sz="1700" dirty="0"/>
              <a:t>….</a:t>
            </a:r>
          </a:p>
          <a:p>
            <a:r>
              <a:rPr lang="en-IN" sz="1700" dirty="0">
                <a:solidFill>
                  <a:srgbClr val="008000"/>
                </a:solidFill>
              </a:rPr>
              <a:t>&lt;</a:t>
            </a:r>
            <a:r>
              <a:rPr lang="en-IN" sz="1700" dirty="0" err="1">
                <a:solidFill>
                  <a:srgbClr val="008000"/>
                </a:solidFill>
              </a:rPr>
              <a:t>xs:element</a:t>
            </a:r>
            <a:r>
              <a:rPr lang="en-IN" sz="1700" dirty="0">
                <a:solidFill>
                  <a:srgbClr val="008000"/>
                </a:solidFill>
              </a:rPr>
              <a:t> name=“instructor”&gt;</a:t>
            </a:r>
          </a:p>
          <a:p>
            <a:r>
              <a:rPr lang="en-IN" sz="1700" dirty="0">
                <a:solidFill>
                  <a:srgbClr val="008000"/>
                </a:solidFill>
              </a:rPr>
              <a:t>    &lt;</a:t>
            </a:r>
            <a:r>
              <a:rPr lang="en-IN" sz="1700" dirty="0" err="1">
                <a:solidFill>
                  <a:srgbClr val="008000"/>
                </a:solidFill>
              </a:rPr>
              <a:t>xs:complexType</a:t>
            </a:r>
            <a:r>
              <a:rPr lang="en-IN" sz="1700" dirty="0">
                <a:solidFill>
                  <a:srgbClr val="008000"/>
                </a:solidFill>
              </a:rPr>
              <a:t>&gt;</a:t>
            </a:r>
          </a:p>
          <a:p>
            <a:r>
              <a:rPr lang="en-IN" sz="1700" dirty="0">
                <a:solidFill>
                  <a:srgbClr val="008000"/>
                </a:solidFill>
              </a:rPr>
              <a:t>        &lt;</a:t>
            </a:r>
            <a:r>
              <a:rPr lang="en-IN" sz="1700" dirty="0" err="1">
                <a:solidFill>
                  <a:srgbClr val="008000"/>
                </a:solidFill>
              </a:rPr>
              <a:t>xs:sequence</a:t>
            </a:r>
            <a:r>
              <a:rPr lang="en-IN" sz="1700" dirty="0">
                <a:solidFill>
                  <a:srgbClr val="008000"/>
                </a:solidFill>
              </a:rPr>
              <a:t>&gt;</a:t>
            </a:r>
          </a:p>
          <a:p>
            <a:r>
              <a:rPr lang="en-IN" sz="1700" dirty="0">
                <a:solidFill>
                  <a:srgbClr val="008000"/>
                </a:solidFill>
              </a:rPr>
              <a:t>            &lt;</a:t>
            </a:r>
            <a:r>
              <a:rPr lang="en-IN" sz="1700" dirty="0" err="1">
                <a:solidFill>
                  <a:srgbClr val="008000"/>
                </a:solidFill>
              </a:rPr>
              <a:t>xs:element</a:t>
            </a:r>
            <a:r>
              <a:rPr lang="en-IN" sz="1700" dirty="0">
                <a:solidFill>
                  <a:srgbClr val="008000"/>
                </a:solidFill>
              </a:rPr>
              <a:t> name=“IID” type=“</a:t>
            </a:r>
            <a:r>
              <a:rPr lang="en-IN" sz="1700" dirty="0" err="1">
                <a:solidFill>
                  <a:srgbClr val="008000"/>
                </a:solidFill>
              </a:rPr>
              <a:t>xs:string</a:t>
            </a:r>
            <a:r>
              <a:rPr lang="en-IN" sz="1700" dirty="0">
                <a:solidFill>
                  <a:srgbClr val="008000"/>
                </a:solidFill>
              </a:rPr>
              <a:t>”/&gt;</a:t>
            </a:r>
          </a:p>
          <a:p>
            <a:r>
              <a:rPr lang="en-IN" sz="1700" dirty="0">
                <a:solidFill>
                  <a:srgbClr val="008000"/>
                </a:solidFill>
              </a:rPr>
              <a:t>            &lt;</a:t>
            </a:r>
            <a:r>
              <a:rPr lang="en-IN" sz="1700" dirty="0" err="1">
                <a:solidFill>
                  <a:srgbClr val="008000"/>
                </a:solidFill>
              </a:rPr>
              <a:t>xs:element</a:t>
            </a:r>
            <a:r>
              <a:rPr lang="en-IN" sz="1700" dirty="0">
                <a:solidFill>
                  <a:srgbClr val="008000"/>
                </a:solidFill>
              </a:rPr>
              <a:t> name=“name” type=“</a:t>
            </a:r>
            <a:r>
              <a:rPr lang="en-IN" sz="1700" dirty="0" err="1">
                <a:solidFill>
                  <a:srgbClr val="008000"/>
                </a:solidFill>
              </a:rPr>
              <a:t>xs:string</a:t>
            </a:r>
            <a:r>
              <a:rPr lang="en-IN" sz="1700" dirty="0">
                <a:solidFill>
                  <a:srgbClr val="008000"/>
                </a:solidFill>
              </a:rPr>
              <a:t>”/&gt;</a:t>
            </a:r>
          </a:p>
          <a:p>
            <a:r>
              <a:rPr lang="en-IN" sz="1700" dirty="0">
                <a:solidFill>
                  <a:srgbClr val="008000"/>
                </a:solidFill>
              </a:rPr>
              <a:t>            &lt;</a:t>
            </a:r>
            <a:r>
              <a:rPr lang="en-IN" sz="1700" dirty="0" err="1">
                <a:solidFill>
                  <a:srgbClr val="008000"/>
                </a:solidFill>
              </a:rPr>
              <a:t>xs:element</a:t>
            </a:r>
            <a:r>
              <a:rPr lang="en-IN" sz="1700" dirty="0">
                <a:solidFill>
                  <a:srgbClr val="008000"/>
                </a:solidFill>
              </a:rPr>
              <a:t> name=“dept name” type=“</a:t>
            </a:r>
            <a:r>
              <a:rPr lang="en-IN" sz="1700" dirty="0" err="1">
                <a:solidFill>
                  <a:srgbClr val="008000"/>
                </a:solidFill>
              </a:rPr>
              <a:t>xs:string</a:t>
            </a:r>
            <a:r>
              <a:rPr lang="en-IN" sz="1700" dirty="0">
                <a:solidFill>
                  <a:srgbClr val="008000"/>
                </a:solidFill>
              </a:rPr>
              <a:t>”/&gt;</a:t>
            </a:r>
          </a:p>
          <a:p>
            <a:r>
              <a:rPr lang="en-IN" sz="1700" dirty="0">
                <a:solidFill>
                  <a:srgbClr val="008000"/>
                </a:solidFill>
              </a:rPr>
              <a:t>            &lt;</a:t>
            </a:r>
            <a:r>
              <a:rPr lang="en-IN" sz="1700" dirty="0" err="1">
                <a:solidFill>
                  <a:srgbClr val="008000"/>
                </a:solidFill>
              </a:rPr>
              <a:t>xs:element</a:t>
            </a:r>
            <a:r>
              <a:rPr lang="en-IN" sz="1700" dirty="0">
                <a:solidFill>
                  <a:srgbClr val="008000"/>
                </a:solidFill>
              </a:rPr>
              <a:t> name=“salary” type=“</a:t>
            </a:r>
            <a:r>
              <a:rPr lang="en-IN" sz="1700" dirty="0" err="1">
                <a:solidFill>
                  <a:srgbClr val="008000"/>
                </a:solidFill>
              </a:rPr>
              <a:t>xs:decimal</a:t>
            </a:r>
            <a:r>
              <a:rPr lang="en-IN" sz="1700" dirty="0">
                <a:solidFill>
                  <a:srgbClr val="008000"/>
                </a:solidFill>
              </a:rPr>
              <a:t>”/&gt;</a:t>
            </a:r>
          </a:p>
          <a:p>
            <a:r>
              <a:rPr lang="en-IN" sz="1700" dirty="0">
                <a:solidFill>
                  <a:srgbClr val="008000"/>
                </a:solidFill>
              </a:rPr>
              <a:t>        &lt;/</a:t>
            </a:r>
            <a:r>
              <a:rPr lang="en-IN" sz="1700" dirty="0" err="1">
                <a:solidFill>
                  <a:srgbClr val="008000"/>
                </a:solidFill>
              </a:rPr>
              <a:t>xs:sequence</a:t>
            </a:r>
            <a:r>
              <a:rPr lang="en-IN" sz="1700" dirty="0">
                <a:solidFill>
                  <a:srgbClr val="008000"/>
                </a:solidFill>
              </a:rPr>
              <a:t>&gt;</a:t>
            </a:r>
          </a:p>
          <a:p>
            <a:r>
              <a:rPr lang="en-IN" sz="1700" dirty="0">
                <a:solidFill>
                  <a:srgbClr val="008000"/>
                </a:solidFill>
              </a:rPr>
              <a:t>    &lt;/</a:t>
            </a:r>
            <a:r>
              <a:rPr lang="en-IN" sz="1700" dirty="0" err="1">
                <a:solidFill>
                  <a:srgbClr val="008000"/>
                </a:solidFill>
              </a:rPr>
              <a:t>xs:complexType</a:t>
            </a:r>
            <a:r>
              <a:rPr lang="en-IN" sz="1700" dirty="0">
                <a:solidFill>
                  <a:srgbClr val="008000"/>
                </a:solidFill>
              </a:rPr>
              <a:t>&gt;</a:t>
            </a:r>
          </a:p>
          <a:p>
            <a:r>
              <a:rPr lang="en-IN" sz="1700" dirty="0">
                <a:solidFill>
                  <a:srgbClr val="008000"/>
                </a:solidFill>
              </a:rPr>
              <a:t>&lt;/</a:t>
            </a:r>
            <a:r>
              <a:rPr lang="en-IN" sz="1700" dirty="0" err="1">
                <a:solidFill>
                  <a:srgbClr val="008000"/>
                </a:solidFill>
              </a:rPr>
              <a:t>xs:element</a:t>
            </a:r>
            <a:r>
              <a:rPr lang="en-IN" sz="1700" dirty="0">
                <a:solidFill>
                  <a:srgbClr val="008000"/>
                </a:solidFill>
              </a:rPr>
              <a:t>&gt;</a:t>
            </a:r>
          </a:p>
          <a:p>
            <a:r>
              <a:rPr lang="en-US" sz="1700" dirty="0">
                <a:solidFill>
                  <a:srgbClr val="0033CC"/>
                </a:solidFill>
              </a:rPr>
              <a:t>… Contd.</a:t>
            </a:r>
            <a:endParaRPr lang="en-IN" sz="17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XML Schema Version of Univ. DTD (Cont.)</a:t>
            </a:r>
          </a:p>
        </p:txBody>
      </p:sp>
      <p:sp>
        <p:nvSpPr>
          <p:cNvPr id="271363" name="Text Box 3"/>
          <p:cNvSpPr txBox="1">
            <a:spLocks noChangeArrowheads="1"/>
          </p:cNvSpPr>
          <p:nvPr/>
        </p:nvSpPr>
        <p:spPr bwMode="auto">
          <a:xfrm>
            <a:off x="762000" y="990600"/>
            <a:ext cx="78486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IN" sz="1700" dirty="0"/>
              <a:t>….</a:t>
            </a:r>
          </a:p>
          <a:p>
            <a:r>
              <a:rPr lang="en-IN" sz="1700" dirty="0">
                <a:solidFill>
                  <a:srgbClr val="008000"/>
                </a:solidFill>
              </a:rPr>
              <a:t>&lt;</a:t>
            </a:r>
            <a:r>
              <a:rPr lang="en-IN" sz="1700" dirty="0" err="1">
                <a:solidFill>
                  <a:srgbClr val="008000"/>
                </a:solidFill>
              </a:rPr>
              <a:t>xs:complexType</a:t>
            </a:r>
            <a:r>
              <a:rPr lang="en-IN" sz="1700" dirty="0">
                <a:solidFill>
                  <a:srgbClr val="008000"/>
                </a:solidFill>
              </a:rPr>
              <a:t> name=“</a:t>
            </a:r>
            <a:r>
              <a:rPr lang="en-IN" sz="1700" dirty="0" err="1">
                <a:solidFill>
                  <a:srgbClr val="008000"/>
                </a:solidFill>
              </a:rPr>
              <a:t>UniversityType</a:t>
            </a:r>
            <a:r>
              <a:rPr lang="en-IN" sz="1700" dirty="0">
                <a:solidFill>
                  <a:srgbClr val="008000"/>
                </a:solidFill>
              </a:rPr>
              <a:t>”&gt;</a:t>
            </a:r>
          </a:p>
          <a:p>
            <a:r>
              <a:rPr lang="en-IN" sz="1700" dirty="0">
                <a:solidFill>
                  <a:srgbClr val="008000"/>
                </a:solidFill>
              </a:rPr>
              <a:t>    &lt;</a:t>
            </a:r>
            <a:r>
              <a:rPr lang="en-IN" sz="1700" dirty="0" err="1">
                <a:solidFill>
                  <a:srgbClr val="008000"/>
                </a:solidFill>
              </a:rPr>
              <a:t>xs:sequence</a:t>
            </a:r>
            <a:r>
              <a:rPr lang="en-IN" sz="1700" dirty="0">
                <a:solidFill>
                  <a:srgbClr val="008000"/>
                </a:solidFill>
              </a:rPr>
              <a:t>&gt;</a:t>
            </a:r>
          </a:p>
          <a:p>
            <a:r>
              <a:rPr lang="en-IN" sz="1700" dirty="0">
                <a:solidFill>
                  <a:srgbClr val="008000"/>
                </a:solidFill>
              </a:rPr>
              <a:t>        &lt;</a:t>
            </a:r>
            <a:r>
              <a:rPr lang="en-IN" sz="1700" dirty="0" err="1">
                <a:solidFill>
                  <a:srgbClr val="008000"/>
                </a:solidFill>
              </a:rPr>
              <a:t>xs:element</a:t>
            </a:r>
            <a:r>
              <a:rPr lang="en-IN" sz="1700" dirty="0">
                <a:solidFill>
                  <a:srgbClr val="008000"/>
                </a:solidFill>
              </a:rPr>
              <a:t> ref=“department” minOccurs=“0” </a:t>
            </a:r>
            <a:r>
              <a:rPr lang="en-IN" sz="1700" dirty="0" err="1">
                <a:solidFill>
                  <a:srgbClr val="008000"/>
                </a:solidFill>
              </a:rPr>
              <a:t>maxOccurs</a:t>
            </a:r>
            <a:r>
              <a:rPr lang="en-IN" sz="1700" dirty="0">
                <a:solidFill>
                  <a:srgbClr val="008000"/>
                </a:solidFill>
              </a:rPr>
              <a:t>=“unbounded”/&gt;</a:t>
            </a:r>
          </a:p>
          <a:p>
            <a:r>
              <a:rPr lang="en-IN" sz="1700" dirty="0">
                <a:solidFill>
                  <a:srgbClr val="008000"/>
                </a:solidFill>
              </a:rPr>
              <a:t>        &lt;</a:t>
            </a:r>
            <a:r>
              <a:rPr lang="en-IN" sz="1700" dirty="0" err="1">
                <a:solidFill>
                  <a:srgbClr val="008000"/>
                </a:solidFill>
              </a:rPr>
              <a:t>xs:element</a:t>
            </a:r>
            <a:r>
              <a:rPr lang="en-IN" sz="1700" dirty="0">
                <a:solidFill>
                  <a:srgbClr val="008000"/>
                </a:solidFill>
              </a:rPr>
              <a:t> ref=“course” minOccurs=“0” </a:t>
            </a:r>
            <a:r>
              <a:rPr lang="en-IN" sz="1700" dirty="0" err="1">
                <a:solidFill>
                  <a:srgbClr val="008000"/>
                </a:solidFill>
              </a:rPr>
              <a:t>maxOccurs</a:t>
            </a:r>
            <a:r>
              <a:rPr lang="en-IN" sz="1700" dirty="0">
                <a:solidFill>
                  <a:srgbClr val="008000"/>
                </a:solidFill>
              </a:rPr>
              <a:t>=“unbounded”/&gt;</a:t>
            </a:r>
          </a:p>
          <a:p>
            <a:r>
              <a:rPr lang="en-IN" sz="1700" dirty="0">
                <a:solidFill>
                  <a:srgbClr val="008000"/>
                </a:solidFill>
              </a:rPr>
              <a:t>        &lt;</a:t>
            </a:r>
            <a:r>
              <a:rPr lang="en-IN" sz="1700" dirty="0" err="1">
                <a:solidFill>
                  <a:srgbClr val="008000"/>
                </a:solidFill>
              </a:rPr>
              <a:t>xs:element</a:t>
            </a:r>
            <a:r>
              <a:rPr lang="en-IN" sz="1700" dirty="0">
                <a:solidFill>
                  <a:srgbClr val="008000"/>
                </a:solidFill>
              </a:rPr>
              <a:t> ref=“instructor” minOccurs=“0” </a:t>
            </a:r>
            <a:r>
              <a:rPr lang="en-IN" sz="1700" dirty="0" err="1">
                <a:solidFill>
                  <a:srgbClr val="008000"/>
                </a:solidFill>
              </a:rPr>
              <a:t>maxOccurs</a:t>
            </a:r>
            <a:r>
              <a:rPr lang="en-IN" sz="1700" dirty="0">
                <a:solidFill>
                  <a:srgbClr val="008000"/>
                </a:solidFill>
              </a:rPr>
              <a:t>=“unbounded”/&gt;</a:t>
            </a:r>
          </a:p>
          <a:p>
            <a:r>
              <a:rPr lang="en-IN" sz="1700" dirty="0">
                <a:solidFill>
                  <a:srgbClr val="008000"/>
                </a:solidFill>
              </a:rPr>
              <a:t>        &lt;</a:t>
            </a:r>
            <a:r>
              <a:rPr lang="en-IN" sz="1700" dirty="0" err="1">
                <a:solidFill>
                  <a:srgbClr val="008000"/>
                </a:solidFill>
              </a:rPr>
              <a:t>xs:element</a:t>
            </a:r>
            <a:r>
              <a:rPr lang="en-IN" sz="1700" dirty="0">
                <a:solidFill>
                  <a:srgbClr val="008000"/>
                </a:solidFill>
              </a:rPr>
              <a:t> ref=“teaches” minOccurs=“0” </a:t>
            </a:r>
            <a:r>
              <a:rPr lang="en-IN" sz="1700" dirty="0" err="1">
                <a:solidFill>
                  <a:srgbClr val="008000"/>
                </a:solidFill>
              </a:rPr>
              <a:t>maxOccurs</a:t>
            </a:r>
            <a:r>
              <a:rPr lang="en-IN" sz="1700" dirty="0">
                <a:solidFill>
                  <a:srgbClr val="008000"/>
                </a:solidFill>
              </a:rPr>
              <a:t>=“unbounded”/&gt;</a:t>
            </a:r>
          </a:p>
          <a:p>
            <a:r>
              <a:rPr lang="en-IN" sz="1700" dirty="0">
                <a:solidFill>
                  <a:srgbClr val="008000"/>
                </a:solidFill>
              </a:rPr>
              <a:t>    &lt;/</a:t>
            </a:r>
            <a:r>
              <a:rPr lang="en-IN" sz="1700" dirty="0" err="1">
                <a:solidFill>
                  <a:srgbClr val="008000"/>
                </a:solidFill>
              </a:rPr>
              <a:t>xs:sequence</a:t>
            </a:r>
            <a:r>
              <a:rPr lang="en-IN" sz="1700" dirty="0">
                <a:solidFill>
                  <a:srgbClr val="008000"/>
                </a:solidFill>
              </a:rPr>
              <a:t>&gt;</a:t>
            </a:r>
          </a:p>
          <a:p>
            <a:r>
              <a:rPr lang="en-IN" sz="1700" dirty="0">
                <a:solidFill>
                  <a:srgbClr val="008000"/>
                </a:solidFill>
              </a:rPr>
              <a:t>&lt;/</a:t>
            </a:r>
            <a:r>
              <a:rPr lang="en-IN" sz="1700" dirty="0" err="1">
                <a:solidFill>
                  <a:srgbClr val="008000"/>
                </a:solidFill>
              </a:rPr>
              <a:t>xs:complexType</a:t>
            </a:r>
            <a:r>
              <a:rPr lang="en-IN" sz="1700" dirty="0">
                <a:solidFill>
                  <a:srgbClr val="008000"/>
                </a:solidFill>
              </a:rPr>
              <a:t>&gt;</a:t>
            </a:r>
          </a:p>
          <a:p>
            <a:r>
              <a:rPr lang="en-IN" sz="1700" dirty="0"/>
              <a:t>&lt;/</a:t>
            </a:r>
            <a:r>
              <a:rPr lang="en-IN" sz="1700" dirty="0" err="1"/>
              <a:t>xs:schema</a:t>
            </a:r>
            <a:r>
              <a:rPr lang="en-IN" sz="1700" dirty="0"/>
              <a:t>&gt;</a:t>
            </a:r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762000" y="3962400"/>
            <a:ext cx="7661275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rgbClr val="002060"/>
              </a:buClr>
              <a:buSzPct val="110000"/>
              <a:buFont typeface="Wingdings" panose="05000000000000000000" pitchFamily="2" charset="2"/>
              <a:buChar char="§"/>
            </a:pPr>
            <a:r>
              <a:rPr kumimoji="1" lang="en-US" sz="1700" dirty="0"/>
              <a:t>Choice of “</a:t>
            </a:r>
            <a:r>
              <a:rPr kumimoji="1" lang="en-US" sz="1700" dirty="0" err="1"/>
              <a:t>xs</a:t>
            </a:r>
            <a:r>
              <a:rPr kumimoji="1" lang="en-US" sz="1700" dirty="0"/>
              <a:t>:” was ours -- any other namespace prefix could be chosen</a:t>
            </a:r>
          </a:p>
          <a:p>
            <a:pPr marL="342900" indent="-342900">
              <a:spcBef>
                <a:spcPct val="35000"/>
              </a:spcBef>
              <a:buClr>
                <a:srgbClr val="002060"/>
              </a:buClr>
              <a:buSzPct val="110000"/>
              <a:buFont typeface="Wingdings" panose="05000000000000000000" pitchFamily="2" charset="2"/>
              <a:buChar char="§"/>
            </a:pPr>
            <a:r>
              <a:rPr kumimoji="1" lang="en-US" sz="1700" dirty="0"/>
              <a:t>Element “university” has type “</a:t>
            </a:r>
            <a:r>
              <a:rPr kumimoji="1" lang="en-US" sz="1700" dirty="0" err="1"/>
              <a:t>universityType</a:t>
            </a:r>
            <a:r>
              <a:rPr kumimoji="1" lang="en-US" sz="1700" dirty="0"/>
              <a:t>”, which is defined separately</a:t>
            </a:r>
          </a:p>
          <a:p>
            <a:pPr marL="742950" lvl="1" indent="-285750">
              <a:spcBef>
                <a:spcPct val="35000"/>
              </a:spcBef>
              <a:buClr>
                <a:schemeClr val="folHlink"/>
              </a:buClr>
              <a:buSzPct val="110000"/>
              <a:buFont typeface="Arial" panose="020B0604020202020204" pitchFamily="34" charset="0"/>
              <a:buChar char="•"/>
            </a:pPr>
            <a:r>
              <a:rPr kumimoji="1" lang="en-US" sz="1700" dirty="0" err="1"/>
              <a:t>xs:complexType</a:t>
            </a:r>
            <a:r>
              <a:rPr kumimoji="1" lang="en-US" sz="1700" dirty="0"/>
              <a:t> is used later to create the named complex type “</a:t>
            </a:r>
            <a:r>
              <a:rPr kumimoji="1" lang="en-US" sz="1700" dirty="0" err="1"/>
              <a:t>UniversityType</a:t>
            </a:r>
            <a:r>
              <a:rPr kumimoji="1" lang="en-US" sz="1700" dirty="0"/>
              <a:t>”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features of XML Schema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93788"/>
            <a:ext cx="7707313" cy="4903787"/>
          </a:xfrm>
        </p:spPr>
        <p:txBody>
          <a:bodyPr/>
          <a:lstStyle/>
          <a:p>
            <a:r>
              <a:rPr lang="en-US" dirty="0"/>
              <a:t>Attributes specified by </a:t>
            </a:r>
            <a:r>
              <a:rPr lang="en-US" dirty="0" err="1"/>
              <a:t>xs:attribute</a:t>
            </a:r>
            <a:r>
              <a:rPr lang="en-US" dirty="0"/>
              <a:t> tag: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xs:attribute</a:t>
            </a:r>
            <a:r>
              <a:rPr lang="en-US" dirty="0"/>
              <a:t> name = “</a:t>
            </a:r>
            <a:r>
              <a:rPr lang="en-US" dirty="0" err="1"/>
              <a:t>dept_name</a:t>
            </a:r>
            <a:r>
              <a:rPr lang="en-US" dirty="0"/>
              <a:t>”/&gt;</a:t>
            </a:r>
          </a:p>
          <a:p>
            <a:pPr lvl="1"/>
            <a:r>
              <a:rPr lang="en-US" dirty="0"/>
              <a:t>adding the attribute use = “required” means value must be specified</a:t>
            </a:r>
          </a:p>
          <a:p>
            <a:r>
              <a:rPr lang="en-US" dirty="0"/>
              <a:t>Key constraint: “department names form a key for department elements under the root university element: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dirty="0"/>
              <a:t>		&lt;</a:t>
            </a:r>
            <a:r>
              <a:rPr lang="en-US" dirty="0" err="1"/>
              <a:t>xs:key</a:t>
            </a:r>
            <a:r>
              <a:rPr lang="en-US" dirty="0"/>
              <a:t> name = “</a:t>
            </a:r>
            <a:r>
              <a:rPr lang="en-US" dirty="0" err="1"/>
              <a:t>deptKey</a:t>
            </a:r>
            <a:r>
              <a:rPr lang="en-US" dirty="0"/>
              <a:t>”&gt;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dirty="0"/>
              <a:t>			&lt;</a:t>
            </a:r>
            <a:r>
              <a:rPr lang="en-US" dirty="0" err="1"/>
              <a:t>xs:selector</a:t>
            </a:r>
            <a:r>
              <a:rPr lang="en-US" dirty="0"/>
              <a:t> </a:t>
            </a:r>
            <a:r>
              <a:rPr lang="en-US" dirty="0" err="1"/>
              <a:t>xpath</a:t>
            </a:r>
            <a:r>
              <a:rPr lang="en-US" dirty="0"/>
              <a:t> = “/university/department”/&gt;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dirty="0"/>
              <a:t>			&lt;</a:t>
            </a:r>
            <a:r>
              <a:rPr lang="en-US" dirty="0" err="1"/>
              <a:t>xs:field</a:t>
            </a:r>
            <a:r>
              <a:rPr lang="en-US" dirty="0"/>
              <a:t> </a:t>
            </a:r>
            <a:r>
              <a:rPr lang="en-US" dirty="0" err="1"/>
              <a:t>xpath</a:t>
            </a:r>
            <a:r>
              <a:rPr lang="en-US" dirty="0"/>
              <a:t> = “</a:t>
            </a:r>
            <a:r>
              <a:rPr lang="en-US" dirty="0" err="1"/>
              <a:t>dept_name</a:t>
            </a:r>
            <a:r>
              <a:rPr lang="en-US" dirty="0"/>
              <a:t>”/&gt;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dirty="0"/>
              <a:t>		&lt;\</a:t>
            </a:r>
            <a:r>
              <a:rPr lang="en-US" dirty="0" err="1"/>
              <a:t>xs:key</a:t>
            </a:r>
            <a:r>
              <a:rPr lang="en-US" dirty="0"/>
              <a:t>&gt;</a:t>
            </a:r>
          </a:p>
          <a:p>
            <a:r>
              <a:rPr lang="en-US" dirty="0"/>
              <a:t>Foreign key constraint from course to department: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dirty="0"/>
              <a:t>		&lt;</a:t>
            </a:r>
            <a:r>
              <a:rPr lang="en-US" dirty="0" err="1"/>
              <a:t>xs:keyref</a:t>
            </a:r>
            <a:r>
              <a:rPr lang="en-US" dirty="0"/>
              <a:t> name = “</a:t>
            </a:r>
            <a:r>
              <a:rPr lang="en-US" dirty="0" err="1"/>
              <a:t>courseDeptFKey</a:t>
            </a:r>
            <a:r>
              <a:rPr lang="en-US" dirty="0"/>
              <a:t>” refer=“</a:t>
            </a:r>
            <a:r>
              <a:rPr lang="en-US" dirty="0" err="1"/>
              <a:t>deptKey</a:t>
            </a:r>
            <a:r>
              <a:rPr lang="en-US" dirty="0"/>
              <a:t>”&gt;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dirty="0"/>
              <a:t>			&lt;</a:t>
            </a:r>
            <a:r>
              <a:rPr lang="en-US" dirty="0" err="1"/>
              <a:t>xs:selector</a:t>
            </a:r>
            <a:r>
              <a:rPr lang="en-US" dirty="0"/>
              <a:t> </a:t>
            </a:r>
            <a:r>
              <a:rPr lang="en-US" dirty="0" err="1"/>
              <a:t>xpath</a:t>
            </a:r>
            <a:r>
              <a:rPr lang="en-US" dirty="0"/>
              <a:t> = “/university/course”/&gt;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dirty="0"/>
              <a:t>			&lt;</a:t>
            </a:r>
            <a:r>
              <a:rPr lang="en-US" dirty="0" err="1"/>
              <a:t>xs:field</a:t>
            </a:r>
            <a:r>
              <a:rPr lang="en-US" dirty="0"/>
              <a:t> </a:t>
            </a:r>
            <a:r>
              <a:rPr lang="en-US" dirty="0" err="1"/>
              <a:t>xpath</a:t>
            </a:r>
            <a:r>
              <a:rPr lang="en-US" dirty="0"/>
              <a:t> = “</a:t>
            </a:r>
            <a:r>
              <a:rPr lang="en-US" dirty="0" err="1"/>
              <a:t>dept_name</a:t>
            </a:r>
            <a:r>
              <a:rPr lang="en-US" dirty="0"/>
              <a:t>”/&gt;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dirty="0"/>
              <a:t>		&lt;\</a:t>
            </a:r>
            <a:r>
              <a:rPr lang="en-US" dirty="0" err="1"/>
              <a:t>xs:keyref</a:t>
            </a:r>
            <a:r>
              <a:rPr lang="en-US" dirty="0"/>
              <a:t>&gt;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Querying and Transforming XML Data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93788"/>
            <a:ext cx="7707313" cy="4903787"/>
          </a:xfrm>
        </p:spPr>
        <p:txBody>
          <a:bodyPr/>
          <a:lstStyle/>
          <a:p>
            <a:r>
              <a:rPr lang="en-US" dirty="0"/>
              <a:t>Translation of information from one XML schema to another</a:t>
            </a:r>
          </a:p>
          <a:p>
            <a:r>
              <a:rPr lang="en-US" dirty="0"/>
              <a:t>Querying on XML data </a:t>
            </a:r>
          </a:p>
          <a:p>
            <a:r>
              <a:rPr lang="en-US" dirty="0"/>
              <a:t>Above two are closely related, and handled by the same tools</a:t>
            </a:r>
          </a:p>
          <a:p>
            <a:r>
              <a:rPr lang="en-US" dirty="0"/>
              <a:t>Standard XML querying/translation languages</a:t>
            </a:r>
          </a:p>
          <a:p>
            <a:pPr lvl="1"/>
            <a:r>
              <a:rPr lang="en-US" dirty="0"/>
              <a:t>XPath</a:t>
            </a:r>
          </a:p>
          <a:p>
            <a:pPr lvl="2"/>
            <a:r>
              <a:rPr lang="en-US" dirty="0"/>
              <a:t>Simple language consisting of path expressions</a:t>
            </a:r>
          </a:p>
          <a:p>
            <a:pPr lvl="1"/>
            <a:r>
              <a:rPr lang="en-US" dirty="0"/>
              <a:t>XSLT</a:t>
            </a:r>
          </a:p>
          <a:p>
            <a:pPr lvl="2"/>
            <a:r>
              <a:rPr lang="en-US" dirty="0"/>
              <a:t>Simple language designed for translation from XML to XML and XML to HTML</a:t>
            </a:r>
          </a:p>
          <a:p>
            <a:pPr lvl="1"/>
            <a:r>
              <a:rPr lang="en-US" dirty="0"/>
              <a:t>XQuery</a:t>
            </a:r>
          </a:p>
          <a:p>
            <a:pPr lvl="2"/>
            <a:r>
              <a:rPr lang="en-US" dirty="0"/>
              <a:t>An XML query language with a rich set of features</a:t>
            </a:r>
          </a:p>
          <a:p>
            <a:pPr>
              <a:buFont typeface="Monotype Sorts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43000"/>
            <a:ext cx="7558904" cy="5210175"/>
          </a:xfrm>
        </p:spPr>
        <p:txBody>
          <a:bodyPr/>
          <a:lstStyle/>
          <a:p>
            <a:r>
              <a:rPr lang="en-US" dirty="0"/>
              <a:t>XML:  Extensible Markup Language</a:t>
            </a:r>
          </a:p>
          <a:p>
            <a:r>
              <a:rPr lang="en-US" dirty="0"/>
              <a:t>Defined by the WWW Consortium (W3C)</a:t>
            </a:r>
          </a:p>
          <a:p>
            <a:r>
              <a:rPr lang="en-US" dirty="0"/>
              <a:t>Derived from SGML (Standard Generalized Markup Language), but simpler to use than SGML </a:t>
            </a:r>
          </a:p>
          <a:p>
            <a:r>
              <a:rPr lang="en-US" dirty="0"/>
              <a:t>Documents have tags giving extra information about sections of the document</a:t>
            </a:r>
          </a:p>
          <a:p>
            <a:pPr lvl="1"/>
            <a:r>
              <a:rPr lang="en-US" dirty="0"/>
              <a:t>E.g.,  </a:t>
            </a:r>
            <a:r>
              <a:rPr lang="en-US" dirty="0">
                <a:solidFill>
                  <a:srgbClr val="993300"/>
                </a:solidFill>
              </a:rPr>
              <a:t>&lt;title&gt; XML &lt;/title&gt;  &lt;slide&gt; Introduction …&lt;/slide&gt;</a:t>
            </a:r>
          </a:p>
          <a:p>
            <a:r>
              <a:rPr lang="en-US" b="1" dirty="0"/>
              <a:t>Extensible</a:t>
            </a:r>
            <a:r>
              <a:rPr lang="en-US" dirty="0"/>
              <a:t>, unlike HTML</a:t>
            </a:r>
          </a:p>
          <a:p>
            <a:pPr lvl="1"/>
            <a:r>
              <a:rPr lang="en-US" dirty="0"/>
              <a:t>Users can add new tags, and </a:t>
            </a:r>
            <a:r>
              <a:rPr lang="en-US" i="1" dirty="0"/>
              <a:t>separately</a:t>
            </a:r>
            <a:r>
              <a:rPr lang="en-US" dirty="0"/>
              <a:t> specify how the tag should be handled for display</a:t>
            </a:r>
          </a:p>
          <a:p>
            <a:pPr>
              <a:buFont typeface="Monotype Sorts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 Model of XML Data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43000"/>
            <a:ext cx="7665436" cy="5133975"/>
          </a:xfrm>
        </p:spPr>
        <p:txBody>
          <a:bodyPr/>
          <a:lstStyle/>
          <a:p>
            <a:r>
              <a:rPr lang="en-US" dirty="0"/>
              <a:t>Query and transformation languages are based on a </a:t>
            </a:r>
            <a:r>
              <a:rPr lang="en-US" b="1" dirty="0">
                <a:solidFill>
                  <a:srgbClr val="002060"/>
                </a:solidFill>
              </a:rPr>
              <a:t>tree model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/>
              <a:t>of XML data</a:t>
            </a:r>
          </a:p>
          <a:p>
            <a:r>
              <a:rPr lang="en-US" dirty="0"/>
              <a:t>An XML document is modeled as a tree, with </a:t>
            </a:r>
            <a:r>
              <a:rPr lang="en-US" b="1" dirty="0">
                <a:solidFill>
                  <a:srgbClr val="002060"/>
                </a:solidFill>
              </a:rPr>
              <a:t>nodes</a:t>
            </a:r>
            <a:r>
              <a:rPr lang="en-US" dirty="0"/>
              <a:t> corresponding to elements and attributes</a:t>
            </a:r>
          </a:p>
          <a:p>
            <a:pPr lvl="1"/>
            <a:r>
              <a:rPr lang="en-US" dirty="0"/>
              <a:t>Element nodes have child nodes, which can be attributes or </a:t>
            </a:r>
            <a:r>
              <a:rPr lang="en-US" dirty="0" err="1"/>
              <a:t>subelements</a:t>
            </a:r>
            <a:endParaRPr lang="en-US" dirty="0"/>
          </a:p>
          <a:p>
            <a:pPr lvl="1"/>
            <a:r>
              <a:rPr lang="en-US" dirty="0"/>
              <a:t>Text in an element is modeled as a text node child of the element</a:t>
            </a:r>
          </a:p>
          <a:p>
            <a:pPr lvl="1"/>
            <a:r>
              <a:rPr lang="en-US" dirty="0"/>
              <a:t>Children of a node are ordered according to their order in the XML document</a:t>
            </a:r>
          </a:p>
          <a:p>
            <a:pPr lvl="1"/>
            <a:r>
              <a:rPr lang="en-US" dirty="0"/>
              <a:t>Element and attribute nodes (except for the root node) have a single parent, which is an element node</a:t>
            </a:r>
          </a:p>
          <a:p>
            <a:pPr lvl="1"/>
            <a:r>
              <a:rPr lang="en-US" dirty="0"/>
              <a:t>The root node has a single child, which is the root element of the document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87767" y="117475"/>
            <a:ext cx="6960094" cy="609600"/>
          </a:xfrm>
        </p:spPr>
        <p:txBody>
          <a:bodyPr/>
          <a:lstStyle/>
          <a:p>
            <a:r>
              <a:rPr lang="en-US" dirty="0"/>
              <a:t>XPath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93788"/>
            <a:ext cx="7707313" cy="4903787"/>
          </a:xfrm>
        </p:spPr>
        <p:txBody>
          <a:bodyPr/>
          <a:lstStyle/>
          <a:p>
            <a:r>
              <a:rPr lang="en-US" dirty="0"/>
              <a:t>XPath is used to address (select) parts of documents using</a:t>
            </a:r>
            <a:br>
              <a:rPr lang="en-US" dirty="0"/>
            </a:br>
            <a:r>
              <a:rPr lang="en-US" dirty="0"/>
              <a:t> </a:t>
            </a:r>
            <a:r>
              <a:rPr lang="en-US" b="1" dirty="0">
                <a:solidFill>
                  <a:srgbClr val="002060"/>
                </a:solidFill>
              </a:rPr>
              <a:t>path expressions</a:t>
            </a:r>
          </a:p>
          <a:p>
            <a:r>
              <a:rPr lang="en-US" dirty="0"/>
              <a:t>A path expression is a sequence of steps separated by “/”</a:t>
            </a:r>
          </a:p>
          <a:p>
            <a:pPr lvl="1"/>
            <a:r>
              <a:rPr lang="en-US" dirty="0"/>
              <a:t>Think of file names in a directory hierarchy</a:t>
            </a:r>
          </a:p>
          <a:p>
            <a:r>
              <a:rPr lang="en-US" dirty="0"/>
              <a:t>Result of path expression:  set of values that along with their containing elements/attributes match the specified path </a:t>
            </a:r>
          </a:p>
          <a:p>
            <a:r>
              <a:rPr lang="en-US" dirty="0"/>
              <a:t>E.g.,       </a:t>
            </a:r>
            <a:r>
              <a:rPr lang="en-US" dirty="0">
                <a:solidFill>
                  <a:srgbClr val="993300"/>
                </a:solidFill>
              </a:rPr>
              <a:t>/university-3/instructor/name</a:t>
            </a:r>
            <a:r>
              <a:rPr lang="en-US" dirty="0"/>
              <a:t>   evaluated on the university-3 data we saw earlier returns</a:t>
            </a:r>
          </a:p>
          <a:p>
            <a:pPr lvl="1">
              <a:buFont typeface="Monotype Sorts" charset="2"/>
              <a:buNone/>
            </a:pPr>
            <a:r>
              <a:rPr lang="en-US" dirty="0"/>
              <a:t>    &lt;name&gt;Srinivasan&lt;/name&gt;</a:t>
            </a:r>
            <a:br>
              <a:rPr lang="en-US" dirty="0"/>
            </a:br>
            <a:r>
              <a:rPr lang="en-US" dirty="0"/>
              <a:t>&lt;name&gt;Brandt&lt;/name&gt;</a:t>
            </a:r>
            <a:endParaRPr lang="en-US" dirty="0">
              <a:solidFill>
                <a:srgbClr val="006666"/>
              </a:solidFill>
            </a:endParaRPr>
          </a:p>
          <a:p>
            <a:r>
              <a:rPr lang="en-US" dirty="0"/>
              <a:t>E.g.,       </a:t>
            </a:r>
            <a:r>
              <a:rPr lang="en-US" dirty="0">
                <a:solidFill>
                  <a:srgbClr val="993300"/>
                </a:solidFill>
              </a:rPr>
              <a:t>/university-3/instructor/name/text( )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dirty="0"/>
              <a:t>        returns the same names, but without the enclosing tags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XPath (Cont.)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8350" y="1143000"/>
            <a:ext cx="7612170" cy="5257800"/>
          </a:xfrm>
        </p:spPr>
        <p:txBody>
          <a:bodyPr/>
          <a:lstStyle/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The initial “/” denotes root of the document (above the top-level tag)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Path expressions are evaluated left to right</a:t>
            </a:r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Each step operates on the set of instances produced by the previous step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Selection predicates may follow any step in a path, in [ ]</a:t>
            </a:r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E.g.,    </a:t>
            </a:r>
            <a:r>
              <a:rPr lang="en-US" dirty="0">
                <a:solidFill>
                  <a:srgbClr val="993300"/>
                </a:solidFill>
              </a:rPr>
              <a:t>/university-3/course[credits &gt;= 4] </a:t>
            </a:r>
          </a:p>
          <a:p>
            <a:pPr lvl="2"/>
            <a:r>
              <a:rPr lang="en-US" dirty="0"/>
              <a:t>returns account elements with a balance value greater than 400</a:t>
            </a:r>
          </a:p>
          <a:p>
            <a:pPr lvl="2"/>
            <a:r>
              <a:rPr lang="en-US" dirty="0">
                <a:solidFill>
                  <a:srgbClr val="993300"/>
                </a:solidFill>
              </a:rPr>
              <a:t>/university-3/course[credits]  </a:t>
            </a:r>
            <a:r>
              <a:rPr lang="en-US" dirty="0"/>
              <a:t>returns account elements containing a credits </a:t>
            </a:r>
            <a:r>
              <a:rPr lang="en-US" dirty="0" err="1"/>
              <a:t>subelement</a:t>
            </a:r>
            <a:endParaRPr lang="en-US" dirty="0"/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Attributes are accessed using “@”</a:t>
            </a:r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E.g.,   </a:t>
            </a:r>
            <a:r>
              <a:rPr lang="en-US" dirty="0">
                <a:solidFill>
                  <a:srgbClr val="993300"/>
                </a:solidFill>
              </a:rPr>
              <a:t>/university-3/course[credits &gt;= 4]/@</a:t>
            </a:r>
            <a:r>
              <a:rPr lang="en-US" dirty="0" err="1">
                <a:solidFill>
                  <a:srgbClr val="993300"/>
                </a:solidFill>
              </a:rPr>
              <a:t>course_id</a:t>
            </a:r>
            <a:endParaRPr lang="en-US" dirty="0">
              <a:solidFill>
                <a:srgbClr val="993300"/>
              </a:solidFill>
            </a:endParaRPr>
          </a:p>
          <a:p>
            <a:pPr lvl="2"/>
            <a:r>
              <a:rPr lang="en-US" dirty="0"/>
              <a:t>returns the course identifiers of courses with credits &gt;= 4</a:t>
            </a:r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IDREF attributes are not dereferenced automatically (more on this later)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in XPath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09709"/>
            <a:ext cx="7707313" cy="488786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XPath provides several functions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function </a:t>
            </a:r>
            <a:r>
              <a:rPr lang="en-US" dirty="0">
                <a:solidFill>
                  <a:srgbClr val="993300"/>
                </a:solidFill>
              </a:rPr>
              <a:t>count()</a:t>
            </a:r>
            <a:r>
              <a:rPr lang="en-US" dirty="0"/>
              <a:t>  at the end of a path counts the number of elements in the set generated by the path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E.g.,   </a:t>
            </a:r>
            <a:r>
              <a:rPr lang="en-US" dirty="0">
                <a:solidFill>
                  <a:srgbClr val="993300"/>
                </a:solidFill>
              </a:rPr>
              <a:t>/university-2/instructor[count(./teaches/course)&gt; 2]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Returns instructors teaching more than 2 courses (on university-2 schema)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Also function for testing position (1, 2, ..) of node w.r.t. siblings</a:t>
            </a:r>
          </a:p>
          <a:p>
            <a:pPr>
              <a:lnSpc>
                <a:spcPct val="90000"/>
              </a:lnSpc>
            </a:pPr>
            <a:r>
              <a:rPr lang="en-US" dirty="0"/>
              <a:t>Boolean connectives </a:t>
            </a:r>
            <a:r>
              <a:rPr lang="en-US" dirty="0">
                <a:solidFill>
                  <a:srgbClr val="993300"/>
                </a:solidFill>
              </a:rPr>
              <a:t>and</a:t>
            </a:r>
            <a:r>
              <a:rPr lang="en-US" dirty="0"/>
              <a:t> </a:t>
            </a:r>
            <a:r>
              <a:rPr lang="en-US" dirty="0" err="1"/>
              <a:t>and</a:t>
            </a:r>
            <a:r>
              <a:rPr lang="en-US" dirty="0"/>
              <a:t> </a:t>
            </a:r>
            <a:r>
              <a:rPr lang="en-US" dirty="0">
                <a:solidFill>
                  <a:srgbClr val="993300"/>
                </a:solidFill>
              </a:rPr>
              <a:t>or</a:t>
            </a:r>
            <a:r>
              <a:rPr lang="en-US" dirty="0"/>
              <a:t> and function </a:t>
            </a:r>
            <a:r>
              <a:rPr lang="en-US" dirty="0">
                <a:solidFill>
                  <a:srgbClr val="993300"/>
                </a:solidFill>
              </a:rPr>
              <a:t>not() </a:t>
            </a:r>
            <a:r>
              <a:rPr lang="en-US" dirty="0"/>
              <a:t>can be used in predicates</a:t>
            </a:r>
          </a:p>
          <a:p>
            <a:pPr>
              <a:lnSpc>
                <a:spcPct val="90000"/>
              </a:lnSpc>
            </a:pPr>
            <a:r>
              <a:rPr lang="en-US" dirty="0"/>
              <a:t>IDREFs can be referenced using function </a:t>
            </a:r>
            <a:r>
              <a:rPr lang="en-US" dirty="0">
                <a:solidFill>
                  <a:srgbClr val="993300"/>
                </a:solidFill>
              </a:rPr>
              <a:t>id()	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993300"/>
                </a:solidFill>
              </a:rPr>
              <a:t>id()</a:t>
            </a:r>
            <a:r>
              <a:rPr lang="en-US" dirty="0"/>
              <a:t> can also be applied to sets of references such as IDREFS and even to strings containing multiple references separated by blanks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   </a:t>
            </a:r>
            <a:r>
              <a:rPr lang="en-US" dirty="0">
                <a:solidFill>
                  <a:srgbClr val="993300"/>
                </a:solidFill>
              </a:rPr>
              <a:t>/university-3/course/id(@</a:t>
            </a:r>
            <a:r>
              <a:rPr lang="en-US" dirty="0" err="1">
                <a:solidFill>
                  <a:srgbClr val="993300"/>
                </a:solidFill>
              </a:rPr>
              <a:t>dept_name</a:t>
            </a:r>
            <a:r>
              <a:rPr lang="en-US" dirty="0">
                <a:solidFill>
                  <a:srgbClr val="993300"/>
                </a:solidFill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returns all department elements referred to from the </a:t>
            </a:r>
            <a:r>
              <a:rPr lang="en-US" dirty="0" err="1"/>
              <a:t>dept_name</a:t>
            </a:r>
            <a:r>
              <a:rPr lang="en-US" dirty="0"/>
              <a:t> attribute of course elements.</a:t>
            </a:r>
            <a:endParaRPr lang="en-US" sz="1600" dirty="0"/>
          </a:p>
          <a:p>
            <a:pPr>
              <a:lnSpc>
                <a:spcPct val="90000"/>
              </a:lnSpc>
            </a:pPr>
            <a:endParaRPr lang="en-US" sz="16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XPath Features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8350" y="1143000"/>
            <a:ext cx="7613650" cy="4449932"/>
          </a:xfrm>
        </p:spPr>
        <p:txBody>
          <a:bodyPr/>
          <a:lstStyle/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Operator “|” used to implement union </a:t>
            </a:r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E.g.,  </a:t>
            </a:r>
            <a:r>
              <a:rPr lang="en-US" dirty="0">
                <a:solidFill>
                  <a:srgbClr val="993300"/>
                </a:solidFill>
              </a:rPr>
              <a:t>/university-3/course[@dept name=“Comp. Sci”]   |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/university-3/course[@dept name=“Biology”]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Gives union of Comp. Sci. and Biology courses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However, “|” cannot be nested inside other operators.</a:t>
            </a:r>
          </a:p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“//” can be used to skip multiple levels of nodes 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E.g.,  </a:t>
            </a:r>
            <a:r>
              <a:rPr lang="en-US" dirty="0">
                <a:solidFill>
                  <a:srgbClr val="993300"/>
                </a:solidFill>
              </a:rPr>
              <a:t>/university-3//name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finds any </a:t>
            </a:r>
            <a:r>
              <a:rPr lang="en-US" dirty="0">
                <a:solidFill>
                  <a:srgbClr val="993300"/>
                </a:solidFill>
              </a:rPr>
              <a:t>name</a:t>
            </a:r>
            <a:r>
              <a:rPr lang="en-US" dirty="0"/>
              <a:t> element </a:t>
            </a:r>
            <a:r>
              <a:rPr lang="en-US" i="1" dirty="0"/>
              <a:t>anywhere </a:t>
            </a:r>
            <a:r>
              <a:rPr lang="en-US" dirty="0"/>
              <a:t> under the </a:t>
            </a:r>
            <a:r>
              <a:rPr lang="en-US" dirty="0">
                <a:solidFill>
                  <a:srgbClr val="993300"/>
                </a:solidFill>
              </a:rPr>
              <a:t>/university-3</a:t>
            </a:r>
            <a:r>
              <a:rPr lang="en-US" dirty="0"/>
              <a:t> element, regardless of the element in which it is contained.</a:t>
            </a:r>
          </a:p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A step in the path can go to parents, siblings, ancestors and descendants  of the nodes generated by the previous step, not just to the children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“//”, described above, is a short from for specifying “all descendants”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“..” specifies the parent.</a:t>
            </a:r>
          </a:p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doc(name) returns the root of a named document </a:t>
            </a:r>
          </a:p>
          <a:p>
            <a:pPr>
              <a:lnSpc>
                <a:spcPct val="90000"/>
              </a:lnSpc>
            </a:pPr>
            <a:endParaRPr lang="en-US" i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XQuery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93788"/>
            <a:ext cx="7707313" cy="4903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XQuery is a general purpose query language for XML data </a:t>
            </a:r>
          </a:p>
          <a:p>
            <a:pPr>
              <a:lnSpc>
                <a:spcPct val="90000"/>
              </a:lnSpc>
            </a:pPr>
            <a:r>
              <a:rPr lang="en-US" dirty="0"/>
              <a:t>Currently being standardized by the World Wide Web Consortium (W3C)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textbook description is based on a January 2005 draft of the standard.  The final version may differ, but major features likely to stay unchanged.</a:t>
            </a:r>
          </a:p>
          <a:p>
            <a:pPr>
              <a:lnSpc>
                <a:spcPct val="90000"/>
              </a:lnSpc>
            </a:pPr>
            <a:r>
              <a:rPr lang="en-US" dirty="0"/>
              <a:t>XQuery is derived from the Quilt query language, which itself borrows from SQL, XQL and XML-QL</a:t>
            </a:r>
          </a:p>
          <a:p>
            <a:pPr>
              <a:lnSpc>
                <a:spcPct val="90000"/>
              </a:lnSpc>
            </a:pPr>
            <a:r>
              <a:rPr lang="en-US" dirty="0"/>
              <a:t>XQuery uses a  </a:t>
            </a:r>
            <a:br>
              <a:rPr lang="en-US" dirty="0"/>
            </a:br>
            <a:r>
              <a:rPr lang="en-US" dirty="0"/>
              <a:t>      </a:t>
            </a:r>
            <a:r>
              <a:rPr lang="en-US" b="1" dirty="0">
                <a:solidFill>
                  <a:srgbClr val="993300"/>
                </a:solidFill>
              </a:rPr>
              <a:t>for … let … where … order by …result</a:t>
            </a:r>
            <a:r>
              <a:rPr lang="en-US" dirty="0">
                <a:solidFill>
                  <a:srgbClr val="993300"/>
                </a:solidFill>
              </a:rPr>
              <a:t> … 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/>
              <a:t>syntax</a:t>
            </a:r>
            <a:br>
              <a:rPr lang="en-US" dirty="0"/>
            </a:br>
            <a:r>
              <a:rPr lang="en-US" dirty="0"/>
              <a:t>     </a:t>
            </a:r>
            <a:r>
              <a:rPr lang="en-US" b="1" dirty="0"/>
              <a:t>for</a:t>
            </a:r>
            <a:r>
              <a:rPr lang="en-US" dirty="0"/>
              <a:t>      </a:t>
            </a:r>
            <a:r>
              <a:rPr lang="en-US" dirty="0">
                <a:sym typeface="Wingdings" pitchFamily="2" charset="2"/>
              </a:rPr>
              <a:t> SQL </a:t>
            </a:r>
            <a:r>
              <a:rPr lang="en-US" b="1" dirty="0">
                <a:sym typeface="Wingdings" pitchFamily="2" charset="2"/>
              </a:rPr>
              <a:t>from</a:t>
            </a:r>
            <a:r>
              <a:rPr lang="en-US" dirty="0">
                <a:sym typeface="Wingdings" pitchFamily="2" charset="2"/>
              </a:rPr>
              <a:t/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     </a:t>
            </a:r>
            <a:r>
              <a:rPr lang="en-US" b="1" dirty="0">
                <a:sym typeface="Wingdings" pitchFamily="2" charset="2"/>
              </a:rPr>
              <a:t>where</a:t>
            </a:r>
            <a:r>
              <a:rPr lang="en-US" dirty="0">
                <a:sym typeface="Wingdings" pitchFamily="2" charset="2"/>
              </a:rPr>
              <a:t>  SQL </a:t>
            </a:r>
            <a:r>
              <a:rPr lang="en-US" b="1" dirty="0">
                <a:sym typeface="Wingdings" pitchFamily="2" charset="2"/>
              </a:rPr>
              <a:t>where</a:t>
            </a:r>
            <a:r>
              <a:rPr lang="en-US" dirty="0">
                <a:sym typeface="Wingdings" pitchFamily="2" charset="2"/>
              </a:rPr>
              <a:t/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     </a:t>
            </a:r>
            <a:r>
              <a:rPr lang="en-US" b="1" dirty="0">
                <a:sym typeface="Wingdings" pitchFamily="2" charset="2"/>
              </a:rPr>
              <a:t>order by </a:t>
            </a:r>
            <a:r>
              <a:rPr lang="en-US" dirty="0">
                <a:sym typeface="Wingdings" pitchFamily="2" charset="2"/>
              </a:rPr>
              <a:t> SQL </a:t>
            </a:r>
            <a:r>
              <a:rPr lang="en-US" b="1" dirty="0">
                <a:sym typeface="Wingdings" pitchFamily="2" charset="2"/>
              </a:rPr>
              <a:t>order by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b="1" dirty="0">
                <a:sym typeface="Wingdings" pitchFamily="2" charset="2"/>
              </a:rPr>
              <a:t>	     result</a:t>
            </a:r>
            <a:r>
              <a:rPr lang="en-US" dirty="0">
                <a:sym typeface="Wingdings" pitchFamily="2" charset="2"/>
              </a:rPr>
              <a:t>   SQL </a:t>
            </a:r>
            <a:r>
              <a:rPr lang="en-US" b="1" dirty="0">
                <a:sym typeface="Wingdings" pitchFamily="2" charset="2"/>
              </a:rPr>
              <a:t>select</a:t>
            </a:r>
            <a:r>
              <a:rPr lang="en-US" dirty="0">
                <a:sym typeface="Wingdings" pitchFamily="2" charset="2"/>
              </a:rPr>
              <a:t/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     </a:t>
            </a:r>
            <a:r>
              <a:rPr lang="en-US" b="1" dirty="0">
                <a:sym typeface="Wingdings" pitchFamily="2" charset="2"/>
              </a:rPr>
              <a:t>let</a:t>
            </a:r>
            <a:r>
              <a:rPr lang="en-US" dirty="0">
                <a:sym typeface="Wingdings" pitchFamily="2" charset="2"/>
              </a:rPr>
              <a:t> allows temporary variables, and has no equivalent in SQL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FLWOR Syntax in XQuery 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8350" y="1143000"/>
            <a:ext cx="7683192" cy="5286375"/>
          </a:xfrm>
        </p:spPr>
        <p:txBody>
          <a:bodyPr/>
          <a:lstStyle/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For clause uses XPath expressions, and variable in for clause ranges over values in the set returned by XPath</a:t>
            </a:r>
          </a:p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Simple FLWOR expression in XQuery </a:t>
            </a:r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find all courses with credits &gt; 3, with each result enclosed in an &lt;</a:t>
            </a:r>
            <a:r>
              <a:rPr lang="en-US" dirty="0" err="1"/>
              <a:t>course_id</a:t>
            </a:r>
            <a:r>
              <a:rPr lang="en-US" dirty="0"/>
              <a:t>&gt; .. &lt;/</a:t>
            </a:r>
            <a:r>
              <a:rPr lang="en-US" dirty="0" err="1"/>
              <a:t>course_id</a:t>
            </a:r>
            <a:r>
              <a:rPr lang="en-US" dirty="0"/>
              <a:t>&gt; tag</a:t>
            </a:r>
            <a:r>
              <a:rPr lang="en-US" dirty="0">
                <a:solidFill>
                  <a:srgbClr val="993300"/>
                </a:solidFill>
              </a:rPr>
              <a:t/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</a:t>
            </a:r>
            <a:r>
              <a:rPr lang="en-US" b="1" dirty="0">
                <a:solidFill>
                  <a:srgbClr val="993300"/>
                </a:solidFill>
              </a:rPr>
              <a:t> for</a:t>
            </a:r>
            <a:r>
              <a:rPr lang="en-US" dirty="0">
                <a:solidFill>
                  <a:srgbClr val="993300"/>
                </a:solidFill>
              </a:rPr>
              <a:t>  $x </a:t>
            </a:r>
            <a:r>
              <a:rPr lang="en-US" b="1" dirty="0">
                <a:solidFill>
                  <a:srgbClr val="993300"/>
                </a:solidFill>
              </a:rPr>
              <a:t>in </a:t>
            </a:r>
            <a:r>
              <a:rPr lang="en-US" dirty="0">
                <a:solidFill>
                  <a:srgbClr val="993300"/>
                </a:solidFill>
              </a:rPr>
              <a:t>/university-3/course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</a:t>
            </a:r>
            <a:r>
              <a:rPr lang="en-US" b="1" dirty="0">
                <a:solidFill>
                  <a:srgbClr val="993300"/>
                </a:solidFill>
              </a:rPr>
              <a:t>let   </a:t>
            </a:r>
            <a:r>
              <a:rPr lang="en-US" dirty="0">
                <a:solidFill>
                  <a:srgbClr val="993300"/>
                </a:solidFill>
              </a:rPr>
              <a:t>$</a:t>
            </a:r>
            <a:r>
              <a:rPr lang="en-US" dirty="0" err="1">
                <a:solidFill>
                  <a:srgbClr val="993300"/>
                </a:solidFill>
              </a:rPr>
              <a:t>courseId</a:t>
            </a:r>
            <a:r>
              <a:rPr lang="en-US" dirty="0">
                <a:solidFill>
                  <a:srgbClr val="993300"/>
                </a:solidFill>
              </a:rPr>
              <a:t> := $x/@</a:t>
            </a:r>
            <a:r>
              <a:rPr lang="en-US" dirty="0" err="1">
                <a:solidFill>
                  <a:srgbClr val="993300"/>
                </a:solidFill>
              </a:rPr>
              <a:t>course_id</a:t>
            </a:r>
            <a:r>
              <a:rPr lang="en-US" dirty="0">
                <a:solidFill>
                  <a:srgbClr val="993300"/>
                </a:solidFill>
              </a:rPr>
              <a:t/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</a:t>
            </a:r>
            <a:r>
              <a:rPr lang="en-US" b="1" dirty="0">
                <a:solidFill>
                  <a:srgbClr val="993300"/>
                </a:solidFill>
              </a:rPr>
              <a:t>where </a:t>
            </a:r>
            <a:r>
              <a:rPr lang="en-US" dirty="0">
                <a:solidFill>
                  <a:srgbClr val="993300"/>
                </a:solidFill>
              </a:rPr>
              <a:t>$x/credits &gt; 3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</a:t>
            </a:r>
            <a:r>
              <a:rPr lang="en-US" b="1" dirty="0">
                <a:solidFill>
                  <a:srgbClr val="993300"/>
                </a:solidFill>
              </a:rPr>
              <a:t>return </a:t>
            </a:r>
            <a:r>
              <a:rPr lang="en-US" dirty="0">
                <a:solidFill>
                  <a:srgbClr val="993300"/>
                </a:solidFill>
              </a:rPr>
              <a:t>&lt;</a:t>
            </a:r>
            <a:r>
              <a:rPr lang="en-US" dirty="0" err="1">
                <a:solidFill>
                  <a:srgbClr val="993300"/>
                </a:solidFill>
              </a:rPr>
              <a:t>course_id</a:t>
            </a:r>
            <a:r>
              <a:rPr lang="en-US" dirty="0">
                <a:solidFill>
                  <a:srgbClr val="993300"/>
                </a:solidFill>
              </a:rPr>
              <a:t>&gt; { $</a:t>
            </a:r>
            <a:r>
              <a:rPr lang="en-US" dirty="0" err="1">
                <a:solidFill>
                  <a:srgbClr val="993300"/>
                </a:solidFill>
              </a:rPr>
              <a:t>courseId</a:t>
            </a:r>
            <a:r>
              <a:rPr lang="en-US" dirty="0">
                <a:solidFill>
                  <a:srgbClr val="993300"/>
                </a:solidFill>
              </a:rPr>
              <a:t> } &lt;/course id&gt;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Items in the </a:t>
            </a:r>
            <a:r>
              <a:rPr lang="en-US" b="1" dirty="0"/>
              <a:t>return</a:t>
            </a:r>
            <a:r>
              <a:rPr lang="en-US" dirty="0"/>
              <a:t> clause are XML text unless enclosed in {}, in which case they are evaluated</a:t>
            </a:r>
            <a:endParaRPr lang="en-US" dirty="0">
              <a:solidFill>
                <a:srgbClr val="993300"/>
              </a:solidFill>
            </a:endParaRPr>
          </a:p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Let clause not really needed in this query, and selection can be done In XPath.  Query can be written as:</a:t>
            </a:r>
          </a:p>
          <a:p>
            <a:pPr marL="400050" lvl="1" indent="0">
              <a:lnSpc>
                <a:spcPct val="90000"/>
              </a:lnSpc>
              <a:buSzPct val="110000"/>
              <a:buNone/>
            </a:pPr>
            <a:r>
              <a:rPr lang="en-US" b="1" dirty="0">
                <a:solidFill>
                  <a:srgbClr val="993300"/>
                </a:solidFill>
              </a:rPr>
              <a:t>        for </a:t>
            </a:r>
            <a:r>
              <a:rPr lang="en-US" dirty="0">
                <a:solidFill>
                  <a:srgbClr val="993300"/>
                </a:solidFill>
              </a:rPr>
              <a:t>$x </a:t>
            </a:r>
            <a:r>
              <a:rPr lang="en-US" b="1" dirty="0">
                <a:solidFill>
                  <a:srgbClr val="993300"/>
                </a:solidFill>
              </a:rPr>
              <a:t>in </a:t>
            </a:r>
            <a:r>
              <a:rPr lang="en-US" dirty="0">
                <a:solidFill>
                  <a:srgbClr val="993300"/>
                </a:solidFill>
              </a:rPr>
              <a:t>/university-3/course[credits &gt; 3]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</a:t>
            </a:r>
            <a:r>
              <a:rPr lang="en-US" b="1" dirty="0">
                <a:solidFill>
                  <a:srgbClr val="993300"/>
                </a:solidFill>
              </a:rPr>
              <a:t>return </a:t>
            </a:r>
            <a:r>
              <a:rPr lang="en-US" dirty="0">
                <a:solidFill>
                  <a:srgbClr val="993300"/>
                </a:solidFill>
              </a:rPr>
              <a:t>&lt;</a:t>
            </a:r>
            <a:r>
              <a:rPr lang="en-US" dirty="0" err="1">
                <a:solidFill>
                  <a:srgbClr val="993300"/>
                </a:solidFill>
              </a:rPr>
              <a:t>course_id</a:t>
            </a:r>
            <a:r>
              <a:rPr lang="en-US" dirty="0">
                <a:solidFill>
                  <a:srgbClr val="993300"/>
                </a:solidFill>
              </a:rPr>
              <a:t>&gt; { $x/@</a:t>
            </a:r>
            <a:r>
              <a:rPr lang="en-US" dirty="0" err="1">
                <a:solidFill>
                  <a:srgbClr val="993300"/>
                </a:solidFill>
              </a:rPr>
              <a:t>course_id</a:t>
            </a:r>
            <a:r>
              <a:rPr lang="en-US" dirty="0">
                <a:solidFill>
                  <a:srgbClr val="993300"/>
                </a:solidFill>
              </a:rPr>
              <a:t> } &lt;/</a:t>
            </a:r>
            <a:r>
              <a:rPr lang="en-US" dirty="0" err="1">
                <a:solidFill>
                  <a:srgbClr val="993300"/>
                </a:solidFill>
              </a:rPr>
              <a:t>course_id</a:t>
            </a:r>
            <a:r>
              <a:rPr lang="en-US" dirty="0">
                <a:solidFill>
                  <a:srgbClr val="993300"/>
                </a:solidFill>
              </a:rPr>
              <a:t>&gt;</a:t>
            </a:r>
          </a:p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Alternative notation for constructing elements: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dirty="0">
                <a:solidFill>
                  <a:srgbClr val="993300"/>
                </a:solidFill>
              </a:rPr>
              <a:t>          </a:t>
            </a:r>
            <a:r>
              <a:rPr lang="en-US" b="1" dirty="0">
                <a:solidFill>
                  <a:srgbClr val="993300"/>
                </a:solidFill>
              </a:rPr>
              <a:t>return element </a:t>
            </a:r>
            <a:r>
              <a:rPr lang="en-US" dirty="0" err="1">
                <a:solidFill>
                  <a:srgbClr val="993300"/>
                </a:solidFill>
              </a:rPr>
              <a:t>course_id</a:t>
            </a:r>
            <a:r>
              <a:rPr lang="en-US" dirty="0">
                <a:solidFill>
                  <a:srgbClr val="993300"/>
                </a:solidFill>
              </a:rPr>
              <a:t> { </a:t>
            </a:r>
            <a:r>
              <a:rPr lang="en-US" b="1" dirty="0">
                <a:solidFill>
                  <a:srgbClr val="993300"/>
                </a:solidFill>
              </a:rPr>
              <a:t>element </a:t>
            </a:r>
            <a:r>
              <a:rPr lang="en-US" dirty="0">
                <a:solidFill>
                  <a:srgbClr val="993300"/>
                </a:solidFill>
              </a:rPr>
              <a:t> $x/@</a:t>
            </a:r>
            <a:r>
              <a:rPr lang="en-US" dirty="0" err="1">
                <a:solidFill>
                  <a:srgbClr val="993300"/>
                </a:solidFill>
              </a:rPr>
              <a:t>course_id</a:t>
            </a:r>
            <a:r>
              <a:rPr lang="en-US" dirty="0">
                <a:solidFill>
                  <a:srgbClr val="993300"/>
                </a:solidFill>
              </a:rPr>
              <a:t> }</a:t>
            </a:r>
            <a:r>
              <a:rPr lang="en-US" b="1" dirty="0">
                <a:solidFill>
                  <a:srgbClr val="993300"/>
                </a:solidFill>
              </a:rPr>
              <a:t> </a:t>
            </a:r>
            <a:endParaRPr lang="en-US" dirty="0">
              <a:solidFill>
                <a:srgbClr val="9933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117475"/>
            <a:ext cx="7301452" cy="609600"/>
          </a:xfrm>
        </p:spPr>
        <p:txBody>
          <a:bodyPr/>
          <a:lstStyle/>
          <a:p>
            <a:r>
              <a:rPr lang="en-US" dirty="0"/>
              <a:t>Joins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43000"/>
            <a:ext cx="7994650" cy="5076825"/>
          </a:xfrm>
        </p:spPr>
        <p:txBody>
          <a:bodyPr/>
          <a:lstStyle/>
          <a:p>
            <a:r>
              <a:rPr lang="en-US" dirty="0"/>
              <a:t>Joins are specified in a manner very similar to SQL</a:t>
            </a:r>
            <a:endParaRPr lang="en-US" sz="2000" b="1" dirty="0"/>
          </a:p>
          <a:p>
            <a:pPr>
              <a:buFont typeface="Monotype Sorts" charset="2"/>
              <a:buNone/>
            </a:pPr>
            <a:r>
              <a:rPr lang="en-US" b="1" dirty="0"/>
              <a:t>        </a:t>
            </a:r>
            <a:r>
              <a:rPr lang="en-US" b="1" dirty="0">
                <a:solidFill>
                  <a:srgbClr val="993300"/>
                </a:solidFill>
              </a:rPr>
              <a:t>for </a:t>
            </a:r>
            <a:r>
              <a:rPr lang="en-US" dirty="0">
                <a:solidFill>
                  <a:srgbClr val="993300"/>
                </a:solidFill>
              </a:rPr>
              <a:t>$c </a:t>
            </a:r>
            <a:r>
              <a:rPr lang="en-US" b="1" dirty="0">
                <a:solidFill>
                  <a:srgbClr val="993300"/>
                </a:solidFill>
              </a:rPr>
              <a:t>in </a:t>
            </a:r>
            <a:r>
              <a:rPr lang="en-US" dirty="0">
                <a:solidFill>
                  <a:srgbClr val="993300"/>
                </a:solidFill>
              </a:rPr>
              <a:t>/university/course,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$</a:t>
            </a:r>
            <a:r>
              <a:rPr lang="en-US" dirty="0" err="1">
                <a:solidFill>
                  <a:srgbClr val="993300"/>
                </a:solidFill>
              </a:rPr>
              <a:t>i</a:t>
            </a:r>
            <a:r>
              <a:rPr lang="en-US" dirty="0">
                <a:solidFill>
                  <a:srgbClr val="993300"/>
                </a:solidFill>
              </a:rPr>
              <a:t> </a:t>
            </a:r>
            <a:r>
              <a:rPr lang="en-US" b="1" dirty="0">
                <a:solidFill>
                  <a:srgbClr val="993300"/>
                </a:solidFill>
              </a:rPr>
              <a:t>in </a:t>
            </a:r>
            <a:r>
              <a:rPr lang="en-US" dirty="0">
                <a:solidFill>
                  <a:srgbClr val="993300"/>
                </a:solidFill>
              </a:rPr>
              <a:t>/university/instructor,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$t </a:t>
            </a:r>
            <a:r>
              <a:rPr lang="en-US" b="1" dirty="0">
                <a:solidFill>
                  <a:srgbClr val="993300"/>
                </a:solidFill>
              </a:rPr>
              <a:t>in </a:t>
            </a:r>
            <a:r>
              <a:rPr lang="en-US" dirty="0">
                <a:solidFill>
                  <a:srgbClr val="993300"/>
                </a:solidFill>
              </a:rPr>
              <a:t>/university/teaches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</a:t>
            </a:r>
            <a:r>
              <a:rPr lang="en-US" b="1" dirty="0">
                <a:solidFill>
                  <a:srgbClr val="993300"/>
                </a:solidFill>
              </a:rPr>
              <a:t>where </a:t>
            </a:r>
            <a:r>
              <a:rPr lang="en-US" dirty="0">
                <a:solidFill>
                  <a:srgbClr val="993300"/>
                </a:solidFill>
              </a:rPr>
              <a:t>$c/</a:t>
            </a:r>
            <a:r>
              <a:rPr lang="en-US" dirty="0" err="1">
                <a:solidFill>
                  <a:srgbClr val="993300"/>
                </a:solidFill>
              </a:rPr>
              <a:t>course_id</a:t>
            </a:r>
            <a:r>
              <a:rPr lang="en-US" dirty="0">
                <a:solidFill>
                  <a:srgbClr val="993300"/>
                </a:solidFill>
              </a:rPr>
              <a:t>= $t/course id </a:t>
            </a:r>
            <a:r>
              <a:rPr lang="en-US" b="1" dirty="0">
                <a:solidFill>
                  <a:srgbClr val="993300"/>
                </a:solidFill>
              </a:rPr>
              <a:t>and </a:t>
            </a:r>
            <a:r>
              <a:rPr lang="en-US" dirty="0">
                <a:solidFill>
                  <a:srgbClr val="993300"/>
                </a:solidFill>
              </a:rPr>
              <a:t>$t/IID = $</a:t>
            </a:r>
            <a:r>
              <a:rPr lang="en-US" dirty="0" err="1">
                <a:solidFill>
                  <a:srgbClr val="993300"/>
                </a:solidFill>
              </a:rPr>
              <a:t>i</a:t>
            </a:r>
            <a:r>
              <a:rPr lang="en-US" dirty="0">
                <a:solidFill>
                  <a:srgbClr val="993300"/>
                </a:solidFill>
              </a:rPr>
              <a:t>/IID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</a:t>
            </a:r>
            <a:r>
              <a:rPr lang="en-US" b="1" dirty="0">
                <a:solidFill>
                  <a:srgbClr val="993300"/>
                </a:solidFill>
              </a:rPr>
              <a:t>return </a:t>
            </a:r>
            <a:r>
              <a:rPr lang="en-US" dirty="0">
                <a:solidFill>
                  <a:srgbClr val="993300"/>
                </a:solidFill>
              </a:rPr>
              <a:t>&lt;</a:t>
            </a:r>
            <a:r>
              <a:rPr lang="en-US" dirty="0" err="1">
                <a:solidFill>
                  <a:srgbClr val="993300"/>
                </a:solidFill>
              </a:rPr>
              <a:t>course_instructor</a:t>
            </a:r>
            <a:r>
              <a:rPr lang="en-US" dirty="0">
                <a:solidFill>
                  <a:srgbClr val="993300"/>
                </a:solidFill>
              </a:rPr>
              <a:t>&gt; { $c $</a:t>
            </a:r>
            <a:r>
              <a:rPr lang="en-US" dirty="0" err="1">
                <a:solidFill>
                  <a:srgbClr val="993300"/>
                </a:solidFill>
              </a:rPr>
              <a:t>i</a:t>
            </a:r>
            <a:r>
              <a:rPr lang="en-US" dirty="0">
                <a:solidFill>
                  <a:srgbClr val="993300"/>
                </a:solidFill>
              </a:rPr>
              <a:t> } &lt;/</a:t>
            </a:r>
            <a:r>
              <a:rPr lang="en-US" dirty="0" err="1">
                <a:solidFill>
                  <a:srgbClr val="993300"/>
                </a:solidFill>
              </a:rPr>
              <a:t>course_instructor</a:t>
            </a:r>
            <a:r>
              <a:rPr lang="en-US" dirty="0">
                <a:solidFill>
                  <a:srgbClr val="993300"/>
                </a:solidFill>
              </a:rPr>
              <a:t>&gt;</a:t>
            </a:r>
          </a:p>
          <a:p>
            <a:r>
              <a:rPr lang="en-US" dirty="0"/>
              <a:t>The same query can be expressed with the selections specified as XPath selections:</a:t>
            </a:r>
          </a:p>
          <a:p>
            <a:pPr>
              <a:buFont typeface="Monotype Sorts" charset="2"/>
              <a:buNone/>
            </a:pPr>
            <a:r>
              <a:rPr lang="en-US" dirty="0"/>
              <a:t>       </a:t>
            </a:r>
            <a:r>
              <a:rPr lang="en-US" b="1" dirty="0">
                <a:solidFill>
                  <a:srgbClr val="993300"/>
                </a:solidFill>
              </a:rPr>
              <a:t>for </a:t>
            </a:r>
            <a:r>
              <a:rPr lang="en-US" dirty="0">
                <a:solidFill>
                  <a:srgbClr val="993300"/>
                </a:solidFill>
              </a:rPr>
              <a:t>$c </a:t>
            </a:r>
            <a:r>
              <a:rPr lang="en-US" b="1" dirty="0">
                <a:solidFill>
                  <a:srgbClr val="993300"/>
                </a:solidFill>
              </a:rPr>
              <a:t>in </a:t>
            </a:r>
            <a:r>
              <a:rPr lang="en-US" dirty="0">
                <a:solidFill>
                  <a:srgbClr val="993300"/>
                </a:solidFill>
              </a:rPr>
              <a:t>/university/course,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$</a:t>
            </a:r>
            <a:r>
              <a:rPr lang="en-US" dirty="0" err="1">
                <a:solidFill>
                  <a:srgbClr val="993300"/>
                </a:solidFill>
              </a:rPr>
              <a:t>i</a:t>
            </a:r>
            <a:r>
              <a:rPr lang="en-US" dirty="0">
                <a:solidFill>
                  <a:srgbClr val="993300"/>
                </a:solidFill>
              </a:rPr>
              <a:t> </a:t>
            </a:r>
            <a:r>
              <a:rPr lang="en-US" b="1" dirty="0">
                <a:solidFill>
                  <a:srgbClr val="993300"/>
                </a:solidFill>
              </a:rPr>
              <a:t>in </a:t>
            </a:r>
            <a:r>
              <a:rPr lang="en-US" dirty="0">
                <a:solidFill>
                  <a:srgbClr val="993300"/>
                </a:solidFill>
              </a:rPr>
              <a:t>/university/instructor,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$t </a:t>
            </a:r>
            <a:r>
              <a:rPr lang="en-US" b="1" dirty="0">
                <a:solidFill>
                  <a:srgbClr val="993300"/>
                </a:solidFill>
              </a:rPr>
              <a:t>in </a:t>
            </a:r>
            <a:r>
              <a:rPr lang="en-US" dirty="0">
                <a:solidFill>
                  <a:srgbClr val="993300"/>
                </a:solidFill>
              </a:rPr>
              <a:t>/university/teaches[ $c/</a:t>
            </a:r>
            <a:r>
              <a:rPr lang="en-US" dirty="0" err="1">
                <a:solidFill>
                  <a:srgbClr val="993300"/>
                </a:solidFill>
              </a:rPr>
              <a:t>course_id</a:t>
            </a:r>
            <a:r>
              <a:rPr lang="en-US" dirty="0">
                <a:solidFill>
                  <a:srgbClr val="993300"/>
                </a:solidFill>
              </a:rPr>
              <a:t>= $t/</a:t>
            </a:r>
            <a:r>
              <a:rPr lang="en-US" dirty="0" err="1">
                <a:solidFill>
                  <a:srgbClr val="993300"/>
                </a:solidFill>
              </a:rPr>
              <a:t>course_id</a:t>
            </a:r>
            <a:r>
              <a:rPr lang="en-US" dirty="0">
                <a:solidFill>
                  <a:srgbClr val="993300"/>
                </a:solidFill>
              </a:rPr>
              <a:t> 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                                         </a:t>
            </a:r>
            <a:r>
              <a:rPr lang="en-US" b="1" dirty="0">
                <a:solidFill>
                  <a:srgbClr val="993300"/>
                </a:solidFill>
              </a:rPr>
              <a:t>and </a:t>
            </a:r>
            <a:r>
              <a:rPr lang="en-US" dirty="0">
                <a:solidFill>
                  <a:srgbClr val="993300"/>
                </a:solidFill>
              </a:rPr>
              <a:t>$t/IID = $</a:t>
            </a:r>
            <a:r>
              <a:rPr lang="en-US" dirty="0" err="1">
                <a:solidFill>
                  <a:srgbClr val="993300"/>
                </a:solidFill>
              </a:rPr>
              <a:t>i</a:t>
            </a:r>
            <a:r>
              <a:rPr lang="en-US" dirty="0">
                <a:solidFill>
                  <a:srgbClr val="993300"/>
                </a:solidFill>
              </a:rPr>
              <a:t>/IID]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</a:t>
            </a:r>
            <a:r>
              <a:rPr lang="en-US" b="1" dirty="0">
                <a:solidFill>
                  <a:srgbClr val="993300"/>
                </a:solidFill>
              </a:rPr>
              <a:t>return </a:t>
            </a:r>
            <a:r>
              <a:rPr lang="en-US" dirty="0">
                <a:solidFill>
                  <a:srgbClr val="993300"/>
                </a:solidFill>
              </a:rPr>
              <a:t>&lt;</a:t>
            </a:r>
            <a:r>
              <a:rPr lang="en-US" dirty="0" err="1">
                <a:solidFill>
                  <a:srgbClr val="993300"/>
                </a:solidFill>
              </a:rPr>
              <a:t>course_instructor</a:t>
            </a:r>
            <a:r>
              <a:rPr lang="en-US" dirty="0">
                <a:solidFill>
                  <a:srgbClr val="993300"/>
                </a:solidFill>
              </a:rPr>
              <a:t>&gt; { $c $</a:t>
            </a:r>
            <a:r>
              <a:rPr lang="en-US" dirty="0" err="1">
                <a:solidFill>
                  <a:srgbClr val="993300"/>
                </a:solidFill>
              </a:rPr>
              <a:t>i</a:t>
            </a:r>
            <a:r>
              <a:rPr lang="en-US" dirty="0">
                <a:solidFill>
                  <a:srgbClr val="993300"/>
                </a:solidFill>
              </a:rPr>
              <a:t> } &lt;/</a:t>
            </a:r>
            <a:r>
              <a:rPr lang="en-US" dirty="0" err="1">
                <a:solidFill>
                  <a:srgbClr val="993300"/>
                </a:solidFill>
              </a:rPr>
              <a:t>course_instructor</a:t>
            </a:r>
            <a:r>
              <a:rPr lang="en-US" dirty="0">
                <a:solidFill>
                  <a:srgbClr val="993300"/>
                </a:solidFill>
              </a:rPr>
              <a:t>&gt;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rgbClr val="993300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rgbClr val="9933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Nested Queries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8350" y="914400"/>
            <a:ext cx="7576660" cy="5562600"/>
          </a:xfrm>
        </p:spPr>
        <p:txBody>
          <a:bodyPr/>
          <a:lstStyle/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The following query converts data from the flat structure for university  information into the nested structure used in </a:t>
            </a:r>
            <a:r>
              <a:rPr lang="en-US" dirty="0">
                <a:solidFill>
                  <a:srgbClr val="993300"/>
                </a:solidFill>
              </a:rPr>
              <a:t>university-1</a:t>
            </a:r>
          </a:p>
          <a:p>
            <a:pPr>
              <a:buFont typeface="Monotype Sorts" charset="2"/>
              <a:buNone/>
            </a:pPr>
            <a:r>
              <a:rPr lang="en-US" dirty="0">
                <a:solidFill>
                  <a:srgbClr val="993300"/>
                </a:solidFill>
              </a:rPr>
              <a:t>      </a:t>
            </a:r>
            <a:r>
              <a:rPr lang="en-US" dirty="0"/>
              <a:t>&lt;university-1&gt; </a:t>
            </a:r>
            <a:br>
              <a:rPr lang="en-US" dirty="0"/>
            </a:br>
            <a:r>
              <a:rPr lang="en-US" dirty="0"/>
              <a:t>{     </a:t>
            </a:r>
            <a:r>
              <a:rPr lang="en-US" b="1" dirty="0"/>
              <a:t>for </a:t>
            </a:r>
            <a:r>
              <a:rPr lang="en-US" dirty="0"/>
              <a:t>$d </a:t>
            </a:r>
            <a:r>
              <a:rPr lang="en-US" b="1" dirty="0"/>
              <a:t>in </a:t>
            </a:r>
            <a:r>
              <a:rPr lang="en-US" dirty="0"/>
              <a:t>/university/department</a:t>
            </a:r>
            <a:br>
              <a:rPr lang="en-US" dirty="0"/>
            </a:br>
            <a:r>
              <a:rPr lang="en-US" dirty="0"/>
              <a:t>       </a:t>
            </a:r>
            <a:r>
              <a:rPr lang="en-US" b="1" dirty="0"/>
              <a:t>return </a:t>
            </a:r>
            <a:r>
              <a:rPr lang="en-US" dirty="0"/>
              <a:t>&lt;department&gt;</a:t>
            </a:r>
            <a:br>
              <a:rPr lang="en-US" dirty="0"/>
            </a:br>
            <a:r>
              <a:rPr lang="en-US" dirty="0"/>
              <a:t>                      { $d/* }</a:t>
            </a:r>
            <a:br>
              <a:rPr lang="en-US" dirty="0"/>
            </a:br>
            <a:r>
              <a:rPr lang="en-US" dirty="0"/>
              <a:t>                      { </a:t>
            </a:r>
            <a:r>
              <a:rPr lang="en-US" b="1" dirty="0"/>
              <a:t>for </a:t>
            </a:r>
            <a:r>
              <a:rPr lang="en-US" dirty="0"/>
              <a:t>$c </a:t>
            </a:r>
            <a:r>
              <a:rPr lang="en-US" b="1" dirty="0"/>
              <a:t>in </a:t>
            </a:r>
            <a:r>
              <a:rPr lang="en-US" dirty="0"/>
              <a:t>/university/course[dept name = $d/dept name]</a:t>
            </a:r>
            <a:br>
              <a:rPr lang="en-US" dirty="0"/>
            </a:br>
            <a:r>
              <a:rPr lang="en-US" dirty="0"/>
              <a:t>                        </a:t>
            </a:r>
            <a:r>
              <a:rPr lang="en-US" b="1" dirty="0"/>
              <a:t>return </a:t>
            </a:r>
            <a:r>
              <a:rPr lang="en-US" dirty="0"/>
              <a:t>$c }</a:t>
            </a:r>
            <a:br>
              <a:rPr lang="en-US" dirty="0"/>
            </a:br>
            <a:r>
              <a:rPr lang="en-US" dirty="0"/>
              <a:t>                  &lt;/department&gt;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{      </a:t>
            </a:r>
            <a:r>
              <a:rPr lang="en-US" b="1" dirty="0"/>
              <a:t>for </a:t>
            </a:r>
            <a:r>
              <a:rPr lang="en-US" dirty="0"/>
              <a:t>$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b="1" dirty="0"/>
              <a:t>in </a:t>
            </a:r>
            <a:r>
              <a:rPr lang="en-US" dirty="0"/>
              <a:t>/university/instructor</a:t>
            </a:r>
            <a:br>
              <a:rPr lang="en-US" dirty="0"/>
            </a:br>
            <a:r>
              <a:rPr lang="en-US" dirty="0"/>
              <a:t>       </a:t>
            </a:r>
            <a:r>
              <a:rPr lang="en-US" b="1" dirty="0"/>
              <a:t>return  </a:t>
            </a:r>
            <a:r>
              <a:rPr lang="en-US" dirty="0"/>
              <a:t>&lt;instructor&gt;</a:t>
            </a:r>
            <a:br>
              <a:rPr lang="en-US" dirty="0"/>
            </a:br>
            <a:r>
              <a:rPr lang="en-US" dirty="0"/>
              <a:t>                       { $</a:t>
            </a:r>
            <a:r>
              <a:rPr lang="en-US" dirty="0" err="1"/>
              <a:t>i</a:t>
            </a:r>
            <a:r>
              <a:rPr lang="en-US" dirty="0"/>
              <a:t>/* }</a:t>
            </a:r>
            <a:br>
              <a:rPr lang="en-US" dirty="0"/>
            </a:br>
            <a:r>
              <a:rPr lang="en-US" dirty="0"/>
              <a:t>                       { </a:t>
            </a:r>
            <a:r>
              <a:rPr lang="en-US" b="1" dirty="0"/>
              <a:t>for </a:t>
            </a:r>
            <a:r>
              <a:rPr lang="en-US" dirty="0"/>
              <a:t>$c </a:t>
            </a:r>
            <a:r>
              <a:rPr lang="en-US" b="1" dirty="0"/>
              <a:t>in </a:t>
            </a:r>
            <a:r>
              <a:rPr lang="en-US" dirty="0"/>
              <a:t>/university/teaches[IID = $</a:t>
            </a:r>
            <a:r>
              <a:rPr lang="en-US" dirty="0" err="1"/>
              <a:t>i</a:t>
            </a:r>
            <a:r>
              <a:rPr lang="en-US" dirty="0"/>
              <a:t>/IID]</a:t>
            </a:r>
            <a:br>
              <a:rPr lang="en-US" dirty="0"/>
            </a:br>
            <a:r>
              <a:rPr lang="en-US" dirty="0"/>
              <a:t>                         </a:t>
            </a:r>
            <a:r>
              <a:rPr lang="en-US" b="1" dirty="0"/>
              <a:t>return </a:t>
            </a:r>
            <a:r>
              <a:rPr lang="en-US" dirty="0"/>
              <a:t>$c/course id }</a:t>
            </a:r>
            <a:br>
              <a:rPr lang="en-US" dirty="0"/>
            </a:br>
            <a:r>
              <a:rPr lang="en-US" dirty="0"/>
              <a:t>                    &lt;/instructor&gt;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&lt;/university-1&gt;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993300"/>
                </a:solidFill>
              </a:rPr>
              <a:t>$c/*</a:t>
            </a:r>
            <a:r>
              <a:rPr lang="en-US" dirty="0"/>
              <a:t> denotes all the children of the node to which </a:t>
            </a:r>
            <a:r>
              <a:rPr lang="en-US" dirty="0">
                <a:solidFill>
                  <a:srgbClr val="993300"/>
                </a:solidFill>
              </a:rPr>
              <a:t>$c</a:t>
            </a:r>
            <a:r>
              <a:rPr lang="en-US" dirty="0"/>
              <a:t> is bound, without the enclosing top-level tag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Grouping and Aggregation</a:t>
            </a:r>
            <a:endParaRPr lang="en-IN"/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2358" y="1093788"/>
            <a:ext cx="7703306" cy="4903787"/>
          </a:xfrm>
        </p:spPr>
        <p:txBody>
          <a:bodyPr/>
          <a:lstStyle/>
          <a:p>
            <a:r>
              <a:rPr lang="en-US" dirty="0"/>
              <a:t>Nested queries are used for grouping</a:t>
            </a:r>
          </a:p>
          <a:p>
            <a:pPr>
              <a:buFont typeface="Monotype Sorts" charset="2"/>
              <a:buNone/>
            </a:pPr>
            <a:endParaRPr lang="en-IN" dirty="0"/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1154097" y="1676400"/>
            <a:ext cx="7456503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IN" sz="1700" b="1" dirty="0">
                <a:solidFill>
                  <a:srgbClr val="993300"/>
                </a:solidFill>
              </a:rPr>
              <a:t>for </a:t>
            </a:r>
            <a:r>
              <a:rPr lang="en-IN" sz="1700" dirty="0">
                <a:solidFill>
                  <a:srgbClr val="993300"/>
                </a:solidFill>
              </a:rPr>
              <a:t>$d </a:t>
            </a:r>
            <a:r>
              <a:rPr lang="en-IN" sz="1700" b="1" dirty="0">
                <a:solidFill>
                  <a:srgbClr val="993300"/>
                </a:solidFill>
              </a:rPr>
              <a:t>in </a:t>
            </a:r>
            <a:r>
              <a:rPr lang="en-IN" sz="1700" dirty="0">
                <a:solidFill>
                  <a:srgbClr val="993300"/>
                </a:solidFill>
              </a:rPr>
              <a:t>/university/department</a:t>
            </a:r>
          </a:p>
          <a:p>
            <a:r>
              <a:rPr lang="en-IN" sz="1700" b="1" dirty="0">
                <a:solidFill>
                  <a:srgbClr val="993300"/>
                </a:solidFill>
              </a:rPr>
              <a:t>return</a:t>
            </a:r>
          </a:p>
          <a:p>
            <a:r>
              <a:rPr lang="en-IN" sz="1700" dirty="0">
                <a:solidFill>
                  <a:srgbClr val="993300"/>
                </a:solidFill>
              </a:rPr>
              <a:t>       &lt;department-total-salary&gt;</a:t>
            </a:r>
          </a:p>
          <a:p>
            <a:r>
              <a:rPr lang="en-IN" sz="1700" dirty="0">
                <a:solidFill>
                  <a:srgbClr val="993300"/>
                </a:solidFill>
              </a:rPr>
              <a:t>            &lt;</a:t>
            </a:r>
            <a:r>
              <a:rPr lang="en-IN" sz="1700" dirty="0" err="1">
                <a:solidFill>
                  <a:srgbClr val="993300"/>
                </a:solidFill>
              </a:rPr>
              <a:t>dept_name</a:t>
            </a:r>
            <a:r>
              <a:rPr lang="en-IN" sz="1700" dirty="0">
                <a:solidFill>
                  <a:srgbClr val="993300"/>
                </a:solidFill>
              </a:rPr>
              <a:t>&gt; { $d/dept name } &lt;/</a:t>
            </a:r>
            <a:r>
              <a:rPr lang="en-IN" sz="1700" dirty="0" err="1">
                <a:solidFill>
                  <a:srgbClr val="993300"/>
                </a:solidFill>
              </a:rPr>
              <a:t>dept_name</a:t>
            </a:r>
            <a:r>
              <a:rPr lang="en-IN" sz="1700" dirty="0">
                <a:solidFill>
                  <a:srgbClr val="993300"/>
                </a:solidFill>
              </a:rPr>
              <a:t>&gt;</a:t>
            </a:r>
          </a:p>
          <a:p>
            <a:r>
              <a:rPr lang="en-IN" sz="1700" dirty="0">
                <a:solidFill>
                  <a:srgbClr val="993300"/>
                </a:solidFill>
              </a:rPr>
              <a:t>             &lt;</a:t>
            </a:r>
            <a:r>
              <a:rPr lang="en-IN" sz="1700" dirty="0" err="1">
                <a:solidFill>
                  <a:srgbClr val="993300"/>
                </a:solidFill>
              </a:rPr>
              <a:t>total_salary</a:t>
            </a:r>
            <a:r>
              <a:rPr lang="en-IN" sz="1700" dirty="0">
                <a:solidFill>
                  <a:srgbClr val="993300"/>
                </a:solidFill>
              </a:rPr>
              <a:t>&gt; { </a:t>
            </a:r>
            <a:r>
              <a:rPr lang="en-IN" sz="1700" dirty="0" err="1">
                <a:solidFill>
                  <a:srgbClr val="993300"/>
                </a:solidFill>
              </a:rPr>
              <a:t>fn:sum</a:t>
            </a:r>
            <a:r>
              <a:rPr lang="en-IN" sz="1700" dirty="0">
                <a:solidFill>
                  <a:srgbClr val="993300"/>
                </a:solidFill>
              </a:rPr>
              <a:t>(</a:t>
            </a:r>
          </a:p>
          <a:p>
            <a:r>
              <a:rPr lang="en-IN" sz="1700" b="1" dirty="0">
                <a:solidFill>
                  <a:srgbClr val="993300"/>
                </a:solidFill>
              </a:rPr>
              <a:t>                  for </a:t>
            </a:r>
            <a:r>
              <a:rPr lang="en-IN" sz="1700" dirty="0">
                <a:solidFill>
                  <a:srgbClr val="993300"/>
                </a:solidFill>
              </a:rPr>
              <a:t>$</a:t>
            </a:r>
            <a:r>
              <a:rPr lang="en-IN" sz="1700" dirty="0" err="1">
                <a:solidFill>
                  <a:srgbClr val="993300"/>
                </a:solidFill>
              </a:rPr>
              <a:t>i</a:t>
            </a:r>
            <a:r>
              <a:rPr lang="en-IN" sz="1700" dirty="0">
                <a:solidFill>
                  <a:srgbClr val="993300"/>
                </a:solidFill>
              </a:rPr>
              <a:t> </a:t>
            </a:r>
            <a:r>
              <a:rPr lang="en-IN" sz="1700" b="1" dirty="0">
                <a:solidFill>
                  <a:srgbClr val="993300"/>
                </a:solidFill>
              </a:rPr>
              <a:t>in </a:t>
            </a:r>
            <a:r>
              <a:rPr lang="en-IN" sz="1700" dirty="0">
                <a:solidFill>
                  <a:srgbClr val="993300"/>
                </a:solidFill>
              </a:rPr>
              <a:t>/university/instructor[</a:t>
            </a:r>
            <a:r>
              <a:rPr lang="en-IN" sz="1700" dirty="0" err="1">
                <a:solidFill>
                  <a:srgbClr val="993300"/>
                </a:solidFill>
              </a:rPr>
              <a:t>dept_name</a:t>
            </a:r>
            <a:r>
              <a:rPr lang="en-IN" sz="1700" dirty="0">
                <a:solidFill>
                  <a:srgbClr val="993300"/>
                </a:solidFill>
              </a:rPr>
              <a:t> = $d/</a:t>
            </a:r>
            <a:r>
              <a:rPr lang="en-IN" sz="1700" dirty="0" err="1">
                <a:solidFill>
                  <a:srgbClr val="993300"/>
                </a:solidFill>
              </a:rPr>
              <a:t>dept_name</a:t>
            </a:r>
            <a:r>
              <a:rPr lang="en-IN" sz="1700" dirty="0">
                <a:solidFill>
                  <a:srgbClr val="993300"/>
                </a:solidFill>
              </a:rPr>
              <a:t>]</a:t>
            </a:r>
          </a:p>
          <a:p>
            <a:r>
              <a:rPr lang="en-IN" sz="1700" b="1" dirty="0">
                <a:solidFill>
                  <a:srgbClr val="993300"/>
                </a:solidFill>
              </a:rPr>
              <a:t>                  return </a:t>
            </a:r>
            <a:r>
              <a:rPr lang="en-IN" sz="1700" dirty="0">
                <a:solidFill>
                  <a:srgbClr val="993300"/>
                </a:solidFill>
              </a:rPr>
              <a:t>$</a:t>
            </a:r>
            <a:r>
              <a:rPr lang="en-IN" sz="1700" dirty="0" err="1">
                <a:solidFill>
                  <a:srgbClr val="993300"/>
                </a:solidFill>
              </a:rPr>
              <a:t>i</a:t>
            </a:r>
            <a:r>
              <a:rPr lang="en-IN" sz="1700" dirty="0">
                <a:solidFill>
                  <a:srgbClr val="993300"/>
                </a:solidFill>
              </a:rPr>
              <a:t>/salary</a:t>
            </a:r>
          </a:p>
          <a:p>
            <a:r>
              <a:rPr lang="en-IN" sz="1700" dirty="0">
                <a:solidFill>
                  <a:srgbClr val="993300"/>
                </a:solidFill>
              </a:rPr>
              <a:t>                ) } </a:t>
            </a:r>
            <a:br>
              <a:rPr lang="en-IN" sz="1700" dirty="0">
                <a:solidFill>
                  <a:srgbClr val="993300"/>
                </a:solidFill>
              </a:rPr>
            </a:br>
            <a:r>
              <a:rPr lang="en-IN" sz="1700" dirty="0">
                <a:solidFill>
                  <a:srgbClr val="993300"/>
                </a:solidFill>
              </a:rPr>
              <a:t>             &lt;/</a:t>
            </a:r>
            <a:r>
              <a:rPr lang="en-IN" sz="1700" dirty="0" err="1">
                <a:solidFill>
                  <a:srgbClr val="993300"/>
                </a:solidFill>
              </a:rPr>
              <a:t>total_salary</a:t>
            </a:r>
            <a:r>
              <a:rPr lang="en-IN" sz="1700" dirty="0">
                <a:solidFill>
                  <a:srgbClr val="993300"/>
                </a:solidFill>
              </a:rPr>
              <a:t>&gt;</a:t>
            </a:r>
          </a:p>
          <a:p>
            <a:r>
              <a:rPr lang="en-IN" sz="1700" dirty="0">
                <a:solidFill>
                  <a:srgbClr val="993300"/>
                </a:solidFill>
              </a:rPr>
              <a:t>        &lt;/department-total-salary&gt;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XML Introduction (Cont.)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43000"/>
            <a:ext cx="7505638" cy="5210175"/>
          </a:xfrm>
        </p:spPr>
        <p:txBody>
          <a:bodyPr/>
          <a:lstStyle/>
          <a:p>
            <a:r>
              <a:rPr lang="en-US" dirty="0"/>
              <a:t>The ability to specify new tags, and to create nested tag structures make XML a great way to exchange </a:t>
            </a:r>
            <a:r>
              <a:rPr lang="en-US" b="1" dirty="0"/>
              <a:t>data</a:t>
            </a:r>
            <a:r>
              <a:rPr lang="en-US" dirty="0"/>
              <a:t>, not just documents.</a:t>
            </a:r>
          </a:p>
          <a:p>
            <a:pPr lvl="1"/>
            <a:r>
              <a:rPr lang="en-US" dirty="0"/>
              <a:t>Much of the use of XML has been in data exchange applications, not as a replacement for HTML</a:t>
            </a:r>
          </a:p>
          <a:p>
            <a:r>
              <a:rPr lang="en-US" dirty="0"/>
              <a:t>Tags make data (relatively) self-documenting </a:t>
            </a:r>
          </a:p>
          <a:p>
            <a:pPr lvl="1"/>
            <a:r>
              <a:rPr lang="en-US" dirty="0"/>
              <a:t>E.g.,</a:t>
            </a:r>
            <a:br>
              <a:rPr lang="en-US" dirty="0"/>
            </a:br>
            <a:r>
              <a:rPr lang="en-US" dirty="0"/>
              <a:t>     </a:t>
            </a:r>
            <a:r>
              <a:rPr lang="en-US" dirty="0">
                <a:solidFill>
                  <a:srgbClr val="993300"/>
                </a:solidFill>
              </a:rPr>
              <a:t>&lt;university&gt;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 &lt;department&gt;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    &lt;</a:t>
            </a:r>
            <a:r>
              <a:rPr lang="en-US" dirty="0" err="1">
                <a:solidFill>
                  <a:srgbClr val="993300"/>
                </a:solidFill>
              </a:rPr>
              <a:t>dept_name</a:t>
            </a:r>
            <a:r>
              <a:rPr lang="en-US" dirty="0">
                <a:solidFill>
                  <a:srgbClr val="993300"/>
                </a:solidFill>
              </a:rPr>
              <a:t>&gt; Comp. Sci. &lt;/</a:t>
            </a:r>
            <a:r>
              <a:rPr lang="en-US" dirty="0" err="1">
                <a:solidFill>
                  <a:srgbClr val="993300"/>
                </a:solidFill>
              </a:rPr>
              <a:t>dept_name</a:t>
            </a:r>
            <a:r>
              <a:rPr lang="en-US" dirty="0">
                <a:solidFill>
                  <a:srgbClr val="993300"/>
                </a:solidFill>
              </a:rPr>
              <a:t>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    &lt;building&gt; Taylor &lt;/building&gt;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    &lt;budget&gt; 100000 &lt;/budget&gt;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&lt;/department&gt;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&lt;course&gt;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     &lt;</a:t>
            </a:r>
            <a:r>
              <a:rPr lang="en-US" dirty="0" err="1">
                <a:solidFill>
                  <a:srgbClr val="993300"/>
                </a:solidFill>
              </a:rPr>
              <a:t>course_id</a:t>
            </a:r>
            <a:r>
              <a:rPr lang="en-US" dirty="0">
                <a:solidFill>
                  <a:srgbClr val="993300"/>
                </a:solidFill>
              </a:rPr>
              <a:t>&gt; CS-101 &lt;/</a:t>
            </a:r>
            <a:r>
              <a:rPr lang="en-US" dirty="0" err="1">
                <a:solidFill>
                  <a:srgbClr val="993300"/>
                </a:solidFill>
              </a:rPr>
              <a:t>course_id</a:t>
            </a:r>
            <a:r>
              <a:rPr lang="en-US" dirty="0">
                <a:solidFill>
                  <a:srgbClr val="993300"/>
                </a:solidFill>
              </a:rPr>
              <a:t>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     &lt;title&gt; Intro. to Computer Science &lt;/title&gt;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     &lt;</a:t>
            </a:r>
            <a:r>
              <a:rPr lang="en-US" dirty="0" err="1">
                <a:solidFill>
                  <a:srgbClr val="993300"/>
                </a:solidFill>
              </a:rPr>
              <a:t>dept_name</a:t>
            </a:r>
            <a:r>
              <a:rPr lang="en-US" dirty="0">
                <a:solidFill>
                  <a:srgbClr val="993300"/>
                </a:solidFill>
              </a:rPr>
              <a:t>&gt; Comp. Sci &lt;/</a:t>
            </a:r>
            <a:r>
              <a:rPr lang="en-US" dirty="0" err="1">
                <a:solidFill>
                  <a:srgbClr val="993300"/>
                </a:solidFill>
              </a:rPr>
              <a:t>dept_name</a:t>
            </a:r>
            <a:r>
              <a:rPr lang="en-US" dirty="0">
                <a:solidFill>
                  <a:srgbClr val="993300"/>
                </a:solidFill>
              </a:rPr>
              <a:t>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     &lt;credits&gt; 4 &lt;/credits&gt;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 &lt;/course&gt;</a:t>
            </a:r>
          </a:p>
          <a:p>
            <a:pPr lvl="1">
              <a:buFont typeface="Monotype Sorts" charset="2"/>
              <a:buNone/>
            </a:pPr>
            <a:r>
              <a:rPr lang="en-US" dirty="0">
                <a:solidFill>
                  <a:srgbClr val="993300"/>
                </a:solidFill>
              </a:rPr>
              <a:t>          &lt;/university&gt;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endParaRPr lang="en-US" dirty="0">
              <a:solidFill>
                <a:srgbClr val="993300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Sorting in XQuery 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8350" y="1143000"/>
            <a:ext cx="7496761" cy="5410200"/>
          </a:xfrm>
        </p:spPr>
        <p:txBody>
          <a:bodyPr/>
          <a:lstStyle/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The</a:t>
            </a:r>
            <a:r>
              <a:rPr lang="en-US" b="1" dirty="0"/>
              <a:t> order by </a:t>
            </a:r>
            <a:r>
              <a:rPr lang="en-US" dirty="0"/>
              <a:t>clause can be used at the end of any expression.        E.g., to return instructors sorted by name</a:t>
            </a:r>
            <a:br>
              <a:rPr lang="en-US" dirty="0"/>
            </a:br>
            <a:r>
              <a:rPr lang="en-US" dirty="0"/>
              <a:t>         </a:t>
            </a:r>
            <a:r>
              <a:rPr lang="en-US" b="1" dirty="0">
                <a:solidFill>
                  <a:srgbClr val="993300"/>
                </a:solidFill>
              </a:rPr>
              <a:t>for </a:t>
            </a:r>
            <a:r>
              <a:rPr lang="en-US" dirty="0">
                <a:solidFill>
                  <a:srgbClr val="993300"/>
                </a:solidFill>
              </a:rPr>
              <a:t>$</a:t>
            </a:r>
            <a:r>
              <a:rPr lang="en-US" dirty="0" err="1">
                <a:solidFill>
                  <a:srgbClr val="993300"/>
                </a:solidFill>
              </a:rPr>
              <a:t>i</a:t>
            </a:r>
            <a:r>
              <a:rPr lang="en-US" dirty="0">
                <a:solidFill>
                  <a:srgbClr val="993300"/>
                </a:solidFill>
              </a:rPr>
              <a:t> </a:t>
            </a:r>
            <a:r>
              <a:rPr lang="en-US" b="1" dirty="0">
                <a:solidFill>
                  <a:srgbClr val="993300"/>
                </a:solidFill>
              </a:rPr>
              <a:t>in </a:t>
            </a:r>
            <a:r>
              <a:rPr lang="en-US" dirty="0">
                <a:solidFill>
                  <a:srgbClr val="993300"/>
                </a:solidFill>
              </a:rPr>
              <a:t>/university/instructor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</a:t>
            </a:r>
            <a:r>
              <a:rPr lang="en-US" b="1" dirty="0">
                <a:solidFill>
                  <a:srgbClr val="993300"/>
                </a:solidFill>
              </a:rPr>
              <a:t>order by </a:t>
            </a:r>
            <a:r>
              <a:rPr lang="en-US" dirty="0">
                <a:solidFill>
                  <a:srgbClr val="993300"/>
                </a:solidFill>
              </a:rPr>
              <a:t>$</a:t>
            </a:r>
            <a:r>
              <a:rPr lang="en-US" dirty="0" err="1">
                <a:solidFill>
                  <a:srgbClr val="993300"/>
                </a:solidFill>
              </a:rPr>
              <a:t>i</a:t>
            </a:r>
            <a:r>
              <a:rPr lang="en-US" dirty="0">
                <a:solidFill>
                  <a:srgbClr val="993300"/>
                </a:solidFill>
              </a:rPr>
              <a:t>/name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</a:t>
            </a:r>
            <a:r>
              <a:rPr lang="en-US" b="1" dirty="0">
                <a:solidFill>
                  <a:srgbClr val="993300"/>
                </a:solidFill>
              </a:rPr>
              <a:t>return </a:t>
            </a:r>
            <a:r>
              <a:rPr lang="en-US" dirty="0">
                <a:solidFill>
                  <a:srgbClr val="993300"/>
                </a:solidFill>
              </a:rPr>
              <a:t>&lt;instructor&gt; { $</a:t>
            </a:r>
            <a:r>
              <a:rPr lang="en-US" dirty="0" err="1">
                <a:solidFill>
                  <a:srgbClr val="993300"/>
                </a:solidFill>
              </a:rPr>
              <a:t>i</a:t>
            </a:r>
            <a:r>
              <a:rPr lang="en-US" dirty="0">
                <a:solidFill>
                  <a:srgbClr val="993300"/>
                </a:solidFill>
              </a:rPr>
              <a:t>/* } &lt;/instructor&gt;</a:t>
            </a:r>
          </a:p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Use </a:t>
            </a:r>
            <a:r>
              <a:rPr lang="en-US" b="1" dirty="0">
                <a:solidFill>
                  <a:srgbClr val="993300"/>
                </a:solidFill>
              </a:rPr>
              <a:t>order by </a:t>
            </a:r>
            <a:r>
              <a:rPr lang="en-US" dirty="0">
                <a:solidFill>
                  <a:srgbClr val="993300"/>
                </a:solidFill>
              </a:rPr>
              <a:t>$</a:t>
            </a:r>
            <a:r>
              <a:rPr lang="en-US" dirty="0" err="1">
                <a:solidFill>
                  <a:srgbClr val="993300"/>
                </a:solidFill>
              </a:rPr>
              <a:t>i</a:t>
            </a:r>
            <a:r>
              <a:rPr lang="en-US" dirty="0">
                <a:solidFill>
                  <a:srgbClr val="993300"/>
                </a:solidFill>
              </a:rPr>
              <a:t>/name  </a:t>
            </a:r>
            <a:r>
              <a:rPr lang="en-US" b="1" dirty="0">
                <a:solidFill>
                  <a:srgbClr val="993300"/>
                </a:solidFill>
              </a:rPr>
              <a:t>descending</a:t>
            </a:r>
            <a:r>
              <a:rPr lang="en-US" b="1" dirty="0"/>
              <a:t> </a:t>
            </a:r>
            <a:r>
              <a:rPr lang="en-US" dirty="0"/>
              <a:t>to sort in descending order</a:t>
            </a:r>
            <a:endParaRPr lang="en-US" dirty="0">
              <a:solidFill>
                <a:srgbClr val="993300"/>
              </a:solidFill>
            </a:endParaRPr>
          </a:p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Can sort at multiple levels of nesting (sort departments  by </a:t>
            </a:r>
            <a:r>
              <a:rPr lang="en-US" dirty="0" err="1"/>
              <a:t>dept_name</a:t>
            </a:r>
            <a:r>
              <a:rPr lang="en-US" dirty="0"/>
              <a:t>, and by courses sorted to </a:t>
            </a:r>
            <a:r>
              <a:rPr lang="en-US" dirty="0" err="1"/>
              <a:t>course_id</a:t>
            </a:r>
            <a:r>
              <a:rPr lang="en-US" dirty="0"/>
              <a:t> within each department)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dirty="0">
                <a:solidFill>
                  <a:srgbClr val="993300"/>
                </a:solidFill>
              </a:rPr>
              <a:t>           &lt;university-1&gt; {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</a:t>
            </a:r>
            <a:r>
              <a:rPr lang="en-US" b="1" dirty="0">
                <a:solidFill>
                  <a:srgbClr val="993300"/>
                </a:solidFill>
              </a:rPr>
              <a:t>for </a:t>
            </a:r>
            <a:r>
              <a:rPr lang="en-US" dirty="0">
                <a:solidFill>
                  <a:srgbClr val="993300"/>
                </a:solidFill>
              </a:rPr>
              <a:t>$d </a:t>
            </a:r>
            <a:r>
              <a:rPr lang="en-US" b="1" dirty="0">
                <a:solidFill>
                  <a:srgbClr val="993300"/>
                </a:solidFill>
              </a:rPr>
              <a:t>in </a:t>
            </a:r>
            <a:r>
              <a:rPr lang="en-US" dirty="0">
                <a:solidFill>
                  <a:srgbClr val="993300"/>
                </a:solidFill>
              </a:rPr>
              <a:t>/university/department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</a:t>
            </a:r>
            <a:r>
              <a:rPr lang="en-US" b="1" dirty="0">
                <a:solidFill>
                  <a:srgbClr val="993300"/>
                </a:solidFill>
              </a:rPr>
              <a:t>order by </a:t>
            </a:r>
            <a:r>
              <a:rPr lang="en-US" dirty="0">
                <a:solidFill>
                  <a:srgbClr val="993300"/>
                </a:solidFill>
              </a:rPr>
              <a:t>$d/dept name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</a:t>
            </a:r>
            <a:r>
              <a:rPr lang="en-US" b="1" dirty="0">
                <a:solidFill>
                  <a:srgbClr val="993300"/>
                </a:solidFill>
              </a:rPr>
              <a:t>return</a:t>
            </a:r>
            <a:br>
              <a:rPr lang="en-US" b="1" dirty="0">
                <a:solidFill>
                  <a:srgbClr val="993300"/>
                </a:solidFill>
              </a:rPr>
            </a:br>
            <a:r>
              <a:rPr lang="en-US" b="1" dirty="0">
                <a:solidFill>
                  <a:srgbClr val="993300"/>
                </a:solidFill>
              </a:rPr>
              <a:t>             </a:t>
            </a:r>
            <a:r>
              <a:rPr lang="en-US" dirty="0">
                <a:solidFill>
                  <a:srgbClr val="993300"/>
                </a:solidFill>
              </a:rPr>
              <a:t>&lt;department&gt;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      { $d/* }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      { </a:t>
            </a:r>
            <a:r>
              <a:rPr lang="en-US" b="1" dirty="0">
                <a:solidFill>
                  <a:srgbClr val="993300"/>
                </a:solidFill>
              </a:rPr>
              <a:t>for </a:t>
            </a:r>
            <a:r>
              <a:rPr lang="en-US" dirty="0">
                <a:solidFill>
                  <a:srgbClr val="993300"/>
                </a:solidFill>
              </a:rPr>
              <a:t>$c </a:t>
            </a:r>
            <a:r>
              <a:rPr lang="en-US" b="1" dirty="0">
                <a:solidFill>
                  <a:srgbClr val="993300"/>
                </a:solidFill>
              </a:rPr>
              <a:t>in </a:t>
            </a:r>
            <a:r>
              <a:rPr lang="en-US" dirty="0">
                <a:solidFill>
                  <a:srgbClr val="993300"/>
                </a:solidFill>
              </a:rPr>
              <a:t>/university/course[dept name = $d/dept name]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        </a:t>
            </a:r>
            <a:r>
              <a:rPr lang="en-US" b="1" dirty="0">
                <a:solidFill>
                  <a:srgbClr val="993300"/>
                </a:solidFill>
              </a:rPr>
              <a:t>order by </a:t>
            </a:r>
            <a:r>
              <a:rPr lang="en-US" dirty="0">
                <a:solidFill>
                  <a:srgbClr val="993300"/>
                </a:solidFill>
              </a:rPr>
              <a:t>$c/course id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        </a:t>
            </a:r>
            <a:r>
              <a:rPr lang="en-US" b="1" dirty="0">
                <a:solidFill>
                  <a:srgbClr val="993300"/>
                </a:solidFill>
              </a:rPr>
              <a:t>return </a:t>
            </a:r>
            <a:r>
              <a:rPr lang="en-US" dirty="0">
                <a:solidFill>
                  <a:srgbClr val="993300"/>
                </a:solidFill>
              </a:rPr>
              <a:t>&lt;course&gt; { $c/* } &lt;/course&gt; }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  &lt;/department&gt;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} &lt;/university-1&gt;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Functions and Other XQuery Features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43000"/>
            <a:ext cx="7700947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User defined functions with the type system of </a:t>
            </a:r>
            <a:r>
              <a:rPr lang="en-US" dirty="0" err="1"/>
              <a:t>XMLSchema</a:t>
            </a:r>
            <a:r>
              <a:rPr lang="en-US" dirty="0">
                <a:solidFill>
                  <a:srgbClr val="993300"/>
                </a:solidFill>
              </a:rPr>
              <a:t/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b="1" dirty="0">
                <a:solidFill>
                  <a:srgbClr val="993300"/>
                </a:solidFill>
              </a:rPr>
              <a:t>  declare function </a:t>
            </a:r>
            <a:r>
              <a:rPr lang="en-US" dirty="0" err="1">
                <a:solidFill>
                  <a:srgbClr val="993300"/>
                </a:solidFill>
              </a:rPr>
              <a:t>local:dept_courses</a:t>
            </a:r>
            <a:r>
              <a:rPr lang="en-US" dirty="0">
                <a:solidFill>
                  <a:srgbClr val="993300"/>
                </a:solidFill>
              </a:rPr>
              <a:t>($</a:t>
            </a:r>
            <a:r>
              <a:rPr lang="en-US" dirty="0" err="1">
                <a:solidFill>
                  <a:srgbClr val="993300"/>
                </a:solidFill>
              </a:rPr>
              <a:t>iid</a:t>
            </a:r>
            <a:r>
              <a:rPr lang="en-US" dirty="0">
                <a:solidFill>
                  <a:srgbClr val="993300"/>
                </a:solidFill>
              </a:rPr>
              <a:t> as </a:t>
            </a:r>
            <a:r>
              <a:rPr lang="en-US" dirty="0" err="1">
                <a:solidFill>
                  <a:srgbClr val="993300"/>
                </a:solidFill>
              </a:rPr>
              <a:t>xs:string</a:t>
            </a:r>
            <a:r>
              <a:rPr lang="en-US" dirty="0">
                <a:solidFill>
                  <a:srgbClr val="993300"/>
                </a:solidFill>
              </a:rPr>
              <a:t>) 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</a:t>
            </a:r>
            <a:r>
              <a:rPr lang="en-US" b="1" dirty="0">
                <a:solidFill>
                  <a:srgbClr val="993300"/>
                </a:solidFill>
              </a:rPr>
              <a:t>as </a:t>
            </a:r>
            <a:r>
              <a:rPr lang="en-US" dirty="0">
                <a:solidFill>
                  <a:srgbClr val="993300"/>
                </a:solidFill>
              </a:rPr>
              <a:t>element(course)* 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{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</a:t>
            </a:r>
            <a:r>
              <a:rPr lang="en-US" b="1" dirty="0">
                <a:solidFill>
                  <a:srgbClr val="993300"/>
                </a:solidFill>
              </a:rPr>
              <a:t>for </a:t>
            </a:r>
            <a:r>
              <a:rPr lang="en-US" dirty="0">
                <a:solidFill>
                  <a:srgbClr val="993300"/>
                </a:solidFill>
              </a:rPr>
              <a:t>$</a:t>
            </a:r>
            <a:r>
              <a:rPr lang="en-US" dirty="0" err="1">
                <a:solidFill>
                  <a:srgbClr val="993300"/>
                </a:solidFill>
              </a:rPr>
              <a:t>i</a:t>
            </a:r>
            <a:r>
              <a:rPr lang="en-US" dirty="0">
                <a:solidFill>
                  <a:srgbClr val="993300"/>
                </a:solidFill>
              </a:rPr>
              <a:t> </a:t>
            </a:r>
            <a:r>
              <a:rPr lang="en-US" b="1" dirty="0">
                <a:solidFill>
                  <a:srgbClr val="993300"/>
                </a:solidFill>
              </a:rPr>
              <a:t>in </a:t>
            </a:r>
            <a:r>
              <a:rPr lang="en-US" dirty="0">
                <a:solidFill>
                  <a:srgbClr val="993300"/>
                </a:solidFill>
              </a:rPr>
              <a:t>/university/instructor[IID = $</a:t>
            </a:r>
            <a:r>
              <a:rPr lang="en-US" dirty="0" err="1">
                <a:solidFill>
                  <a:srgbClr val="993300"/>
                </a:solidFill>
              </a:rPr>
              <a:t>iid</a:t>
            </a:r>
            <a:r>
              <a:rPr lang="en-US" dirty="0">
                <a:solidFill>
                  <a:srgbClr val="993300"/>
                </a:solidFill>
              </a:rPr>
              <a:t>],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$c </a:t>
            </a:r>
            <a:r>
              <a:rPr lang="en-US" b="1" dirty="0">
                <a:solidFill>
                  <a:srgbClr val="993300"/>
                </a:solidFill>
              </a:rPr>
              <a:t>in </a:t>
            </a:r>
            <a:r>
              <a:rPr lang="en-US" dirty="0">
                <a:solidFill>
                  <a:srgbClr val="993300"/>
                </a:solidFill>
              </a:rPr>
              <a:t>/university/courses[</a:t>
            </a:r>
            <a:r>
              <a:rPr lang="en-US" dirty="0" err="1">
                <a:solidFill>
                  <a:srgbClr val="993300"/>
                </a:solidFill>
              </a:rPr>
              <a:t>dept_name</a:t>
            </a:r>
            <a:r>
              <a:rPr lang="en-US" dirty="0">
                <a:solidFill>
                  <a:srgbClr val="993300"/>
                </a:solidFill>
              </a:rPr>
              <a:t> = $</a:t>
            </a:r>
            <a:r>
              <a:rPr lang="en-US" dirty="0" err="1">
                <a:solidFill>
                  <a:srgbClr val="993300"/>
                </a:solidFill>
              </a:rPr>
              <a:t>i</a:t>
            </a:r>
            <a:r>
              <a:rPr lang="en-US" dirty="0">
                <a:solidFill>
                  <a:srgbClr val="993300"/>
                </a:solidFill>
              </a:rPr>
              <a:t>/dept name]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</a:t>
            </a:r>
            <a:r>
              <a:rPr lang="en-US" b="1" dirty="0">
                <a:solidFill>
                  <a:srgbClr val="993300"/>
                </a:solidFill>
              </a:rPr>
              <a:t>return </a:t>
            </a:r>
            <a:r>
              <a:rPr lang="en-US" dirty="0">
                <a:solidFill>
                  <a:srgbClr val="993300"/>
                </a:solidFill>
              </a:rPr>
              <a:t>$c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dirty="0"/>
              <a:t>Types are optional for function parameters and return values</a:t>
            </a:r>
          </a:p>
          <a:p>
            <a:pPr>
              <a:lnSpc>
                <a:spcPct val="90000"/>
              </a:lnSpc>
            </a:pPr>
            <a:r>
              <a:rPr lang="en-US" dirty="0"/>
              <a:t>The * (as in decimal*) indicates a sequence of values of that type</a:t>
            </a:r>
          </a:p>
          <a:p>
            <a:pPr>
              <a:lnSpc>
                <a:spcPct val="90000"/>
              </a:lnSpc>
            </a:pPr>
            <a:r>
              <a:rPr lang="en-US" dirty="0"/>
              <a:t>Universal and existential quantification in where clause predicates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some</a:t>
            </a:r>
            <a:r>
              <a:rPr lang="en-US" dirty="0"/>
              <a:t> $e </a:t>
            </a:r>
            <a:r>
              <a:rPr lang="en-US" b="1" dirty="0"/>
              <a:t>in</a:t>
            </a:r>
            <a:r>
              <a:rPr lang="en-US" dirty="0"/>
              <a:t> </a:t>
            </a:r>
            <a:r>
              <a:rPr lang="en-US" i="1" dirty="0"/>
              <a:t>path</a:t>
            </a:r>
            <a:r>
              <a:rPr lang="en-US" dirty="0"/>
              <a:t> </a:t>
            </a:r>
            <a:r>
              <a:rPr lang="en-US" b="1" dirty="0"/>
              <a:t>satisfies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    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every</a:t>
            </a:r>
            <a:r>
              <a:rPr lang="en-US" dirty="0"/>
              <a:t> $e </a:t>
            </a:r>
            <a:r>
              <a:rPr lang="en-US" b="1" dirty="0"/>
              <a:t>in</a:t>
            </a:r>
            <a:r>
              <a:rPr lang="en-US" dirty="0"/>
              <a:t> </a:t>
            </a:r>
            <a:r>
              <a:rPr lang="en-US" i="1" dirty="0"/>
              <a:t>path</a:t>
            </a:r>
            <a:r>
              <a:rPr lang="en-US" dirty="0"/>
              <a:t> </a:t>
            </a:r>
            <a:r>
              <a:rPr lang="en-US" b="1" dirty="0"/>
              <a:t>satisfies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Add </a:t>
            </a:r>
            <a:r>
              <a:rPr lang="en-US" b="1" dirty="0"/>
              <a:t>and </a:t>
            </a:r>
            <a:r>
              <a:rPr lang="en-US" b="1" dirty="0" err="1"/>
              <a:t>fn:exists</a:t>
            </a:r>
            <a:r>
              <a:rPr lang="en-US" b="1" dirty="0"/>
              <a:t>($e)</a:t>
            </a:r>
            <a:r>
              <a:rPr lang="en-US" dirty="0"/>
              <a:t> to prevent empty $e from satisfying </a:t>
            </a:r>
            <a:r>
              <a:rPr lang="en-US" b="1" dirty="0"/>
              <a:t>every </a:t>
            </a:r>
            <a:r>
              <a:rPr lang="en-US" dirty="0"/>
              <a:t>clause</a:t>
            </a:r>
            <a:endParaRPr lang="en-US" b="1" dirty="0"/>
          </a:p>
          <a:p>
            <a:pPr>
              <a:lnSpc>
                <a:spcPct val="90000"/>
              </a:lnSpc>
            </a:pPr>
            <a:r>
              <a:rPr lang="en-US" dirty="0"/>
              <a:t>XQuery also supports If-then-else clauses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XSLT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93788"/>
            <a:ext cx="7603293" cy="4903787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002060"/>
                </a:solidFill>
              </a:rPr>
              <a:t>stylesheet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/>
              <a:t>stores formatting options for a document, usually separately from document</a:t>
            </a:r>
          </a:p>
          <a:p>
            <a:pPr lvl="1"/>
            <a:r>
              <a:rPr lang="en-US" dirty="0"/>
              <a:t>E.g. an HTML style sheet may specify font colors and sizes for headings, etc.</a:t>
            </a:r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002060"/>
                </a:solidFill>
              </a:rPr>
              <a:t>XML Stylesheet Language (XSL) </a:t>
            </a:r>
            <a:r>
              <a:rPr lang="en-US" dirty="0"/>
              <a:t>was originally designed for generating HTML from XML</a:t>
            </a:r>
          </a:p>
          <a:p>
            <a:r>
              <a:rPr lang="en-US" dirty="0"/>
              <a:t>XSLT is a general-purpose transformation language </a:t>
            </a:r>
          </a:p>
          <a:p>
            <a:pPr lvl="1"/>
            <a:r>
              <a:rPr lang="en-US" dirty="0"/>
              <a:t>Can translate XML to XML, and XML to HTML</a:t>
            </a:r>
          </a:p>
          <a:p>
            <a:r>
              <a:rPr lang="en-US" dirty="0"/>
              <a:t>XSLT transformations are expressed using rules called </a:t>
            </a:r>
            <a:r>
              <a:rPr lang="en-US" b="1" dirty="0">
                <a:solidFill>
                  <a:srgbClr val="002060"/>
                </a:solidFill>
              </a:rPr>
              <a:t>templates</a:t>
            </a:r>
          </a:p>
          <a:p>
            <a:pPr lvl="1"/>
            <a:r>
              <a:rPr lang="en-US" dirty="0"/>
              <a:t>Templates combine selection using XPath with construction of results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 Program Interface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43000"/>
            <a:ext cx="7550027" cy="5210175"/>
          </a:xfrm>
        </p:spPr>
        <p:txBody>
          <a:bodyPr/>
          <a:lstStyle/>
          <a:p>
            <a:r>
              <a:rPr lang="en-US" dirty="0"/>
              <a:t>There are two standard application program interfaces to XML data:</a:t>
            </a:r>
          </a:p>
          <a:p>
            <a:pPr lvl="1"/>
            <a:r>
              <a:rPr lang="en-US" b="1" dirty="0"/>
              <a:t>SAX </a:t>
            </a:r>
            <a:r>
              <a:rPr lang="en-US" dirty="0"/>
              <a:t>(Simple API for XML)</a:t>
            </a:r>
          </a:p>
          <a:p>
            <a:pPr lvl="2"/>
            <a:r>
              <a:rPr lang="en-US" dirty="0"/>
              <a:t>Based on parser model, user provides event handlers for parsing events </a:t>
            </a:r>
          </a:p>
          <a:p>
            <a:pPr lvl="3"/>
            <a:r>
              <a:rPr lang="en-US" dirty="0"/>
              <a:t>E.g., start of element, end of element</a:t>
            </a:r>
          </a:p>
          <a:p>
            <a:pPr lvl="1"/>
            <a:r>
              <a:rPr lang="en-US" b="1" dirty="0"/>
              <a:t>DOM </a:t>
            </a:r>
            <a:r>
              <a:rPr lang="en-US" dirty="0"/>
              <a:t>(Document Object Model)</a:t>
            </a:r>
          </a:p>
          <a:p>
            <a:pPr lvl="2"/>
            <a:r>
              <a:rPr lang="en-US" b="1" dirty="0"/>
              <a:t>XML </a:t>
            </a:r>
            <a:r>
              <a:rPr lang="en-US" dirty="0"/>
              <a:t>data is parsed into a tree representation </a:t>
            </a:r>
          </a:p>
          <a:p>
            <a:pPr lvl="2"/>
            <a:r>
              <a:rPr lang="en-US" dirty="0"/>
              <a:t>Variety of functions provided for traversing the DOM tree</a:t>
            </a:r>
          </a:p>
          <a:p>
            <a:pPr lvl="2"/>
            <a:r>
              <a:rPr lang="en-US" dirty="0"/>
              <a:t>E.g.:  Java DOM API provides Node class with methods</a:t>
            </a:r>
            <a:br>
              <a:rPr lang="en-US" dirty="0"/>
            </a:br>
            <a:r>
              <a:rPr lang="en-US" dirty="0"/>
              <a:t>          </a:t>
            </a:r>
            <a:r>
              <a:rPr lang="en-US" dirty="0" err="1">
                <a:solidFill>
                  <a:srgbClr val="993300"/>
                </a:solidFill>
              </a:rPr>
              <a:t>getParentNode</a:t>
            </a:r>
            <a:r>
              <a:rPr lang="en-US" dirty="0">
                <a:solidFill>
                  <a:srgbClr val="993300"/>
                </a:solidFill>
              </a:rPr>
              <a:t>( ), </a:t>
            </a:r>
            <a:r>
              <a:rPr lang="en-US" dirty="0" err="1">
                <a:solidFill>
                  <a:srgbClr val="993300"/>
                </a:solidFill>
              </a:rPr>
              <a:t>getFirstChild</a:t>
            </a:r>
            <a:r>
              <a:rPr lang="en-US" dirty="0">
                <a:solidFill>
                  <a:srgbClr val="993300"/>
                </a:solidFill>
              </a:rPr>
              <a:t>( ), </a:t>
            </a:r>
            <a:r>
              <a:rPr lang="en-US" dirty="0" err="1">
                <a:solidFill>
                  <a:srgbClr val="993300"/>
                </a:solidFill>
              </a:rPr>
              <a:t>getNextSibling</a:t>
            </a:r>
            <a:r>
              <a:rPr lang="en-US" dirty="0">
                <a:solidFill>
                  <a:srgbClr val="993300"/>
                </a:solidFill>
              </a:rPr>
              <a:t>( )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</a:t>
            </a:r>
            <a:r>
              <a:rPr lang="en-US" dirty="0" err="1">
                <a:solidFill>
                  <a:srgbClr val="993300"/>
                </a:solidFill>
              </a:rPr>
              <a:t>getAttribute</a:t>
            </a:r>
            <a:r>
              <a:rPr lang="en-US" dirty="0">
                <a:solidFill>
                  <a:srgbClr val="993300"/>
                </a:solidFill>
              </a:rPr>
              <a:t>( ), </a:t>
            </a:r>
            <a:r>
              <a:rPr lang="en-US" dirty="0" err="1">
                <a:solidFill>
                  <a:srgbClr val="993300"/>
                </a:solidFill>
              </a:rPr>
              <a:t>getData</a:t>
            </a:r>
            <a:r>
              <a:rPr lang="en-US" dirty="0">
                <a:solidFill>
                  <a:srgbClr val="993300"/>
                </a:solidFill>
              </a:rPr>
              <a:t>( ) (for text node)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</a:t>
            </a:r>
            <a:r>
              <a:rPr lang="en-US" dirty="0" err="1">
                <a:solidFill>
                  <a:srgbClr val="993300"/>
                </a:solidFill>
              </a:rPr>
              <a:t>getElementsByTagName</a:t>
            </a:r>
            <a:r>
              <a:rPr lang="en-US" dirty="0">
                <a:solidFill>
                  <a:srgbClr val="993300"/>
                </a:solidFill>
              </a:rPr>
              <a:t>( ), …</a:t>
            </a:r>
          </a:p>
          <a:p>
            <a:pPr lvl="2"/>
            <a:r>
              <a:rPr lang="en-US" dirty="0"/>
              <a:t>Also provides functions for updating DOM tree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Storage of XML Data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43000"/>
            <a:ext cx="7629926" cy="5362575"/>
          </a:xfrm>
        </p:spPr>
        <p:txBody>
          <a:bodyPr/>
          <a:lstStyle/>
          <a:p>
            <a:r>
              <a:rPr lang="en-US" dirty="0"/>
              <a:t>XML data can be stored in </a:t>
            </a:r>
          </a:p>
          <a:p>
            <a:pPr lvl="1"/>
            <a:r>
              <a:rPr lang="en-US" dirty="0"/>
              <a:t>Non-relational data stores</a:t>
            </a:r>
          </a:p>
          <a:p>
            <a:pPr lvl="2"/>
            <a:r>
              <a:rPr lang="en-US" dirty="0"/>
              <a:t>Flat files</a:t>
            </a:r>
          </a:p>
          <a:p>
            <a:pPr lvl="3"/>
            <a:r>
              <a:rPr lang="en-US" dirty="0"/>
              <a:t>Natural for storing XML</a:t>
            </a:r>
          </a:p>
          <a:p>
            <a:pPr lvl="3"/>
            <a:r>
              <a:rPr lang="en-US" dirty="0"/>
              <a:t>But has all problems discussed in Chapter 1 (no concurrency, no recovery, …)</a:t>
            </a:r>
          </a:p>
          <a:p>
            <a:pPr lvl="2"/>
            <a:r>
              <a:rPr lang="en-US" dirty="0"/>
              <a:t>XML database</a:t>
            </a:r>
          </a:p>
          <a:p>
            <a:pPr lvl="3"/>
            <a:r>
              <a:rPr lang="en-US" dirty="0"/>
              <a:t>Database built specifically for storing XML data, supporting DOM model and declarative querying</a:t>
            </a:r>
          </a:p>
          <a:p>
            <a:pPr lvl="3"/>
            <a:r>
              <a:rPr lang="en-US" dirty="0"/>
              <a:t>Currently no commercial-grade systems</a:t>
            </a:r>
          </a:p>
          <a:p>
            <a:pPr lvl="1"/>
            <a:r>
              <a:rPr lang="en-US" dirty="0"/>
              <a:t>Relational databases</a:t>
            </a:r>
          </a:p>
          <a:p>
            <a:pPr lvl="2"/>
            <a:r>
              <a:rPr lang="en-US" dirty="0"/>
              <a:t>Data must be translated into relational form</a:t>
            </a:r>
          </a:p>
          <a:p>
            <a:pPr lvl="2"/>
            <a:r>
              <a:rPr lang="en-US" dirty="0"/>
              <a:t>Advantage:  mature database systems</a:t>
            </a:r>
          </a:p>
          <a:p>
            <a:pPr lvl="2"/>
            <a:r>
              <a:rPr lang="en-US" dirty="0"/>
              <a:t>Disadvantages: overhead of translating data and queries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Storage of XML in Relational Databases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93788"/>
            <a:ext cx="7707313" cy="4903787"/>
          </a:xfrm>
        </p:spPr>
        <p:txBody>
          <a:bodyPr/>
          <a:lstStyle/>
          <a:p>
            <a:r>
              <a:rPr lang="en-US" dirty="0"/>
              <a:t>Alternatives:</a:t>
            </a:r>
          </a:p>
          <a:p>
            <a:pPr lvl="1"/>
            <a:r>
              <a:rPr lang="en-US" dirty="0"/>
              <a:t>String Representation</a:t>
            </a:r>
          </a:p>
          <a:p>
            <a:pPr lvl="1"/>
            <a:r>
              <a:rPr lang="en-US" dirty="0"/>
              <a:t>Tree Representation</a:t>
            </a:r>
          </a:p>
          <a:p>
            <a:pPr lvl="1"/>
            <a:r>
              <a:rPr lang="en-US" dirty="0"/>
              <a:t>Map to relations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77200" cy="609600"/>
          </a:xfrm>
        </p:spPr>
        <p:txBody>
          <a:bodyPr/>
          <a:lstStyle/>
          <a:p>
            <a:r>
              <a:rPr lang="en-US"/>
              <a:t>String Representation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636276" cy="5210175"/>
          </a:xfrm>
        </p:spPr>
        <p:txBody>
          <a:bodyPr/>
          <a:lstStyle/>
          <a:p>
            <a:r>
              <a:rPr lang="en-US" dirty="0"/>
              <a:t>Store each top level element as a string field of a tuple in a relational database</a:t>
            </a:r>
          </a:p>
          <a:p>
            <a:pPr lvl="1"/>
            <a:r>
              <a:rPr lang="en-US" dirty="0"/>
              <a:t>Use a single relation to store all elements, or</a:t>
            </a:r>
          </a:p>
          <a:p>
            <a:pPr lvl="1"/>
            <a:r>
              <a:rPr lang="en-US" dirty="0"/>
              <a:t>Use a separate relation for each top-level element type</a:t>
            </a:r>
          </a:p>
          <a:p>
            <a:pPr lvl="2"/>
            <a:r>
              <a:rPr lang="en-US" dirty="0"/>
              <a:t>E.g., account, customer, depositor relations</a:t>
            </a:r>
          </a:p>
          <a:p>
            <a:pPr lvl="3"/>
            <a:r>
              <a:rPr lang="en-US" dirty="0"/>
              <a:t>Each with a string-valued attribute to store the element</a:t>
            </a:r>
          </a:p>
          <a:p>
            <a:r>
              <a:rPr lang="en-US" dirty="0"/>
              <a:t>Indexing:</a:t>
            </a:r>
          </a:p>
          <a:p>
            <a:pPr lvl="1"/>
            <a:r>
              <a:rPr lang="en-US" dirty="0"/>
              <a:t>Store values of </a:t>
            </a:r>
            <a:r>
              <a:rPr lang="en-US" dirty="0" err="1"/>
              <a:t>subelements</a:t>
            </a:r>
            <a:r>
              <a:rPr lang="en-US" dirty="0"/>
              <a:t>/attributes to be indexed as extra fields of the relation, and build indices on these fields</a:t>
            </a:r>
          </a:p>
          <a:p>
            <a:pPr lvl="2"/>
            <a:r>
              <a:rPr lang="en-US" dirty="0"/>
              <a:t>E.g., </a:t>
            </a:r>
            <a:r>
              <a:rPr lang="en-US" dirty="0" err="1"/>
              <a:t>customer_name</a:t>
            </a:r>
            <a:r>
              <a:rPr lang="en-US" dirty="0"/>
              <a:t> or </a:t>
            </a:r>
            <a:r>
              <a:rPr lang="en-US" dirty="0" err="1"/>
              <a:t>account_number</a:t>
            </a:r>
            <a:endParaRPr lang="en-US" dirty="0"/>
          </a:p>
          <a:p>
            <a:pPr lvl="1"/>
            <a:r>
              <a:rPr lang="en-US" dirty="0"/>
              <a:t>Some database systems support </a:t>
            </a:r>
            <a:r>
              <a:rPr lang="en-US" b="1" dirty="0">
                <a:solidFill>
                  <a:srgbClr val="002060"/>
                </a:solidFill>
              </a:rPr>
              <a:t>function indices, </a:t>
            </a:r>
            <a:r>
              <a:rPr lang="en-US" dirty="0"/>
              <a:t>which use the result of a function as the key value. </a:t>
            </a:r>
          </a:p>
          <a:p>
            <a:pPr lvl="2"/>
            <a:r>
              <a:rPr lang="en-US" dirty="0"/>
              <a:t>The function should return the value of the required </a:t>
            </a:r>
            <a:r>
              <a:rPr lang="en-US" dirty="0" err="1"/>
              <a:t>subelement</a:t>
            </a:r>
            <a:r>
              <a:rPr lang="en-US" dirty="0"/>
              <a:t>/attribute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String Representation (Cont.)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93788"/>
            <a:ext cx="7707313" cy="4903787"/>
          </a:xfrm>
        </p:spPr>
        <p:txBody>
          <a:bodyPr/>
          <a:lstStyle/>
          <a:p>
            <a:r>
              <a:rPr lang="en-US" dirty="0"/>
              <a:t>Benefits: </a:t>
            </a:r>
          </a:p>
          <a:p>
            <a:pPr lvl="1"/>
            <a:r>
              <a:rPr lang="en-US" dirty="0"/>
              <a:t>Can store any XML data even without DTD</a:t>
            </a:r>
          </a:p>
          <a:p>
            <a:pPr lvl="1"/>
            <a:r>
              <a:rPr lang="en-US" dirty="0"/>
              <a:t>As long as there are many top-level elements in a document, strings are small compared to full document</a:t>
            </a:r>
          </a:p>
          <a:p>
            <a:pPr lvl="2"/>
            <a:r>
              <a:rPr lang="en-US" dirty="0"/>
              <a:t>Allows fast access to individual elements.</a:t>
            </a:r>
          </a:p>
          <a:p>
            <a:r>
              <a:rPr lang="en-US" dirty="0"/>
              <a:t>Drawback</a:t>
            </a:r>
            <a:r>
              <a:rPr lang="en-US" b="1" dirty="0"/>
              <a:t>:</a:t>
            </a:r>
            <a:r>
              <a:rPr lang="en-US" dirty="0"/>
              <a:t> Need to parse strings to access values inside the elements</a:t>
            </a:r>
          </a:p>
          <a:p>
            <a:pPr lvl="1"/>
            <a:r>
              <a:rPr lang="en-US" dirty="0"/>
              <a:t>Parsing is slow.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 Representation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43000"/>
            <a:ext cx="8185150" cy="5286375"/>
          </a:xfrm>
        </p:spPr>
        <p:txBody>
          <a:bodyPr/>
          <a:lstStyle/>
          <a:p>
            <a:r>
              <a:rPr lang="en-US" b="1" dirty="0"/>
              <a:t>Tree representation:  </a:t>
            </a:r>
            <a:r>
              <a:rPr lang="en-US" dirty="0"/>
              <a:t>model XML data as tree and store using relations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i="1" dirty="0">
                <a:solidFill>
                  <a:srgbClr val="993300"/>
                </a:solidFill>
              </a:rPr>
              <a:t>nodes(id, </a:t>
            </a:r>
            <a:r>
              <a:rPr lang="en-US" i="1" dirty="0" err="1">
                <a:solidFill>
                  <a:srgbClr val="993300"/>
                </a:solidFill>
              </a:rPr>
              <a:t>parent_id</a:t>
            </a:r>
            <a:r>
              <a:rPr lang="en-US" i="1" dirty="0">
                <a:solidFill>
                  <a:srgbClr val="993300"/>
                </a:solidFill>
              </a:rPr>
              <a:t>, type, label, value)</a:t>
            </a:r>
            <a:br>
              <a:rPr lang="en-US" i="1" dirty="0">
                <a:solidFill>
                  <a:srgbClr val="993300"/>
                </a:solidFill>
              </a:rPr>
            </a:br>
            <a:r>
              <a:rPr lang="en-US" i="1" dirty="0">
                <a:solidFill>
                  <a:srgbClr val="993300"/>
                </a:solidFill>
              </a:rPr>
              <a:t>      </a:t>
            </a:r>
            <a:br>
              <a:rPr lang="en-US" i="1" dirty="0">
                <a:solidFill>
                  <a:srgbClr val="993300"/>
                </a:solidFill>
              </a:rPr>
            </a:br>
            <a:r>
              <a:rPr lang="en-US" i="1" dirty="0">
                <a:solidFill>
                  <a:srgbClr val="993300"/>
                </a:solidFill>
              </a:rPr>
              <a:t/>
            </a:r>
            <a:br>
              <a:rPr lang="en-US" i="1" dirty="0">
                <a:solidFill>
                  <a:srgbClr val="993300"/>
                </a:solidFill>
              </a:rPr>
            </a:br>
            <a:r>
              <a:rPr lang="en-US" i="1" dirty="0">
                <a:solidFill>
                  <a:srgbClr val="993300"/>
                </a:solidFill>
              </a:rPr>
              <a:t/>
            </a:r>
            <a:br>
              <a:rPr lang="en-US" i="1" dirty="0">
                <a:solidFill>
                  <a:srgbClr val="993300"/>
                </a:solidFill>
              </a:rPr>
            </a:br>
            <a:r>
              <a:rPr lang="en-US" i="1" dirty="0">
                <a:solidFill>
                  <a:srgbClr val="993300"/>
                </a:solidFill>
              </a:rPr>
              <a:t/>
            </a:r>
            <a:br>
              <a:rPr lang="en-US" i="1" dirty="0">
                <a:solidFill>
                  <a:srgbClr val="993300"/>
                </a:solidFill>
              </a:rPr>
            </a:br>
            <a:r>
              <a:rPr lang="en-US" i="1" dirty="0">
                <a:solidFill>
                  <a:srgbClr val="993300"/>
                </a:solidFill>
              </a:rPr>
              <a:t/>
            </a:r>
            <a:br>
              <a:rPr lang="en-US" i="1" dirty="0">
                <a:solidFill>
                  <a:srgbClr val="993300"/>
                </a:solidFill>
              </a:rPr>
            </a:br>
            <a:r>
              <a:rPr lang="en-US" i="1" dirty="0">
                <a:solidFill>
                  <a:srgbClr val="993300"/>
                </a:solidFill>
              </a:rPr>
              <a:t/>
            </a:r>
            <a:br>
              <a:rPr lang="en-US" i="1" dirty="0">
                <a:solidFill>
                  <a:srgbClr val="993300"/>
                </a:solidFill>
              </a:rPr>
            </a:br>
            <a:endParaRPr lang="en-US" i="1" dirty="0">
              <a:solidFill>
                <a:srgbClr val="993300"/>
              </a:solidFill>
            </a:endParaRPr>
          </a:p>
          <a:p>
            <a:r>
              <a:rPr lang="en-US" dirty="0"/>
              <a:t>Each element/attribute is given a unique identifier</a:t>
            </a:r>
          </a:p>
          <a:p>
            <a:r>
              <a:rPr lang="en-US" dirty="0"/>
              <a:t>Type indicates element/attribute</a:t>
            </a:r>
          </a:p>
          <a:p>
            <a:r>
              <a:rPr lang="en-US" dirty="0"/>
              <a:t>Label specifies the tag name of the element/name of attribute</a:t>
            </a:r>
          </a:p>
          <a:p>
            <a:r>
              <a:rPr lang="en-US" dirty="0"/>
              <a:t>Value is the text value of the element/attribute</a:t>
            </a:r>
          </a:p>
          <a:p>
            <a:r>
              <a:rPr lang="en-US" dirty="0"/>
              <a:t>Can add an extra attribute </a:t>
            </a:r>
            <a:r>
              <a:rPr lang="en-US" i="1" dirty="0"/>
              <a:t>position</a:t>
            </a:r>
            <a:r>
              <a:rPr lang="en-US" dirty="0"/>
              <a:t> to record ordering of children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346450" y="1828800"/>
            <a:ext cx="4787900" cy="1670050"/>
            <a:chOff x="524" y="3048"/>
            <a:chExt cx="3016" cy="1052"/>
          </a:xfrm>
        </p:grpSpPr>
        <p:sp>
          <p:nvSpPr>
            <p:cNvPr id="171012" name="Oval 4"/>
            <p:cNvSpPr>
              <a:spLocks noChangeArrowheads="1"/>
            </p:cNvSpPr>
            <p:nvPr/>
          </p:nvSpPr>
          <p:spPr bwMode="auto">
            <a:xfrm>
              <a:off x="1920" y="326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13" name="Oval 5"/>
            <p:cNvSpPr>
              <a:spLocks noChangeArrowheads="1"/>
            </p:cNvSpPr>
            <p:nvPr/>
          </p:nvSpPr>
          <p:spPr bwMode="auto">
            <a:xfrm>
              <a:off x="2160" y="350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14" name="Oval 6"/>
            <p:cNvSpPr>
              <a:spLocks noChangeArrowheads="1"/>
            </p:cNvSpPr>
            <p:nvPr/>
          </p:nvSpPr>
          <p:spPr bwMode="auto">
            <a:xfrm>
              <a:off x="2352" y="379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15" name="Oval 7"/>
            <p:cNvSpPr>
              <a:spLocks noChangeArrowheads="1"/>
            </p:cNvSpPr>
            <p:nvPr/>
          </p:nvSpPr>
          <p:spPr bwMode="auto">
            <a:xfrm>
              <a:off x="1632" y="350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016" name="AutoShape 8"/>
            <p:cNvCxnSpPr>
              <a:cxnSpLocks noChangeShapeType="1"/>
              <a:stCxn id="171015" idx="7"/>
              <a:endCxn id="171012" idx="3"/>
            </p:cNvCxnSpPr>
            <p:nvPr/>
          </p:nvCxnSpPr>
          <p:spPr bwMode="auto">
            <a:xfrm flipV="1">
              <a:off x="1714" y="3346"/>
              <a:ext cx="220" cy="1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1017" name="AutoShape 9"/>
            <p:cNvCxnSpPr>
              <a:cxnSpLocks noChangeShapeType="1"/>
              <a:stCxn id="171012" idx="5"/>
              <a:endCxn id="171013" idx="1"/>
            </p:cNvCxnSpPr>
            <p:nvPr/>
          </p:nvCxnSpPr>
          <p:spPr bwMode="auto">
            <a:xfrm>
              <a:off x="2002" y="3346"/>
              <a:ext cx="172" cy="1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1018" name="AutoShape 10"/>
            <p:cNvCxnSpPr>
              <a:cxnSpLocks noChangeShapeType="1"/>
              <a:stCxn id="171013" idx="5"/>
              <a:endCxn id="171014" idx="1"/>
            </p:cNvCxnSpPr>
            <p:nvPr/>
          </p:nvCxnSpPr>
          <p:spPr bwMode="auto">
            <a:xfrm>
              <a:off x="2242" y="3586"/>
              <a:ext cx="124" cy="2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1019" name="Oval 11"/>
            <p:cNvSpPr>
              <a:spLocks noChangeArrowheads="1"/>
            </p:cNvSpPr>
            <p:nvPr/>
          </p:nvSpPr>
          <p:spPr bwMode="auto">
            <a:xfrm>
              <a:off x="1440" y="379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20" name="Oval 12"/>
            <p:cNvSpPr>
              <a:spLocks noChangeArrowheads="1"/>
            </p:cNvSpPr>
            <p:nvPr/>
          </p:nvSpPr>
          <p:spPr bwMode="auto">
            <a:xfrm>
              <a:off x="1728" y="379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21" name="Oval 13"/>
            <p:cNvSpPr>
              <a:spLocks noChangeArrowheads="1"/>
            </p:cNvSpPr>
            <p:nvPr/>
          </p:nvSpPr>
          <p:spPr bwMode="auto">
            <a:xfrm>
              <a:off x="2016" y="379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022" name="AutoShape 14"/>
            <p:cNvCxnSpPr>
              <a:cxnSpLocks noChangeShapeType="1"/>
              <a:stCxn id="171019" idx="7"/>
              <a:endCxn id="171015" idx="3"/>
            </p:cNvCxnSpPr>
            <p:nvPr/>
          </p:nvCxnSpPr>
          <p:spPr bwMode="auto">
            <a:xfrm flipV="1">
              <a:off x="1522" y="3586"/>
              <a:ext cx="124" cy="2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1023" name="AutoShape 15"/>
            <p:cNvCxnSpPr>
              <a:cxnSpLocks noChangeShapeType="1"/>
              <a:stCxn id="171015" idx="5"/>
              <a:endCxn id="171020" idx="0"/>
            </p:cNvCxnSpPr>
            <p:nvPr/>
          </p:nvCxnSpPr>
          <p:spPr bwMode="auto">
            <a:xfrm>
              <a:off x="1714" y="3586"/>
              <a:ext cx="62" cy="2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1024" name="AutoShape 16"/>
            <p:cNvCxnSpPr>
              <a:cxnSpLocks noChangeShapeType="1"/>
              <a:stCxn id="171013" idx="3"/>
              <a:endCxn id="171021" idx="7"/>
            </p:cNvCxnSpPr>
            <p:nvPr/>
          </p:nvCxnSpPr>
          <p:spPr bwMode="auto">
            <a:xfrm flipH="1">
              <a:off x="2098" y="3586"/>
              <a:ext cx="76" cy="2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1026" name="Text Box 18"/>
            <p:cNvSpPr txBox="1">
              <a:spLocks noChangeArrowheads="1"/>
            </p:cNvSpPr>
            <p:nvPr/>
          </p:nvSpPr>
          <p:spPr bwMode="auto">
            <a:xfrm>
              <a:off x="1662" y="3048"/>
              <a:ext cx="10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/>
                <a:t>university (id:1)</a:t>
              </a:r>
            </a:p>
          </p:txBody>
        </p:sp>
        <p:sp>
          <p:nvSpPr>
            <p:cNvPr id="171027" name="Text Box 19"/>
            <p:cNvSpPr txBox="1">
              <a:spLocks noChangeArrowheads="1"/>
            </p:cNvSpPr>
            <p:nvPr/>
          </p:nvSpPr>
          <p:spPr bwMode="auto">
            <a:xfrm>
              <a:off x="646" y="3384"/>
              <a:ext cx="9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/>
                <a:t>course (id:2)</a:t>
              </a:r>
            </a:p>
          </p:txBody>
        </p:sp>
        <p:sp>
          <p:nvSpPr>
            <p:cNvPr id="171028" name="Text Box 20"/>
            <p:cNvSpPr txBox="1">
              <a:spLocks noChangeArrowheads="1"/>
            </p:cNvSpPr>
            <p:nvPr/>
          </p:nvSpPr>
          <p:spPr bwMode="auto">
            <a:xfrm>
              <a:off x="2192" y="3360"/>
              <a:ext cx="12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/>
                <a:t>department (id: 5)</a:t>
              </a:r>
            </a:p>
          </p:txBody>
        </p:sp>
        <p:sp>
          <p:nvSpPr>
            <p:cNvPr id="171029" name="Text Box 21"/>
            <p:cNvSpPr txBox="1">
              <a:spLocks noChangeArrowheads="1"/>
            </p:cNvSpPr>
            <p:nvPr/>
          </p:nvSpPr>
          <p:spPr bwMode="auto">
            <a:xfrm>
              <a:off x="524" y="3696"/>
              <a:ext cx="74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/>
                <a:t>course_id</a:t>
              </a:r>
              <a:br>
                <a:rPr lang="en-US" sz="1800"/>
              </a:br>
              <a:r>
                <a:rPr lang="en-US" sz="1800"/>
                <a:t>(id: 3)</a:t>
              </a:r>
            </a:p>
          </p:txBody>
        </p:sp>
        <p:sp>
          <p:nvSpPr>
            <p:cNvPr id="171030" name="Text Box 22"/>
            <p:cNvSpPr txBox="1">
              <a:spLocks noChangeArrowheads="1"/>
            </p:cNvSpPr>
            <p:nvPr/>
          </p:nvSpPr>
          <p:spPr bwMode="auto">
            <a:xfrm>
              <a:off x="2704" y="3696"/>
              <a:ext cx="8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/>
                <a:t>dept_name</a:t>
              </a:r>
              <a:br>
                <a:rPr lang="en-US" sz="1800"/>
              </a:br>
              <a:r>
                <a:rPr lang="en-US" sz="1800"/>
                <a:t> (id: 7)</a:t>
              </a:r>
            </a:p>
          </p:txBody>
        </p:sp>
      </p:grp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 Representation (Cont.)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93788"/>
            <a:ext cx="7707313" cy="4903787"/>
          </a:xfrm>
        </p:spPr>
        <p:txBody>
          <a:bodyPr/>
          <a:lstStyle/>
          <a:p>
            <a:r>
              <a:rPr lang="en-US" dirty="0"/>
              <a:t>Benefit: Can store any XML data, even without DTD</a:t>
            </a:r>
          </a:p>
          <a:p>
            <a:r>
              <a:rPr lang="en-US" dirty="0"/>
              <a:t>Drawbacks:</a:t>
            </a:r>
          </a:p>
          <a:p>
            <a:pPr lvl="1"/>
            <a:r>
              <a:rPr lang="en-US" dirty="0"/>
              <a:t>Data is broken up into too many pieces, increasing space overheads</a:t>
            </a:r>
          </a:p>
          <a:p>
            <a:pPr lvl="1"/>
            <a:r>
              <a:rPr lang="en-US" dirty="0"/>
              <a:t>Even simple queries require a large number of joins, which can be slow</a:t>
            </a:r>
          </a:p>
          <a:p>
            <a:pPr>
              <a:buFont typeface="Monotype Sorts" charset="2"/>
              <a:buNone/>
            </a:pPr>
            <a:r>
              <a:rPr lang="en-US" b="1" dirty="0"/>
              <a:t>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XML: Motivation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43000"/>
            <a:ext cx="7754213" cy="5133975"/>
          </a:xfrm>
        </p:spPr>
        <p:txBody>
          <a:bodyPr/>
          <a:lstStyle/>
          <a:p>
            <a:r>
              <a:rPr lang="en-US" dirty="0"/>
              <a:t>Data interchange is critical in today’s networked world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Banking:  funds transfer</a:t>
            </a:r>
          </a:p>
          <a:p>
            <a:pPr lvl="2"/>
            <a:r>
              <a:rPr lang="en-US" dirty="0"/>
              <a:t>Order processing (especially inter-company orders)</a:t>
            </a:r>
          </a:p>
          <a:p>
            <a:pPr lvl="2"/>
            <a:r>
              <a:rPr lang="en-US" dirty="0"/>
              <a:t>Scientific data</a:t>
            </a:r>
          </a:p>
          <a:p>
            <a:pPr lvl="3"/>
            <a:r>
              <a:rPr lang="en-US" dirty="0"/>
              <a:t>Chemistry:  </a:t>
            </a:r>
            <a:r>
              <a:rPr lang="en-US" dirty="0" err="1"/>
              <a:t>ChemML</a:t>
            </a:r>
            <a:r>
              <a:rPr lang="en-US" dirty="0"/>
              <a:t>, …</a:t>
            </a:r>
          </a:p>
          <a:p>
            <a:pPr lvl="3"/>
            <a:r>
              <a:rPr lang="en-US" dirty="0"/>
              <a:t>Genetics:    BSML (Bio-Sequence Markup Language), …</a:t>
            </a:r>
          </a:p>
          <a:p>
            <a:pPr lvl="1"/>
            <a:r>
              <a:rPr lang="en-US" dirty="0"/>
              <a:t>Paper flow of information between organizations is being replaced by electronic flow of information</a:t>
            </a:r>
          </a:p>
          <a:p>
            <a:r>
              <a:rPr lang="en-US" dirty="0"/>
              <a:t>Each application area has its own set of standards for representing information</a:t>
            </a:r>
          </a:p>
          <a:p>
            <a:r>
              <a:rPr lang="en-US" dirty="0"/>
              <a:t>XML has become the basis for all new generation data interchange formats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Mapping XML Data to Relations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43000"/>
            <a:ext cx="7763091" cy="5210175"/>
          </a:xfrm>
        </p:spPr>
        <p:txBody>
          <a:bodyPr/>
          <a:lstStyle/>
          <a:p>
            <a:r>
              <a:rPr lang="en-US" dirty="0"/>
              <a:t>Relation created for each element type whose schema is known:</a:t>
            </a:r>
          </a:p>
          <a:p>
            <a:pPr lvl="1"/>
            <a:r>
              <a:rPr lang="en-US" dirty="0"/>
              <a:t>An id attribute to store a unique id for each element</a:t>
            </a:r>
          </a:p>
          <a:p>
            <a:pPr lvl="1"/>
            <a:r>
              <a:rPr lang="en-US" dirty="0"/>
              <a:t>A relation attribute corresponding to each element attribute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parent_id</a:t>
            </a:r>
            <a:r>
              <a:rPr lang="en-US" dirty="0"/>
              <a:t> attribute to keep track of parent element</a:t>
            </a:r>
          </a:p>
          <a:p>
            <a:pPr lvl="2"/>
            <a:r>
              <a:rPr lang="en-US" dirty="0"/>
              <a:t>As in the tree representation</a:t>
            </a:r>
          </a:p>
          <a:p>
            <a:pPr lvl="2"/>
            <a:r>
              <a:rPr lang="en-US" dirty="0"/>
              <a:t>Position information (</a:t>
            </a:r>
            <a:r>
              <a:rPr lang="en-US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 child) can be store too</a:t>
            </a:r>
          </a:p>
          <a:p>
            <a:r>
              <a:rPr lang="en-US" dirty="0"/>
              <a:t>All </a:t>
            </a:r>
            <a:r>
              <a:rPr lang="en-US" dirty="0" err="1"/>
              <a:t>subelements</a:t>
            </a:r>
            <a:r>
              <a:rPr lang="en-US" dirty="0"/>
              <a:t> that occur only once can become relation attributes</a:t>
            </a:r>
          </a:p>
          <a:p>
            <a:pPr lvl="1"/>
            <a:r>
              <a:rPr lang="en-US" dirty="0"/>
              <a:t>For text-valued </a:t>
            </a:r>
            <a:r>
              <a:rPr lang="en-US" dirty="0" err="1"/>
              <a:t>subelements</a:t>
            </a:r>
            <a:r>
              <a:rPr lang="en-US" dirty="0"/>
              <a:t>, store the text as attribute value</a:t>
            </a:r>
          </a:p>
          <a:p>
            <a:pPr lvl="1"/>
            <a:r>
              <a:rPr lang="en-US" dirty="0"/>
              <a:t>For complex </a:t>
            </a:r>
            <a:r>
              <a:rPr lang="en-US" dirty="0" err="1"/>
              <a:t>subelements</a:t>
            </a:r>
            <a:r>
              <a:rPr lang="en-US" dirty="0"/>
              <a:t>, can store the id of the </a:t>
            </a:r>
            <a:r>
              <a:rPr lang="en-US" dirty="0" err="1"/>
              <a:t>subelement</a:t>
            </a:r>
            <a:endParaRPr lang="en-US" dirty="0"/>
          </a:p>
          <a:p>
            <a:r>
              <a:rPr lang="en-US" dirty="0" err="1"/>
              <a:t>Subelements</a:t>
            </a:r>
            <a:r>
              <a:rPr lang="en-US" dirty="0"/>
              <a:t> that can occur multiple times represented in a separate table</a:t>
            </a:r>
          </a:p>
          <a:p>
            <a:pPr lvl="1"/>
            <a:r>
              <a:rPr lang="en-US" dirty="0"/>
              <a:t>Similar to handling of multivalued attributes when converting ER diagrams to tables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Storing XML Data in Relational Systems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3480" y="1093788"/>
            <a:ext cx="7712183" cy="4903787"/>
          </a:xfrm>
        </p:spPr>
        <p:txBody>
          <a:bodyPr/>
          <a:lstStyle/>
          <a:p>
            <a:r>
              <a:rPr lang="en-US" dirty="0"/>
              <a:t>Applying above ideas to department elements in university-1 schema, with nested course elements, we get </a:t>
            </a:r>
            <a:br>
              <a:rPr lang="en-US" dirty="0"/>
            </a:br>
            <a:r>
              <a:rPr lang="en-US" dirty="0"/>
              <a:t>     </a:t>
            </a:r>
            <a:r>
              <a:rPr lang="en-US" i="1" dirty="0"/>
              <a:t>department</a:t>
            </a:r>
            <a:r>
              <a:rPr lang="en-US" dirty="0"/>
              <a:t>(</a:t>
            </a:r>
            <a:r>
              <a:rPr lang="en-US" i="1" dirty="0"/>
              <a:t>id</a:t>
            </a:r>
            <a:r>
              <a:rPr lang="en-US" dirty="0"/>
              <a:t>, </a:t>
            </a:r>
            <a:r>
              <a:rPr lang="en-US" i="1" dirty="0" err="1"/>
              <a:t>dept_name</a:t>
            </a:r>
            <a:r>
              <a:rPr lang="en-US" dirty="0"/>
              <a:t>, </a:t>
            </a:r>
            <a:r>
              <a:rPr lang="en-US" i="1" dirty="0"/>
              <a:t>building</a:t>
            </a:r>
            <a:r>
              <a:rPr lang="en-US" dirty="0"/>
              <a:t>, </a:t>
            </a:r>
            <a:r>
              <a:rPr lang="en-US" i="1" dirty="0"/>
              <a:t>budget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 </a:t>
            </a:r>
            <a:r>
              <a:rPr lang="en-US" i="1" dirty="0"/>
              <a:t>course</a:t>
            </a:r>
            <a:r>
              <a:rPr lang="en-US" dirty="0"/>
              <a:t>(</a:t>
            </a:r>
            <a:r>
              <a:rPr lang="en-US" i="1" dirty="0"/>
              <a:t>parent id</a:t>
            </a:r>
            <a:r>
              <a:rPr lang="en-US" dirty="0"/>
              <a:t>, </a:t>
            </a:r>
            <a:r>
              <a:rPr lang="en-US" i="1" dirty="0" err="1"/>
              <a:t>course_id</a:t>
            </a:r>
            <a:r>
              <a:rPr lang="en-US" dirty="0"/>
              <a:t>, </a:t>
            </a:r>
            <a:r>
              <a:rPr lang="en-US" i="1" dirty="0" err="1"/>
              <a:t>dept_name</a:t>
            </a:r>
            <a:r>
              <a:rPr lang="en-US" dirty="0"/>
              <a:t>, </a:t>
            </a:r>
            <a:r>
              <a:rPr lang="en-US" i="1" dirty="0"/>
              <a:t>title</a:t>
            </a:r>
            <a:r>
              <a:rPr lang="en-US" dirty="0"/>
              <a:t>, </a:t>
            </a:r>
            <a:r>
              <a:rPr lang="en-US" i="1" dirty="0"/>
              <a:t>credits</a:t>
            </a:r>
            <a:r>
              <a:rPr lang="en-US" dirty="0"/>
              <a:t>)</a:t>
            </a:r>
          </a:p>
          <a:p>
            <a:r>
              <a:rPr lang="en-US" b="1" dirty="0">
                <a:solidFill>
                  <a:srgbClr val="002060"/>
                </a:solidFill>
              </a:rPr>
              <a:t>Publishing</a:t>
            </a:r>
            <a:r>
              <a:rPr lang="en-US" dirty="0"/>
              <a:t>: process of converting relational data to an XML format</a:t>
            </a:r>
          </a:p>
          <a:p>
            <a:r>
              <a:rPr lang="en-US" b="1" dirty="0">
                <a:solidFill>
                  <a:srgbClr val="002060"/>
                </a:solidFill>
              </a:rPr>
              <a:t>Shredding</a:t>
            </a:r>
            <a:r>
              <a:rPr lang="en-US" dirty="0"/>
              <a:t>: process of converting an XML document into a set of tuples to be inserted into one or more relations</a:t>
            </a:r>
          </a:p>
          <a:p>
            <a:r>
              <a:rPr lang="en-US" dirty="0"/>
              <a:t>XML-enabled database systems support automated publishing and shredding</a:t>
            </a:r>
          </a:p>
          <a:p>
            <a:r>
              <a:rPr lang="en-US" dirty="0"/>
              <a:t>Many systems offer </a:t>
            </a:r>
            <a:r>
              <a:rPr lang="en-US" i="1" dirty="0"/>
              <a:t>native storage</a:t>
            </a:r>
            <a:r>
              <a:rPr lang="en-US" dirty="0"/>
              <a:t> of XML data using the </a:t>
            </a:r>
            <a:r>
              <a:rPr lang="en-US" b="1" dirty="0"/>
              <a:t>xml</a:t>
            </a:r>
            <a:r>
              <a:rPr lang="en-US" dirty="0"/>
              <a:t> data type.  Special internal data structures and indices are used for efficiency</a:t>
            </a:r>
          </a:p>
          <a:p>
            <a:endParaRPr lang="en-US" i="1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SQL/XML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93788"/>
            <a:ext cx="7707313" cy="4903787"/>
          </a:xfrm>
        </p:spPr>
        <p:txBody>
          <a:bodyPr/>
          <a:lstStyle/>
          <a:p>
            <a:r>
              <a:rPr lang="en-US" dirty="0"/>
              <a:t>New standard SQL extension that allows creation of nested XML output</a:t>
            </a:r>
          </a:p>
          <a:p>
            <a:pPr lvl="1"/>
            <a:r>
              <a:rPr lang="en-US" dirty="0"/>
              <a:t>Each output tuple is mapped to an XML element </a:t>
            </a:r>
            <a:r>
              <a:rPr lang="en-US" i="1" dirty="0"/>
              <a:t>row</a:t>
            </a:r>
          </a:p>
          <a:p>
            <a:pPr lvl="1">
              <a:buFont typeface="Monotype Sorts" charset="2"/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993300"/>
                </a:solidFill>
              </a:rPr>
              <a:t>&lt;university&gt;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&lt;department&gt;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&lt;row&gt;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&lt;dept name&gt; Comp. Sci. &lt;/dept name&gt;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&lt;building&gt; Taylor &lt;/building&gt;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&lt;budget&gt; 100000 &lt;/budget&gt;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&lt;/row&gt;</a:t>
            </a:r>
          </a:p>
          <a:p>
            <a:pPr lvl="1">
              <a:buFont typeface="Monotype Sorts" charset="2"/>
              <a:buNone/>
            </a:pPr>
            <a:r>
              <a:rPr lang="en-US" dirty="0">
                <a:solidFill>
                  <a:srgbClr val="993300"/>
                </a:solidFill>
              </a:rPr>
              <a:t> 	      …. </a:t>
            </a:r>
            <a:r>
              <a:rPr lang="en-US" i="1" dirty="0">
                <a:solidFill>
                  <a:srgbClr val="993300"/>
                </a:solidFill>
              </a:rPr>
              <a:t>more rows if there are more output tuples …</a:t>
            </a:r>
          </a:p>
          <a:p>
            <a:pPr lvl="1">
              <a:buFont typeface="Monotype Sorts" charset="2"/>
              <a:buNone/>
            </a:pPr>
            <a:r>
              <a:rPr lang="en-US" i="1" dirty="0">
                <a:solidFill>
                  <a:srgbClr val="993300"/>
                </a:solidFill>
              </a:rPr>
              <a:t>	  </a:t>
            </a:r>
            <a:r>
              <a:rPr lang="en-US" dirty="0">
                <a:solidFill>
                  <a:srgbClr val="993300"/>
                </a:solidFill>
              </a:rPr>
              <a:t>&lt;/department&gt;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… other relations ..</a:t>
            </a:r>
          </a:p>
          <a:p>
            <a:pPr lvl="1">
              <a:buFont typeface="Monotype Sorts" charset="2"/>
              <a:buNone/>
            </a:pPr>
            <a:r>
              <a:rPr lang="en-US" dirty="0">
                <a:solidFill>
                  <a:srgbClr val="993300"/>
                </a:solidFill>
              </a:rPr>
              <a:t>   &lt;/university&gt;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 Extensions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93788"/>
            <a:ext cx="7707313" cy="4903787"/>
          </a:xfrm>
        </p:spPr>
        <p:txBody>
          <a:bodyPr/>
          <a:lstStyle/>
          <a:p>
            <a:r>
              <a:rPr lang="en-US" b="1" dirty="0" err="1"/>
              <a:t>xmlelement</a:t>
            </a:r>
            <a:r>
              <a:rPr lang="en-US" b="1" dirty="0"/>
              <a:t> </a:t>
            </a:r>
            <a:r>
              <a:rPr lang="en-US" dirty="0"/>
              <a:t> creates XML elements</a:t>
            </a:r>
          </a:p>
          <a:p>
            <a:r>
              <a:rPr lang="en-US" b="1" dirty="0" err="1"/>
              <a:t>xmlattributes</a:t>
            </a:r>
            <a:r>
              <a:rPr lang="en-US" b="1" dirty="0"/>
              <a:t> </a:t>
            </a:r>
            <a:r>
              <a:rPr lang="en-US" dirty="0"/>
              <a:t>creates attributes</a:t>
            </a:r>
          </a:p>
          <a:p>
            <a:pPr>
              <a:buFont typeface="Monotype Sorts" charset="2"/>
              <a:buNone/>
            </a:pPr>
            <a:r>
              <a:rPr lang="en-US" b="1" dirty="0"/>
              <a:t>      </a:t>
            </a:r>
            <a:r>
              <a:rPr lang="en-US" b="1" dirty="0">
                <a:solidFill>
                  <a:srgbClr val="993300"/>
                </a:solidFill>
              </a:rPr>
              <a:t>select </a:t>
            </a:r>
            <a:r>
              <a:rPr lang="en-US" b="1" dirty="0" err="1">
                <a:solidFill>
                  <a:srgbClr val="993300"/>
                </a:solidFill>
              </a:rPr>
              <a:t>xmlelement</a:t>
            </a:r>
            <a:r>
              <a:rPr lang="en-US" b="1" dirty="0">
                <a:solidFill>
                  <a:srgbClr val="993300"/>
                </a:solidFill>
              </a:rPr>
              <a:t> </a:t>
            </a:r>
            <a:r>
              <a:rPr lang="en-US" dirty="0">
                <a:solidFill>
                  <a:srgbClr val="993300"/>
                </a:solidFill>
              </a:rPr>
              <a:t>(</a:t>
            </a:r>
            <a:r>
              <a:rPr lang="en-US" b="1" dirty="0">
                <a:solidFill>
                  <a:srgbClr val="993300"/>
                </a:solidFill>
              </a:rPr>
              <a:t>name </a:t>
            </a:r>
            <a:r>
              <a:rPr lang="en-US" dirty="0">
                <a:solidFill>
                  <a:srgbClr val="993300"/>
                </a:solidFill>
              </a:rPr>
              <a:t>“course”,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</a:t>
            </a:r>
            <a:r>
              <a:rPr lang="en-US" b="1" dirty="0" err="1">
                <a:solidFill>
                  <a:srgbClr val="993300"/>
                </a:solidFill>
              </a:rPr>
              <a:t>xmlattributes</a:t>
            </a:r>
            <a:r>
              <a:rPr lang="en-US" b="1" dirty="0">
                <a:solidFill>
                  <a:srgbClr val="993300"/>
                </a:solidFill>
              </a:rPr>
              <a:t> </a:t>
            </a:r>
            <a:r>
              <a:rPr lang="en-US" dirty="0">
                <a:solidFill>
                  <a:srgbClr val="993300"/>
                </a:solidFill>
              </a:rPr>
              <a:t>(</a:t>
            </a:r>
            <a:r>
              <a:rPr lang="en-US" i="1" dirty="0">
                <a:solidFill>
                  <a:srgbClr val="993300"/>
                </a:solidFill>
              </a:rPr>
              <a:t>course id </a:t>
            </a:r>
            <a:r>
              <a:rPr lang="en-US" b="1" dirty="0">
                <a:solidFill>
                  <a:srgbClr val="993300"/>
                </a:solidFill>
              </a:rPr>
              <a:t>as </a:t>
            </a:r>
            <a:r>
              <a:rPr lang="en-US" i="1" dirty="0">
                <a:solidFill>
                  <a:srgbClr val="993300"/>
                </a:solidFill>
              </a:rPr>
              <a:t>course id</a:t>
            </a:r>
            <a:r>
              <a:rPr lang="en-US" dirty="0">
                <a:solidFill>
                  <a:srgbClr val="993300"/>
                </a:solidFill>
              </a:rPr>
              <a:t>, </a:t>
            </a:r>
            <a:r>
              <a:rPr lang="en-US" i="1" dirty="0">
                <a:solidFill>
                  <a:srgbClr val="993300"/>
                </a:solidFill>
              </a:rPr>
              <a:t>dept name </a:t>
            </a:r>
            <a:r>
              <a:rPr lang="en-US" b="1" dirty="0">
                <a:solidFill>
                  <a:srgbClr val="993300"/>
                </a:solidFill>
              </a:rPr>
              <a:t>as </a:t>
            </a:r>
            <a:r>
              <a:rPr lang="en-US" i="1" dirty="0">
                <a:solidFill>
                  <a:srgbClr val="993300"/>
                </a:solidFill>
              </a:rPr>
              <a:t>dept name</a:t>
            </a:r>
            <a:r>
              <a:rPr lang="en-US" dirty="0">
                <a:solidFill>
                  <a:srgbClr val="993300"/>
                </a:solidFill>
              </a:rPr>
              <a:t>),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</a:t>
            </a:r>
            <a:r>
              <a:rPr lang="en-US" b="1" dirty="0" err="1">
                <a:solidFill>
                  <a:srgbClr val="993300"/>
                </a:solidFill>
              </a:rPr>
              <a:t>xmlelement</a:t>
            </a:r>
            <a:r>
              <a:rPr lang="en-US" b="1" dirty="0">
                <a:solidFill>
                  <a:srgbClr val="993300"/>
                </a:solidFill>
              </a:rPr>
              <a:t> </a:t>
            </a:r>
            <a:r>
              <a:rPr lang="en-US" dirty="0">
                <a:solidFill>
                  <a:srgbClr val="993300"/>
                </a:solidFill>
              </a:rPr>
              <a:t>(</a:t>
            </a:r>
            <a:r>
              <a:rPr lang="en-US" b="1" dirty="0">
                <a:solidFill>
                  <a:srgbClr val="993300"/>
                </a:solidFill>
              </a:rPr>
              <a:t>name </a:t>
            </a:r>
            <a:r>
              <a:rPr lang="en-US" dirty="0">
                <a:solidFill>
                  <a:srgbClr val="993300"/>
                </a:solidFill>
              </a:rPr>
              <a:t>“title”, </a:t>
            </a:r>
            <a:r>
              <a:rPr lang="en-US" i="1" dirty="0">
                <a:solidFill>
                  <a:srgbClr val="993300"/>
                </a:solidFill>
              </a:rPr>
              <a:t>title</a:t>
            </a:r>
            <a:r>
              <a:rPr lang="en-US" dirty="0">
                <a:solidFill>
                  <a:srgbClr val="993300"/>
                </a:solidFill>
              </a:rPr>
              <a:t>),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</a:t>
            </a:r>
            <a:r>
              <a:rPr lang="en-US" b="1" dirty="0" err="1">
                <a:solidFill>
                  <a:srgbClr val="993300"/>
                </a:solidFill>
              </a:rPr>
              <a:t>xmlelement</a:t>
            </a:r>
            <a:r>
              <a:rPr lang="en-US" b="1" dirty="0">
                <a:solidFill>
                  <a:srgbClr val="993300"/>
                </a:solidFill>
              </a:rPr>
              <a:t> </a:t>
            </a:r>
            <a:r>
              <a:rPr lang="en-US" dirty="0">
                <a:solidFill>
                  <a:srgbClr val="993300"/>
                </a:solidFill>
              </a:rPr>
              <a:t>(</a:t>
            </a:r>
            <a:r>
              <a:rPr lang="en-US" b="1" dirty="0">
                <a:solidFill>
                  <a:srgbClr val="993300"/>
                </a:solidFill>
              </a:rPr>
              <a:t>name </a:t>
            </a:r>
            <a:r>
              <a:rPr lang="en-US" dirty="0">
                <a:solidFill>
                  <a:srgbClr val="993300"/>
                </a:solidFill>
              </a:rPr>
              <a:t>“credits”, </a:t>
            </a:r>
            <a:r>
              <a:rPr lang="en-US" i="1" dirty="0">
                <a:solidFill>
                  <a:srgbClr val="993300"/>
                </a:solidFill>
              </a:rPr>
              <a:t>credits</a:t>
            </a:r>
            <a:r>
              <a:rPr lang="en-US" dirty="0">
                <a:solidFill>
                  <a:srgbClr val="993300"/>
                </a:solidFill>
              </a:rPr>
              <a:t>))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b="1" dirty="0">
                <a:solidFill>
                  <a:srgbClr val="993300"/>
                </a:solidFill>
              </a:rPr>
              <a:t>from </a:t>
            </a:r>
            <a:r>
              <a:rPr lang="en-US" i="1" dirty="0">
                <a:solidFill>
                  <a:srgbClr val="993300"/>
                </a:solidFill>
              </a:rPr>
              <a:t>course</a:t>
            </a:r>
          </a:p>
          <a:p>
            <a:r>
              <a:rPr lang="en-US" dirty="0" err="1"/>
              <a:t>Xmlagg</a:t>
            </a:r>
            <a:r>
              <a:rPr lang="en-US" dirty="0"/>
              <a:t> creates a forest of XML elements</a:t>
            </a:r>
          </a:p>
          <a:p>
            <a:pPr>
              <a:buFont typeface="Monotype Sorts" charset="2"/>
              <a:buNone/>
            </a:pPr>
            <a:r>
              <a:rPr lang="en-US" b="1" dirty="0"/>
              <a:t>          </a:t>
            </a:r>
            <a:r>
              <a:rPr lang="en-US" b="1" dirty="0">
                <a:solidFill>
                  <a:srgbClr val="993300"/>
                </a:solidFill>
              </a:rPr>
              <a:t>select </a:t>
            </a:r>
            <a:r>
              <a:rPr lang="en-US" b="1" dirty="0" err="1">
                <a:solidFill>
                  <a:srgbClr val="993300"/>
                </a:solidFill>
              </a:rPr>
              <a:t>xmlelement</a:t>
            </a:r>
            <a:r>
              <a:rPr lang="en-US" b="1" dirty="0">
                <a:solidFill>
                  <a:srgbClr val="993300"/>
                </a:solidFill>
              </a:rPr>
              <a:t> </a:t>
            </a:r>
            <a:r>
              <a:rPr lang="en-US" dirty="0">
                <a:solidFill>
                  <a:srgbClr val="993300"/>
                </a:solidFill>
              </a:rPr>
              <a:t>(</a:t>
            </a:r>
            <a:r>
              <a:rPr lang="en-US" b="1" dirty="0">
                <a:solidFill>
                  <a:srgbClr val="993300"/>
                </a:solidFill>
              </a:rPr>
              <a:t>name </a:t>
            </a:r>
            <a:r>
              <a:rPr lang="en-US" dirty="0">
                <a:solidFill>
                  <a:srgbClr val="993300"/>
                </a:solidFill>
              </a:rPr>
              <a:t>“department”, 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        </a:t>
            </a:r>
            <a:r>
              <a:rPr lang="en-US" i="1" dirty="0" err="1">
                <a:solidFill>
                  <a:srgbClr val="993300"/>
                </a:solidFill>
              </a:rPr>
              <a:t>dept_name</a:t>
            </a:r>
            <a:r>
              <a:rPr lang="en-US" dirty="0">
                <a:solidFill>
                  <a:srgbClr val="993300"/>
                </a:solidFill>
              </a:rPr>
              <a:t>,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        </a:t>
            </a:r>
            <a:r>
              <a:rPr lang="en-US" b="1" dirty="0" err="1">
                <a:solidFill>
                  <a:srgbClr val="993300"/>
                </a:solidFill>
              </a:rPr>
              <a:t>xmlagg</a:t>
            </a:r>
            <a:r>
              <a:rPr lang="en-US" b="1" dirty="0">
                <a:solidFill>
                  <a:srgbClr val="993300"/>
                </a:solidFill>
              </a:rPr>
              <a:t> </a:t>
            </a:r>
            <a:r>
              <a:rPr lang="en-US" dirty="0">
                <a:solidFill>
                  <a:srgbClr val="993300"/>
                </a:solidFill>
              </a:rPr>
              <a:t>(</a:t>
            </a:r>
            <a:r>
              <a:rPr lang="en-US" b="1" dirty="0" err="1">
                <a:solidFill>
                  <a:srgbClr val="993300"/>
                </a:solidFill>
              </a:rPr>
              <a:t>xmlforest</a:t>
            </a:r>
            <a:r>
              <a:rPr lang="en-US" dirty="0">
                <a:solidFill>
                  <a:srgbClr val="993300"/>
                </a:solidFill>
              </a:rPr>
              <a:t>(</a:t>
            </a:r>
            <a:r>
              <a:rPr lang="en-US" i="1" dirty="0" err="1">
                <a:solidFill>
                  <a:srgbClr val="993300"/>
                </a:solidFill>
              </a:rPr>
              <a:t>course_id</a:t>
            </a:r>
            <a:r>
              <a:rPr lang="en-US" dirty="0">
                <a:solidFill>
                  <a:srgbClr val="993300"/>
                </a:solidFill>
              </a:rPr>
              <a:t>)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                       </a:t>
            </a:r>
            <a:r>
              <a:rPr lang="en-US" b="1" dirty="0">
                <a:solidFill>
                  <a:srgbClr val="993300"/>
                </a:solidFill>
              </a:rPr>
              <a:t>order by </a:t>
            </a:r>
            <a:r>
              <a:rPr lang="en-US" i="1" dirty="0" err="1">
                <a:solidFill>
                  <a:srgbClr val="993300"/>
                </a:solidFill>
              </a:rPr>
              <a:t>course_id</a:t>
            </a:r>
            <a:r>
              <a:rPr lang="en-US" dirty="0">
                <a:solidFill>
                  <a:srgbClr val="993300"/>
                </a:solidFill>
              </a:rPr>
              <a:t>))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</a:t>
            </a:r>
            <a:r>
              <a:rPr lang="en-US" b="1" dirty="0">
                <a:solidFill>
                  <a:srgbClr val="993300"/>
                </a:solidFill>
              </a:rPr>
              <a:t>from </a:t>
            </a:r>
            <a:r>
              <a:rPr lang="en-US" i="1" dirty="0">
                <a:solidFill>
                  <a:srgbClr val="993300"/>
                </a:solidFill>
              </a:rPr>
              <a:t>course</a:t>
            </a:r>
            <a:br>
              <a:rPr lang="en-US" i="1" dirty="0">
                <a:solidFill>
                  <a:srgbClr val="993300"/>
                </a:solidFill>
              </a:rPr>
            </a:br>
            <a:r>
              <a:rPr lang="en-US" i="1" dirty="0">
                <a:solidFill>
                  <a:srgbClr val="993300"/>
                </a:solidFill>
              </a:rPr>
              <a:t>    </a:t>
            </a:r>
            <a:r>
              <a:rPr lang="en-US" b="1" dirty="0">
                <a:solidFill>
                  <a:srgbClr val="993300"/>
                </a:solidFill>
              </a:rPr>
              <a:t>group by </a:t>
            </a:r>
            <a:r>
              <a:rPr lang="en-US" i="1" dirty="0" err="1">
                <a:solidFill>
                  <a:srgbClr val="993300"/>
                </a:solidFill>
              </a:rPr>
              <a:t>dept_name</a:t>
            </a:r>
            <a:endParaRPr lang="en-US" i="1" dirty="0">
              <a:solidFill>
                <a:srgbClr val="993300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XML Applications</a:t>
            </a:r>
            <a:endParaRPr lang="en-IN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93788"/>
            <a:ext cx="7707313" cy="4903787"/>
          </a:xfrm>
        </p:spPr>
        <p:txBody>
          <a:bodyPr/>
          <a:lstStyle/>
          <a:p>
            <a:r>
              <a:rPr lang="en-US" dirty="0"/>
              <a:t>Storing and exchanging data with complex structures</a:t>
            </a:r>
          </a:p>
          <a:p>
            <a:pPr lvl="1"/>
            <a:r>
              <a:rPr lang="en-US" dirty="0"/>
              <a:t>E.g., Open Document Format (ODF) format standard for storing Open Office and Office Open XML (OOXML) format standard for storing Microsoft Office documents</a:t>
            </a:r>
          </a:p>
          <a:p>
            <a:pPr lvl="1"/>
            <a:r>
              <a:rPr lang="en-US" dirty="0"/>
              <a:t>Numerous other standards for a variety of applications</a:t>
            </a:r>
          </a:p>
          <a:p>
            <a:pPr lvl="2"/>
            <a:r>
              <a:rPr lang="en-US" dirty="0" err="1"/>
              <a:t>ChemML</a:t>
            </a:r>
            <a:r>
              <a:rPr lang="en-US" dirty="0"/>
              <a:t>, MathML</a:t>
            </a:r>
          </a:p>
          <a:p>
            <a:r>
              <a:rPr lang="en-US" dirty="0"/>
              <a:t>Standard for data exchange for Web services</a:t>
            </a:r>
          </a:p>
          <a:p>
            <a:pPr lvl="1"/>
            <a:r>
              <a:rPr lang="en-US" dirty="0"/>
              <a:t>remote method invocation over HTTP protocol</a:t>
            </a:r>
          </a:p>
          <a:p>
            <a:pPr lvl="1"/>
            <a:r>
              <a:rPr lang="en-US" dirty="0"/>
              <a:t>More in next slide</a:t>
            </a:r>
          </a:p>
          <a:p>
            <a:r>
              <a:rPr lang="en-US" dirty="0"/>
              <a:t>Data mediation</a:t>
            </a:r>
          </a:p>
          <a:p>
            <a:pPr lvl="1"/>
            <a:r>
              <a:rPr lang="en-US" dirty="0"/>
              <a:t>Common data representation format to bridge different systems</a:t>
            </a:r>
            <a:endParaRPr lang="en-IN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Web Services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Simple Object Access Protocol (SOAP) standard:</a:t>
            </a:r>
          </a:p>
          <a:p>
            <a:pPr lvl="1"/>
            <a:r>
              <a:rPr lang="en-US"/>
              <a:t>Invocation of procedures across applications with distinct databases</a:t>
            </a:r>
          </a:p>
          <a:p>
            <a:pPr lvl="1"/>
            <a:r>
              <a:rPr lang="en-US"/>
              <a:t>XML used to represent procedure input and output</a:t>
            </a:r>
          </a:p>
          <a:p>
            <a:r>
              <a:rPr lang="en-US"/>
              <a:t>A </a:t>
            </a:r>
            <a:r>
              <a:rPr lang="en-US" i="1"/>
              <a:t>Web service</a:t>
            </a:r>
            <a:r>
              <a:rPr lang="en-US"/>
              <a:t> is a site providing a collection of SOAP procedures</a:t>
            </a:r>
          </a:p>
          <a:p>
            <a:pPr lvl="1"/>
            <a:r>
              <a:rPr lang="en-US"/>
              <a:t>Described using the Web Services Description Language (WSDL)</a:t>
            </a:r>
          </a:p>
          <a:p>
            <a:pPr lvl="1"/>
            <a:r>
              <a:rPr lang="en-US"/>
              <a:t>Directories of Web services are described using the Universal Description, Discovery, and Integration (UDDI) standard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End of Chapter 30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XML Motivation (Cont.)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43000"/>
            <a:ext cx="7612170" cy="5257800"/>
          </a:xfrm>
        </p:spPr>
        <p:txBody>
          <a:bodyPr/>
          <a:lstStyle/>
          <a:p>
            <a:r>
              <a:rPr lang="en-US" dirty="0"/>
              <a:t>Earlier generation formats were based on plain text with line headers indicating the meaning of fields</a:t>
            </a:r>
          </a:p>
          <a:p>
            <a:pPr lvl="1"/>
            <a:r>
              <a:rPr lang="en-US" dirty="0"/>
              <a:t>Similar in concept to email headers</a:t>
            </a:r>
          </a:p>
          <a:p>
            <a:pPr lvl="1"/>
            <a:r>
              <a:rPr lang="en-US" dirty="0"/>
              <a:t>Does not allow for nested structures, no standard “type” language</a:t>
            </a:r>
          </a:p>
          <a:p>
            <a:pPr lvl="1"/>
            <a:r>
              <a:rPr lang="en-US" dirty="0"/>
              <a:t>Tied too closely to low level document structure (lines, spaces,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Each XML based standard defines what are valid elements, using</a:t>
            </a:r>
          </a:p>
          <a:p>
            <a:pPr lvl="1"/>
            <a:r>
              <a:rPr lang="en-US" dirty="0"/>
              <a:t> XML type specification languages to specify the syntax</a:t>
            </a:r>
          </a:p>
          <a:p>
            <a:pPr lvl="2"/>
            <a:r>
              <a:rPr lang="en-US" dirty="0"/>
              <a:t>DTD (Document Type Descriptors)</a:t>
            </a:r>
          </a:p>
          <a:p>
            <a:pPr lvl="2"/>
            <a:r>
              <a:rPr lang="en-US" dirty="0"/>
              <a:t>XML Schema</a:t>
            </a:r>
          </a:p>
          <a:p>
            <a:pPr lvl="1"/>
            <a:r>
              <a:rPr lang="en-US" dirty="0"/>
              <a:t>Plus textual descriptions of the semantics</a:t>
            </a:r>
          </a:p>
          <a:p>
            <a:r>
              <a:rPr lang="en-US" dirty="0"/>
              <a:t>XML allows new tags to be defined as required</a:t>
            </a:r>
          </a:p>
          <a:p>
            <a:pPr lvl="1"/>
            <a:r>
              <a:rPr lang="en-US" dirty="0"/>
              <a:t>However, this may be constrained by DTDs</a:t>
            </a:r>
          </a:p>
          <a:p>
            <a:r>
              <a:rPr lang="en-US" dirty="0"/>
              <a:t>A wide variety of tools is available for parsing, browsing and querying XML documents/data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with Relational Data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64812"/>
            <a:ext cx="7707313" cy="4903787"/>
          </a:xfrm>
        </p:spPr>
        <p:txBody>
          <a:bodyPr/>
          <a:lstStyle/>
          <a:p>
            <a:r>
              <a:rPr lang="en-US" dirty="0"/>
              <a:t>Inefficient: tags, which in effect represent schema information, are repeated</a:t>
            </a:r>
          </a:p>
          <a:p>
            <a:r>
              <a:rPr lang="en-US" dirty="0"/>
              <a:t>Better than relational tuples as a data-exchange format</a:t>
            </a:r>
          </a:p>
          <a:p>
            <a:pPr lvl="1"/>
            <a:r>
              <a:rPr lang="en-US" dirty="0"/>
              <a:t>Unlike relational tuples, XML data is self-documenting due to presence of tags</a:t>
            </a:r>
          </a:p>
          <a:p>
            <a:pPr lvl="1"/>
            <a:r>
              <a:rPr lang="en-US" dirty="0"/>
              <a:t>Non-rigid format: tags can be added</a:t>
            </a:r>
          </a:p>
          <a:p>
            <a:pPr lvl="1"/>
            <a:r>
              <a:rPr lang="en-US" dirty="0"/>
              <a:t>Allows nested structures</a:t>
            </a:r>
          </a:p>
          <a:p>
            <a:pPr lvl="1"/>
            <a:r>
              <a:rPr lang="en-US" dirty="0"/>
              <a:t>Wide acceptance, not only in database systems, but also in browsers, tools, and applications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XML Data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3084" y="1138178"/>
            <a:ext cx="7702579" cy="4903787"/>
          </a:xfrm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</a:rPr>
              <a:t>Tag</a:t>
            </a:r>
            <a:r>
              <a:rPr lang="en-US" dirty="0"/>
              <a:t>:  label for a section of data</a:t>
            </a:r>
          </a:p>
          <a:p>
            <a:r>
              <a:rPr lang="en-US" b="1" dirty="0">
                <a:solidFill>
                  <a:srgbClr val="0033CC"/>
                </a:solidFill>
              </a:rPr>
              <a:t>Element</a:t>
            </a:r>
            <a:r>
              <a:rPr lang="en-US" dirty="0"/>
              <a:t>: section of data beginning with &lt;</a:t>
            </a:r>
            <a:r>
              <a:rPr lang="en-US" i="1" dirty="0" err="1"/>
              <a:t>tagname</a:t>
            </a:r>
            <a:r>
              <a:rPr lang="en-US" dirty="0"/>
              <a:t>&gt; and ending with matching &lt;/</a:t>
            </a:r>
            <a:r>
              <a:rPr lang="en-US" i="1" dirty="0" err="1"/>
              <a:t>tagname</a:t>
            </a:r>
            <a:r>
              <a:rPr lang="en-US" dirty="0"/>
              <a:t>&gt;</a:t>
            </a:r>
          </a:p>
          <a:p>
            <a:r>
              <a:rPr lang="en-US" dirty="0"/>
              <a:t>Elements must be properly </a:t>
            </a:r>
            <a:r>
              <a:rPr lang="en-US" dirty="0">
                <a:solidFill>
                  <a:srgbClr val="0033CC"/>
                </a:solidFill>
              </a:rPr>
              <a:t>nested</a:t>
            </a:r>
          </a:p>
          <a:p>
            <a:pPr lvl="1"/>
            <a:r>
              <a:rPr lang="en-US" dirty="0"/>
              <a:t>Proper nesting</a:t>
            </a:r>
          </a:p>
          <a:p>
            <a:pPr lvl="2"/>
            <a:r>
              <a:rPr lang="en-US" dirty="0"/>
              <a:t> </a:t>
            </a:r>
            <a:r>
              <a:rPr lang="en-US" dirty="0">
                <a:solidFill>
                  <a:srgbClr val="993300"/>
                </a:solidFill>
              </a:rPr>
              <a:t>&lt;course&gt; … &lt;title&gt;  …. &lt;/title&gt; &lt;/course&gt; </a:t>
            </a:r>
          </a:p>
          <a:p>
            <a:pPr lvl="1"/>
            <a:r>
              <a:rPr lang="en-US" dirty="0"/>
              <a:t>Improper nesting </a:t>
            </a:r>
          </a:p>
          <a:p>
            <a:pPr lvl="2"/>
            <a:r>
              <a:rPr lang="en-US" dirty="0"/>
              <a:t> </a:t>
            </a:r>
            <a:r>
              <a:rPr lang="en-US" dirty="0">
                <a:solidFill>
                  <a:srgbClr val="993300"/>
                </a:solidFill>
              </a:rPr>
              <a:t>&lt;course&gt; … &lt;title&gt;  …. &lt;/course&gt; &lt;/title&gt; </a:t>
            </a:r>
          </a:p>
          <a:p>
            <a:pPr lvl="1"/>
            <a:r>
              <a:rPr lang="en-US" dirty="0"/>
              <a:t>Formally:  every start tag must have a unique matching end tag, that is in the context of the same parent element.</a:t>
            </a:r>
          </a:p>
          <a:p>
            <a:r>
              <a:rPr lang="en-US" dirty="0"/>
              <a:t>Every document must have a single top-level element</a:t>
            </a:r>
          </a:p>
          <a:p>
            <a:pPr lvl="1"/>
            <a:endParaRPr lang="en-US" dirty="0"/>
          </a:p>
          <a:p>
            <a:pPr lvl="2">
              <a:buFont typeface="Webdings" pitchFamily="18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Nested Elements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143000"/>
            <a:ext cx="8001000" cy="5181600"/>
          </a:xfrm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dirty="0">
                <a:solidFill>
                  <a:srgbClr val="993300"/>
                </a:solidFill>
              </a:rPr>
              <a:t>   &lt;</a:t>
            </a:r>
            <a:r>
              <a:rPr lang="en-US" dirty="0" err="1">
                <a:solidFill>
                  <a:srgbClr val="993300"/>
                </a:solidFill>
              </a:rPr>
              <a:t>purchase_order</a:t>
            </a:r>
            <a:r>
              <a:rPr lang="en-US" dirty="0">
                <a:solidFill>
                  <a:srgbClr val="993300"/>
                </a:solidFill>
              </a:rPr>
              <a:t>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&lt;identifier&gt; P-101 &lt;/identifier&gt;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&lt;purchaser&gt;  …. &lt;/purchaser&gt;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&lt;</a:t>
            </a:r>
            <a:r>
              <a:rPr lang="en-US" dirty="0" err="1">
                <a:solidFill>
                  <a:srgbClr val="993300"/>
                </a:solidFill>
              </a:rPr>
              <a:t>itemlist</a:t>
            </a:r>
            <a:r>
              <a:rPr lang="en-US" dirty="0">
                <a:solidFill>
                  <a:srgbClr val="993300"/>
                </a:solidFill>
              </a:rPr>
              <a:t>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&lt;item&gt;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 &lt;identifier&gt; RS1 &lt;/identifier&gt;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 &lt;description&gt; Atom powered rocket sled &lt;/description&gt;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 &lt;quantity&gt; 2 &lt;/quantity&gt;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 &lt;price&gt; 199.95 &lt;/price&gt;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&lt;/item&gt;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&lt;item&gt;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 &lt;identifier&gt; SG2 &lt;/identifier&gt;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 &lt;description&gt; Superb glue &lt;/description&gt;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 &lt;quantity&gt; 1 &lt;/quantity&gt;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 &lt;unit-of-measure&gt; liter &lt;/unit-of-measure&gt;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  &lt;price&gt; 29.95 &lt;/price&gt;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&lt;/item&gt;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&lt;/</a:t>
            </a:r>
            <a:r>
              <a:rPr lang="en-US" dirty="0" err="1">
                <a:solidFill>
                  <a:srgbClr val="993300"/>
                </a:solidFill>
              </a:rPr>
              <a:t>itemlist</a:t>
            </a:r>
            <a:r>
              <a:rPr lang="en-US" dirty="0">
                <a:solidFill>
                  <a:srgbClr val="993300"/>
                </a:solidFill>
              </a:rPr>
              <a:t>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&lt;/</a:t>
            </a:r>
            <a:r>
              <a:rPr lang="en-US" dirty="0" err="1">
                <a:solidFill>
                  <a:srgbClr val="993300"/>
                </a:solidFill>
              </a:rPr>
              <a:t>purchase_order</a:t>
            </a:r>
            <a:r>
              <a:rPr lang="en-US" dirty="0">
                <a:solidFill>
                  <a:srgbClr val="993300"/>
                </a:solidFill>
              </a:rPr>
              <a:t>&gt;</a:t>
            </a:r>
            <a:br>
              <a:rPr lang="en-US" dirty="0">
                <a:solidFill>
                  <a:srgbClr val="993300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db-5-grey">
  <a:themeElements>
    <a:clrScheme name="">
      <a:dk1>
        <a:srgbClr val="000000"/>
      </a:dk1>
      <a:lt1>
        <a:srgbClr val="CCECFF"/>
      </a:lt1>
      <a:dk2>
        <a:srgbClr val="CC3300"/>
      </a:dk2>
      <a:lt2>
        <a:srgbClr val="666699"/>
      </a:lt2>
      <a:accent1>
        <a:srgbClr val="FFFFFF"/>
      </a:accent1>
      <a:accent2>
        <a:srgbClr val="CCCC00"/>
      </a:accent2>
      <a:accent3>
        <a:srgbClr val="E2F4FF"/>
      </a:accent3>
      <a:accent4>
        <a:srgbClr val="000000"/>
      </a:accent4>
      <a:accent5>
        <a:srgbClr val="FFFFFF"/>
      </a:accent5>
      <a:accent6>
        <a:srgbClr val="B9B900"/>
      </a:accent6>
      <a:hlink>
        <a:srgbClr val="FF9900"/>
      </a:hlink>
      <a:folHlink>
        <a:srgbClr val="FF9933"/>
      </a:folHlink>
    </a:clrScheme>
    <a:fontScheme name="2_db-5-grey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2_db-5-grey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b-5-grey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b-5-grey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DB6</Template>
  <TotalTime>92623</TotalTime>
  <Words>3404</Words>
  <Application>Microsoft Office PowerPoint</Application>
  <PresentationFormat>On-screen Show (4:3)</PresentationFormat>
  <Paragraphs>564</Paragraphs>
  <Slides>56</Slides>
  <Notes>56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  <vt:variant>
        <vt:lpstr>Custom Shows</vt:lpstr>
      </vt:variant>
      <vt:variant>
        <vt:i4>1</vt:i4>
      </vt:variant>
    </vt:vector>
  </HeadingPairs>
  <TitlesOfParts>
    <vt:vector size="66" baseType="lpstr">
      <vt:lpstr>MS PGothic</vt:lpstr>
      <vt:lpstr>MS PGothic</vt:lpstr>
      <vt:lpstr>Arial</vt:lpstr>
      <vt:lpstr>Helvetica</vt:lpstr>
      <vt:lpstr>Monotype Sorts</vt:lpstr>
      <vt:lpstr>Times New Roman</vt:lpstr>
      <vt:lpstr>Webdings</vt:lpstr>
      <vt:lpstr>Wingdings</vt:lpstr>
      <vt:lpstr>2_db-5-grey</vt:lpstr>
      <vt:lpstr>Chapter 30: XML</vt:lpstr>
      <vt:lpstr>Outline</vt:lpstr>
      <vt:lpstr>Introduction</vt:lpstr>
      <vt:lpstr>XML Introduction (Cont.)</vt:lpstr>
      <vt:lpstr>XML: Motivation</vt:lpstr>
      <vt:lpstr>XML Motivation (Cont.)</vt:lpstr>
      <vt:lpstr>Comparison with Relational Data</vt:lpstr>
      <vt:lpstr>Structure of XML Data</vt:lpstr>
      <vt:lpstr>Example of Nested Elements</vt:lpstr>
      <vt:lpstr>Motivation for Nesting</vt:lpstr>
      <vt:lpstr>Structure of XML Data (Cont.)</vt:lpstr>
      <vt:lpstr>Attributes</vt:lpstr>
      <vt:lpstr>Attributes vs. Subelements</vt:lpstr>
      <vt:lpstr>Namespaces</vt:lpstr>
      <vt:lpstr>More on XML Syntax</vt:lpstr>
      <vt:lpstr>XML Document Schema</vt:lpstr>
      <vt:lpstr>Document Type Definition (DTD)</vt:lpstr>
      <vt:lpstr>Element Specification in DTD</vt:lpstr>
      <vt:lpstr>University DTD</vt:lpstr>
      <vt:lpstr>Attribute Specification in DTD</vt:lpstr>
      <vt:lpstr>IDs and IDREFs</vt:lpstr>
      <vt:lpstr>University DTD with Attributes</vt:lpstr>
      <vt:lpstr>XML data with ID and IDREF attributes</vt:lpstr>
      <vt:lpstr>Limitations of DTDs</vt:lpstr>
      <vt:lpstr>XML Schema</vt:lpstr>
      <vt:lpstr>XML Schema Version of Univ. DTD</vt:lpstr>
      <vt:lpstr>XML Schema Version of Univ. DTD (Cont.)</vt:lpstr>
      <vt:lpstr>More features of XML Schema</vt:lpstr>
      <vt:lpstr>Querying and Transforming XML Data</vt:lpstr>
      <vt:lpstr>Tree Model of XML Data</vt:lpstr>
      <vt:lpstr>XPath</vt:lpstr>
      <vt:lpstr>XPath (Cont.)</vt:lpstr>
      <vt:lpstr>Functions in XPath</vt:lpstr>
      <vt:lpstr>More XPath Features</vt:lpstr>
      <vt:lpstr>XQuery</vt:lpstr>
      <vt:lpstr>FLWOR Syntax in XQuery </vt:lpstr>
      <vt:lpstr>Joins</vt:lpstr>
      <vt:lpstr>Nested Queries</vt:lpstr>
      <vt:lpstr>Grouping and Aggregation</vt:lpstr>
      <vt:lpstr>Sorting in XQuery </vt:lpstr>
      <vt:lpstr>Functions and Other XQuery Features</vt:lpstr>
      <vt:lpstr>XSLT</vt:lpstr>
      <vt:lpstr>Application Program Interface</vt:lpstr>
      <vt:lpstr>Storage of XML Data</vt:lpstr>
      <vt:lpstr>Storage of XML in Relational Databases</vt:lpstr>
      <vt:lpstr>String Representation</vt:lpstr>
      <vt:lpstr>String Representation (Cont.)</vt:lpstr>
      <vt:lpstr>Tree Representation</vt:lpstr>
      <vt:lpstr>Tree Representation (Cont.)</vt:lpstr>
      <vt:lpstr>Mapping XML Data to Relations</vt:lpstr>
      <vt:lpstr>Storing XML Data in Relational Systems</vt:lpstr>
      <vt:lpstr>SQL/XML</vt:lpstr>
      <vt:lpstr>SQL Extensions</vt:lpstr>
      <vt:lpstr>XML Applications</vt:lpstr>
      <vt:lpstr>Web Services</vt:lpstr>
      <vt:lpstr>End of Chapter 30</vt:lpstr>
      <vt:lpstr>Custom Show 1</vt:lpstr>
    </vt:vector>
  </TitlesOfParts>
  <Company>Lucent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7:  Relational Database Design</dc:title>
  <dc:creator>Marilyn Turnamian</dc:creator>
  <cp:lastModifiedBy>Silberschatz, Avi</cp:lastModifiedBy>
  <cp:revision>459</cp:revision>
  <cp:lastPrinted>1999-06-28T19:27:31Z</cp:lastPrinted>
  <dcterms:created xsi:type="dcterms:W3CDTF">2009-12-21T15:40:22Z</dcterms:created>
  <dcterms:modified xsi:type="dcterms:W3CDTF">2019-07-30T15:30:59Z</dcterms:modified>
</cp:coreProperties>
</file>