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handoutMasterIdLst>
    <p:handoutMasterId r:id="rId28"/>
  </p:handoutMasterIdLst>
  <p:sldIdLst>
    <p:sldId id="446" r:id="rId2"/>
    <p:sldId id="422" r:id="rId3"/>
    <p:sldId id="423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5" r:id="rId26"/>
  </p:sldIdLst>
  <p:sldSz cx="9144000" cy="6858000" type="screen4x3"/>
  <p:notesSz cx="6997700" cy="92837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94737" autoAdjust="0"/>
  </p:normalViewPr>
  <p:slideViewPr>
    <p:cSldViewPr snapToGrid="0">
      <p:cViewPr varScale="1">
        <p:scale>
          <a:sx n="56" d="100"/>
          <a:sy n="56" d="100"/>
        </p:scale>
        <p:origin x="1003" y="34"/>
      </p:cViewPr>
      <p:guideLst>
        <p:guide orient="horz" pos="70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5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C6EF5354-BFFB-44DF-8FA7-1A088153B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5BBF6CF9-ADFE-4F6E-89A0-8CB582D8FF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8C120FC7-7BCE-4696-BB5D-C087861E4B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id="{6735A123-7D3E-455E-AB82-1C3749BB05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8B4C920-550B-4EA7-9CB5-2D8883A2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2E8AF117-EF14-4BF3-AB7D-D75C4F934C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D7D2DA5C-BED3-45D1-AFD2-94AF29863A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2936E5F-4C9B-4144-9261-C3F188AA67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id="{D73F14C5-05F8-4300-9D01-F3633C8547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id="{BCB6CAD9-A006-4455-8054-9CACB29028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7" name="Rectangle 7">
            <a:extLst>
              <a:ext uri="{FF2B5EF4-FFF2-40B4-BE49-F238E27FC236}">
                <a16:creationId xmlns:a16="http://schemas.microsoft.com/office/drawing/2014/main" id="{63060AD7-0C3D-477B-BD60-55C8EBDB9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E66C03C-4B0E-4149-8287-A3B340EB8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DEEFAC9F-FF2A-044A-B5FC-E4928EBB96D6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8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98CE62-E522-4E60-81DE-6644D44C20B1}" type="slidenum">
              <a:rPr lang="en-US"/>
              <a:pPr/>
              <a:t>10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3DB6A0-2F3A-4423-B2BA-FE216C305574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F0245-EED9-4712-8641-4C6E329ABC74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9B7E29-330E-4677-B28E-07D112045F31}" type="slidenum">
              <a:rPr lang="en-US"/>
              <a:pPr/>
              <a:t>13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698D5-3395-4E8D-BFA4-E6E51E95990D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B2E82B-88F2-4BE5-BAE7-81CEC5B4B967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959800-AED2-496E-9F37-87B86D475DD9}" type="slidenum">
              <a:rPr lang="en-US"/>
              <a:pPr/>
              <a:t>16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603D6-3A24-4434-90EA-7D49FBCB4C1D}" type="slidenum">
              <a:rPr lang="en-US"/>
              <a:pPr/>
              <a:t>17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CB8717-30B9-4381-B1A2-24E954F4489D}" type="slidenum">
              <a:rPr lang="en-US"/>
              <a:pPr/>
              <a:t>18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BE006-D48E-46D2-8DFD-216DB70B687B}" type="slidenum">
              <a:rPr lang="en-US"/>
              <a:pPr/>
              <a:t>19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5E73A9-2EE7-4FCE-A223-1BB9AA7006F8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EFEF2-E729-4106-99A9-ED769CA7E0B2}" type="slidenum">
              <a:rPr lang="en-US"/>
              <a:pPr/>
              <a:t>20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B8263-2A9D-45F9-93F1-BC53A70D0E27}" type="slidenum">
              <a:rPr lang="en-US"/>
              <a:pPr/>
              <a:t>21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E04C9E-0BF4-4942-A5DB-4898B68707B0}" type="slidenum">
              <a:rPr lang="en-US"/>
              <a:pPr/>
              <a:t>22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2A3783-6591-43AA-9E8D-45783934629D}" type="slidenum">
              <a:rPr lang="en-US"/>
              <a:pPr/>
              <a:t>23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88711-24E7-4D00-B4BA-E16496820F0E}" type="slidenum">
              <a:rPr lang="en-US"/>
              <a:pPr/>
              <a:t>24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474B65-53B7-4101-A674-37F2AC637E2F}" type="slidenum">
              <a:rPr lang="en-US"/>
              <a:pPr/>
              <a:t>25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E7497-4373-451F-9775-10385C3538A3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2653FB-0FCB-4F41-80C4-68FFDE045D9F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0000DA-1ABF-4B49-8D83-EA9CBC3643CA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DEC9FB-90AD-4FEE-8429-865BCAC390C2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22CD4-16E5-419F-B8ED-8804F5DD26CD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9B8AB3-2B42-43A6-B0EF-41060E78A2AA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5FBF3-718E-477A-AEAF-85D7816AA910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48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950AD-734E-45C7-8042-5795FFAD67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04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A7A2CD-B5B0-4CF6-8038-339B0E99E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4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8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093788"/>
            <a:ext cx="7707313" cy="4903787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43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6F2EBE-FF5F-4F9D-A3C2-A59A92D78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7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D4A7F0-1138-4608-80AA-D0A6F5D411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2D5F-D37B-4E9D-98AD-511A1ABBD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80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DFCFB3-6710-4DD2-8404-7E55A930F3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04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31453-8F56-47C4-89BA-3EDF3CD092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00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BE8099E-18A5-481A-9697-216087BE06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1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7E2C57D-1205-411A-BA90-DF60A810F6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EB6957-06EE-46F8-A450-3DB417A1F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112478-D9B7-4D0D-ADE5-62D5EFAAF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093788"/>
            <a:ext cx="7707313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id="{D2EB5033-CF44-472B-B77D-FAA18581E6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206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0CFC8B2-2C6C-4CA4-9AFC-14298F0DD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512005" name="Text Box 5">
            <a:extLst>
              <a:ext uri="{FF2B5EF4-FFF2-40B4-BE49-F238E27FC236}">
                <a16:creationId xmlns:a16="http://schemas.microsoft.com/office/drawing/2014/main" id="{ED25C836-0663-424A-84A7-5AB8034228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44719" y="6613525"/>
            <a:ext cx="5180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31.</a:t>
            </a:r>
            <a:fld id="{669DE52E-05EC-4487-BE79-3F9A6A9F8797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512006" name="Rectangle 6">
            <a:extLst>
              <a:ext uri="{FF2B5EF4-FFF2-40B4-BE49-F238E27FC236}">
                <a16:creationId xmlns:a16="http://schemas.microsoft.com/office/drawing/2014/main" id="{BFAC4B4C-D3C2-4A14-871E-CC7D45F0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5472E9A1-C06F-4393-872E-7F8100F9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362D880-06BD-4D02-876C-3226AC8E6F10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2147483646 h 61"/>
              <a:gd name="T2" fmla="*/ 2147483646 w 285"/>
              <a:gd name="T3" fmla="*/ 2147483646 h 61"/>
              <a:gd name="T4" fmla="*/ 2147483646 w 285"/>
              <a:gd name="T5" fmla="*/ 2147483646 h 61"/>
              <a:gd name="T6" fmla="*/ 2147483646 w 285"/>
              <a:gd name="T7" fmla="*/ 2147483646 h 61"/>
              <a:gd name="T8" fmla="*/ 2147483646 w 285"/>
              <a:gd name="T9" fmla="*/ 2147483646 h 61"/>
              <a:gd name="T10" fmla="*/ 2147483646 w 285"/>
              <a:gd name="T11" fmla="*/ 2147483646 h 61"/>
              <a:gd name="T12" fmla="*/ 2147483646 w 285"/>
              <a:gd name="T13" fmla="*/ 2147483646 h 61"/>
              <a:gd name="T14" fmla="*/ 2147483646 w 285"/>
              <a:gd name="T15" fmla="*/ 2147483646 h 61"/>
              <a:gd name="T16" fmla="*/ 2147483646 w 285"/>
              <a:gd name="T17" fmla="*/ 0 h 61"/>
              <a:gd name="T18" fmla="*/ 2147483646 w 285"/>
              <a:gd name="T19" fmla="*/ 0 h 61"/>
              <a:gd name="T20" fmla="*/ 2147483646 w 285"/>
              <a:gd name="T21" fmla="*/ 0 h 61"/>
              <a:gd name="T22" fmla="*/ 2147483646 w 285"/>
              <a:gd name="T23" fmla="*/ 0 h 61"/>
              <a:gd name="T24" fmla="*/ 2147483646 w 285"/>
              <a:gd name="T25" fmla="*/ 2147483646 h 61"/>
              <a:gd name="T26" fmla="*/ 2147483646 w 285"/>
              <a:gd name="T27" fmla="*/ 2147483646 h 61"/>
              <a:gd name="T28" fmla="*/ 2147483646 w 285"/>
              <a:gd name="T29" fmla="*/ 2147483646 h 61"/>
              <a:gd name="T30" fmla="*/ 2147483646 w 285"/>
              <a:gd name="T31" fmla="*/ 2147483646 h 61"/>
              <a:gd name="T32" fmla="*/ 2147483646 w 285"/>
              <a:gd name="T33" fmla="*/ 2147483646 h 61"/>
              <a:gd name="T34" fmla="*/ 2147483646 w 285"/>
              <a:gd name="T35" fmla="*/ 2147483646 h 61"/>
              <a:gd name="T36" fmla="*/ 2147483646 w 285"/>
              <a:gd name="T37" fmla="*/ 2147483646 h 61"/>
              <a:gd name="T38" fmla="*/ 2147483646 w 285"/>
              <a:gd name="T39" fmla="*/ 2147483646 h 61"/>
              <a:gd name="T40" fmla="*/ 2147483646 w 285"/>
              <a:gd name="T41" fmla="*/ 2147483646 h 61"/>
              <a:gd name="T42" fmla="*/ 2147483646 w 285"/>
              <a:gd name="T43" fmla="*/ 2147483646 h 61"/>
              <a:gd name="T44" fmla="*/ 2147483646 w 285"/>
              <a:gd name="T45" fmla="*/ 2147483646 h 61"/>
              <a:gd name="T46" fmla="*/ 2147483646 w 285"/>
              <a:gd name="T47" fmla="*/ 2147483646 h 61"/>
              <a:gd name="T48" fmla="*/ 2147483646 w 285"/>
              <a:gd name="T49" fmla="*/ 2147483646 h 61"/>
              <a:gd name="T50" fmla="*/ 2147483646 w 285"/>
              <a:gd name="T51" fmla="*/ 2147483646 h 61"/>
              <a:gd name="T52" fmla="*/ 2147483646 w 285"/>
              <a:gd name="T53" fmla="*/ 2147483646 h 61"/>
              <a:gd name="T54" fmla="*/ 2147483646 w 285"/>
              <a:gd name="T55" fmla="*/ 2147483646 h 61"/>
              <a:gd name="T56" fmla="*/ 2147483646 w 285"/>
              <a:gd name="T57" fmla="*/ 2147483646 h 61"/>
              <a:gd name="T58" fmla="*/ 2147483646 w 285"/>
              <a:gd name="T59" fmla="*/ 2147483646 h 61"/>
              <a:gd name="T60" fmla="*/ 2147483646 w 285"/>
              <a:gd name="T61" fmla="*/ 2147483646 h 61"/>
              <a:gd name="T62" fmla="*/ 2147483646 w 285"/>
              <a:gd name="T63" fmla="*/ 2147483646 h 61"/>
              <a:gd name="T64" fmla="*/ 2147483646 w 285"/>
              <a:gd name="T65" fmla="*/ 2147483646 h 61"/>
              <a:gd name="T66" fmla="*/ 2147483646 w 285"/>
              <a:gd name="T67" fmla="*/ 2147483646 h 61"/>
              <a:gd name="T68" fmla="*/ 2147483646 w 285"/>
              <a:gd name="T69" fmla="*/ 2147483646 h 61"/>
              <a:gd name="T70" fmla="*/ 2147483646 w 285"/>
              <a:gd name="T71" fmla="*/ 2147483646 h 61"/>
              <a:gd name="T72" fmla="*/ 2147483646 w 285"/>
              <a:gd name="T73" fmla="*/ 2147483646 h 61"/>
              <a:gd name="T74" fmla="*/ 2147483646 w 285"/>
              <a:gd name="T75" fmla="*/ 2147483646 h 61"/>
              <a:gd name="T76" fmla="*/ 2147483646 w 285"/>
              <a:gd name="T77" fmla="*/ 2147483646 h 61"/>
              <a:gd name="T78" fmla="*/ 2147483646 w 285"/>
              <a:gd name="T79" fmla="*/ 2147483646 h 61"/>
              <a:gd name="T80" fmla="*/ 2147483646 w 285"/>
              <a:gd name="T81" fmla="*/ 2147483646 h 61"/>
              <a:gd name="T82" fmla="*/ 2147483646 w 285"/>
              <a:gd name="T83" fmla="*/ 2147483646 h 61"/>
              <a:gd name="T84" fmla="*/ 2147483646 w 285"/>
              <a:gd name="T85" fmla="*/ 2147483646 h 61"/>
              <a:gd name="T86" fmla="*/ 2147483646 w 285"/>
              <a:gd name="T87" fmla="*/ 2147483646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0" name="Picture 8" descr="Cover-6Ed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5546" y="0"/>
            <a:ext cx="742012" cy="9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folHlink"/>
        </a:buClr>
        <a:buSzPct val="95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Helvetica" charset="0"/>
              </a:rPr>
              <a:t>Chapter </a:t>
            </a:r>
            <a:r>
              <a:rPr lang="en-US" dirty="0" smtClean="0">
                <a:latin typeface="Helvetica" charset="0"/>
              </a:rPr>
              <a:t>31</a:t>
            </a:r>
            <a:r>
              <a:rPr lang="en-US" dirty="0" smtClean="0">
                <a:latin typeface="Helvetica" charset="0"/>
              </a:rPr>
              <a:t>:</a:t>
            </a:r>
            <a:r>
              <a:rPr lang="en-US" dirty="0" smtClean="0"/>
              <a:t> </a:t>
            </a:r>
            <a:r>
              <a:rPr lang="en-US" dirty="0"/>
              <a:t>Information Retrieval</a:t>
            </a:r>
            <a:r>
              <a:rPr lang="en-US" dirty="0" smtClean="0">
                <a:latin typeface="Helvetica" charset="0"/>
              </a:rPr>
              <a:t> </a:t>
            </a:r>
            <a:endParaRPr lang="en-US" dirty="0">
              <a:latin typeface="Helvetica" charset="0"/>
            </a:endParaRP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54188" y="-5603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Relevance Using Hyperlinks (Cont.)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09709"/>
            <a:ext cx="7621048" cy="5414916"/>
          </a:xfrm>
        </p:spPr>
        <p:txBody>
          <a:bodyPr/>
          <a:lstStyle/>
          <a:p>
            <a:r>
              <a:rPr lang="en-US" dirty="0"/>
              <a:t>Solution: use number of hyperlinks to a site as a measure of the popularity or </a:t>
            </a:r>
            <a:r>
              <a:rPr lang="en-US" b="1" dirty="0">
                <a:solidFill>
                  <a:srgbClr val="002060"/>
                </a:solidFill>
              </a:rPr>
              <a:t>prestige</a:t>
            </a:r>
            <a:r>
              <a:rPr lang="en-US" b="1" dirty="0">
                <a:solidFill>
                  <a:srgbClr val="000099"/>
                </a:solidFill>
              </a:rPr>
              <a:t> </a:t>
            </a:r>
            <a:r>
              <a:rPr lang="en-US" dirty="0"/>
              <a:t>of the site</a:t>
            </a:r>
          </a:p>
          <a:p>
            <a:pPr lvl="1"/>
            <a:r>
              <a:rPr lang="en-US" dirty="0"/>
              <a:t>Count only one hyperlink from each site (why? - see previous slide)</a:t>
            </a:r>
          </a:p>
          <a:p>
            <a:pPr lvl="1"/>
            <a:r>
              <a:rPr lang="en-US" dirty="0"/>
              <a:t>Popularity measure is for site, not for individual page</a:t>
            </a:r>
          </a:p>
          <a:p>
            <a:pPr lvl="2"/>
            <a:r>
              <a:rPr lang="en-US" dirty="0"/>
              <a:t>But, most hyperlinks are to root of site</a:t>
            </a:r>
          </a:p>
          <a:p>
            <a:pPr lvl="2"/>
            <a:r>
              <a:rPr lang="en-US" dirty="0"/>
              <a:t>Also, concept of “site” difficult to define since a URL prefix like cs.yale.edu contains many unrelated pages of varying popularity</a:t>
            </a:r>
          </a:p>
          <a:p>
            <a:r>
              <a:rPr lang="en-US" dirty="0"/>
              <a:t>Refinements</a:t>
            </a:r>
          </a:p>
          <a:p>
            <a:pPr lvl="1"/>
            <a:r>
              <a:rPr lang="en-US" dirty="0"/>
              <a:t>When computing prestige based on links to a site, give more weight to links from sites that themselves have higher prestige</a:t>
            </a:r>
          </a:p>
          <a:p>
            <a:pPr lvl="2"/>
            <a:r>
              <a:rPr lang="en-US" dirty="0"/>
              <a:t>Definition is circular</a:t>
            </a:r>
          </a:p>
          <a:p>
            <a:pPr lvl="2"/>
            <a:r>
              <a:rPr lang="en-US" dirty="0"/>
              <a:t>Set up and solve system of simultaneous linear equations</a:t>
            </a:r>
          </a:p>
          <a:p>
            <a:pPr lvl="1"/>
            <a:r>
              <a:rPr lang="en-US" dirty="0"/>
              <a:t>Above idea is basis of the Google </a:t>
            </a:r>
            <a:r>
              <a:rPr lang="en-US" b="1" dirty="0">
                <a:solidFill>
                  <a:srgbClr val="002060"/>
                </a:solidFill>
              </a:rPr>
              <a:t>PageRank</a:t>
            </a:r>
            <a:r>
              <a:rPr lang="en-US" dirty="0"/>
              <a:t> ranking mechanism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Relevance Using Hyperlinks (Cont.)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14425"/>
            <a:ext cx="7594415" cy="5219700"/>
          </a:xfrm>
        </p:spPr>
        <p:txBody>
          <a:bodyPr/>
          <a:lstStyle/>
          <a:p>
            <a:r>
              <a:rPr lang="en-US" dirty="0"/>
              <a:t>Connections to </a:t>
            </a:r>
            <a:r>
              <a:rPr lang="en-US" b="1" dirty="0">
                <a:solidFill>
                  <a:srgbClr val="002060"/>
                </a:solidFill>
              </a:rPr>
              <a:t>social networking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theories that ranked prestige of people</a:t>
            </a:r>
          </a:p>
          <a:p>
            <a:pPr lvl="1"/>
            <a:r>
              <a:rPr lang="en-US" dirty="0"/>
              <a:t>E.g., the president of the U.S.A has a high prestige since many people know him</a:t>
            </a:r>
          </a:p>
          <a:p>
            <a:pPr lvl="1"/>
            <a:r>
              <a:rPr lang="en-US" dirty="0"/>
              <a:t>Someone known by multiple prestigious people has high prestige</a:t>
            </a:r>
          </a:p>
          <a:p>
            <a:r>
              <a:rPr lang="en-US" dirty="0"/>
              <a:t>Hub and authority based ranking</a:t>
            </a:r>
          </a:p>
          <a:p>
            <a:pPr lvl="1"/>
            <a:r>
              <a:rPr lang="en-US" dirty="0"/>
              <a:t>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hub</a:t>
            </a:r>
            <a:r>
              <a:rPr lang="en-US" dirty="0"/>
              <a:t> is a page that stores links to many pages (on a topic)</a:t>
            </a:r>
          </a:p>
          <a:p>
            <a:pPr lvl="1"/>
            <a:r>
              <a:rPr lang="en-US" dirty="0"/>
              <a:t>An </a:t>
            </a:r>
            <a:r>
              <a:rPr lang="en-US" b="1" dirty="0">
                <a:solidFill>
                  <a:srgbClr val="002060"/>
                </a:solidFill>
              </a:rPr>
              <a:t>authority</a:t>
            </a:r>
            <a:r>
              <a:rPr lang="en-US" dirty="0"/>
              <a:t> is a page that contains actual information on a topic</a:t>
            </a:r>
          </a:p>
          <a:p>
            <a:pPr lvl="1"/>
            <a:r>
              <a:rPr lang="en-US" dirty="0"/>
              <a:t>Each page gets a </a:t>
            </a:r>
            <a:r>
              <a:rPr lang="en-US" b="1" dirty="0">
                <a:solidFill>
                  <a:srgbClr val="002060"/>
                </a:solidFill>
              </a:rPr>
              <a:t>hub prestige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based on prestige of authorities that it points to</a:t>
            </a:r>
          </a:p>
          <a:p>
            <a:pPr lvl="1"/>
            <a:r>
              <a:rPr lang="en-US" dirty="0"/>
              <a:t>Each page gets an </a:t>
            </a:r>
            <a:r>
              <a:rPr lang="en-US" b="1" dirty="0">
                <a:solidFill>
                  <a:srgbClr val="002060"/>
                </a:solidFill>
              </a:rPr>
              <a:t>authority prestige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based on prestige of hubs that point to it </a:t>
            </a:r>
          </a:p>
          <a:p>
            <a:pPr lvl="1"/>
            <a:r>
              <a:rPr lang="en-US" dirty="0"/>
              <a:t>Again, prestige definitions are cyclic, and can be got by </a:t>
            </a:r>
            <a:br>
              <a:rPr lang="en-US" dirty="0"/>
            </a:br>
            <a:r>
              <a:rPr lang="en-US" dirty="0"/>
              <a:t>solving linear equations</a:t>
            </a:r>
          </a:p>
          <a:p>
            <a:pPr lvl="1"/>
            <a:r>
              <a:rPr lang="en-US" dirty="0"/>
              <a:t>Use authority prestige when ranking answers to a query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Synonyms and Homonyms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36341"/>
            <a:ext cx="7616825" cy="485488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Synonyms</a:t>
            </a:r>
          </a:p>
          <a:p>
            <a:pPr lvl="1"/>
            <a:r>
              <a:rPr lang="en-US" dirty="0"/>
              <a:t>E.g.,  document: “motorcycle repair”, query: “motorcycle maintenance”</a:t>
            </a:r>
          </a:p>
          <a:p>
            <a:pPr lvl="2"/>
            <a:r>
              <a:rPr lang="en-US" dirty="0"/>
              <a:t>Need to realize that “maintenance” and “repair” are synonyms</a:t>
            </a:r>
          </a:p>
          <a:p>
            <a:pPr lvl="1"/>
            <a:r>
              <a:rPr lang="en-US" dirty="0"/>
              <a:t>System can extend query as “motorcycle </a:t>
            </a:r>
            <a:r>
              <a:rPr lang="en-US" i="1" dirty="0"/>
              <a:t>and</a:t>
            </a:r>
            <a:r>
              <a:rPr lang="en-US" dirty="0"/>
              <a:t> (repair </a:t>
            </a:r>
            <a:r>
              <a:rPr lang="en-US" i="1" dirty="0"/>
              <a:t>or</a:t>
            </a:r>
            <a:r>
              <a:rPr lang="en-US" dirty="0"/>
              <a:t> maintenance)”</a:t>
            </a:r>
          </a:p>
          <a:p>
            <a:r>
              <a:rPr lang="en-US" dirty="0"/>
              <a:t>Homonyms</a:t>
            </a:r>
          </a:p>
          <a:p>
            <a:pPr lvl="1"/>
            <a:r>
              <a:rPr lang="en-US" dirty="0"/>
              <a:t>E.g., “object” has different meanings as noun/verb</a:t>
            </a:r>
          </a:p>
          <a:p>
            <a:pPr lvl="1"/>
            <a:r>
              <a:rPr lang="en-US" dirty="0"/>
              <a:t>Can disambiguate meanings (to some extent) from the context</a:t>
            </a:r>
          </a:p>
          <a:p>
            <a:r>
              <a:rPr lang="en-US" dirty="0"/>
              <a:t>Extending queries automatically using synonyms can be problematic</a:t>
            </a:r>
          </a:p>
          <a:p>
            <a:pPr lvl="1"/>
            <a:r>
              <a:rPr lang="en-US" dirty="0"/>
              <a:t>Need to understand intended meaning in order to infer synonyms</a:t>
            </a:r>
          </a:p>
          <a:p>
            <a:pPr lvl="2"/>
            <a:r>
              <a:rPr lang="en-US" dirty="0"/>
              <a:t>Or verify synonyms with user</a:t>
            </a:r>
          </a:p>
          <a:p>
            <a:pPr lvl="1"/>
            <a:r>
              <a:rPr lang="en-US" dirty="0"/>
              <a:t>Synonyms may have other meanings as well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Concept-Based Querying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  <a:p>
            <a:pPr lvl="1"/>
            <a:r>
              <a:rPr lang="en-US" dirty="0"/>
              <a:t>For each word, determine the </a:t>
            </a:r>
            <a:r>
              <a:rPr lang="en-US" b="1" dirty="0">
                <a:solidFill>
                  <a:srgbClr val="002060"/>
                </a:solidFill>
              </a:rPr>
              <a:t>concept </a:t>
            </a:r>
            <a:r>
              <a:rPr lang="en-US" dirty="0"/>
              <a:t>it represents from context</a:t>
            </a:r>
          </a:p>
          <a:p>
            <a:pPr lvl="1"/>
            <a:r>
              <a:rPr lang="en-US" dirty="0"/>
              <a:t>Use one or more </a:t>
            </a:r>
            <a:r>
              <a:rPr lang="en-US" b="1" dirty="0">
                <a:solidFill>
                  <a:srgbClr val="002060"/>
                </a:solidFill>
              </a:rPr>
              <a:t>ontologies</a:t>
            </a:r>
            <a:r>
              <a:rPr lang="en-US" dirty="0"/>
              <a:t>:	</a:t>
            </a:r>
          </a:p>
          <a:p>
            <a:pPr lvl="2"/>
            <a:r>
              <a:rPr lang="en-US" dirty="0"/>
              <a:t>Hierarchical structure showing relationship between concepts</a:t>
            </a:r>
          </a:p>
          <a:p>
            <a:pPr lvl="2"/>
            <a:r>
              <a:rPr lang="en-US" dirty="0"/>
              <a:t>E.g., the ISA relationship that we saw in the E-R model</a:t>
            </a:r>
          </a:p>
          <a:p>
            <a:r>
              <a:rPr lang="en-US" dirty="0"/>
              <a:t>This approach can be used to standardize terminology in a specific field</a:t>
            </a:r>
          </a:p>
          <a:p>
            <a:r>
              <a:rPr lang="en-US" dirty="0"/>
              <a:t>Ontologies can link multiple languages</a:t>
            </a:r>
          </a:p>
          <a:p>
            <a:r>
              <a:rPr lang="en-US" dirty="0"/>
              <a:t>Foundation of the </a:t>
            </a:r>
            <a:r>
              <a:rPr lang="en-US" b="1" dirty="0">
                <a:solidFill>
                  <a:srgbClr val="002060"/>
                </a:solidFill>
              </a:rPr>
              <a:t>Semantic Web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(not covered here)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Indexing of Documents</a:t>
            </a:r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8350" y="1114425"/>
            <a:ext cx="7677150" cy="5016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inverted index maps each keyword </a:t>
            </a:r>
            <a:r>
              <a:rPr lang="en-US" i="1" dirty="0"/>
              <a:t>K</a:t>
            </a:r>
            <a:r>
              <a:rPr lang="en-US" sz="2400" i="1" baseline="-25000" dirty="0"/>
              <a:t>i</a:t>
            </a:r>
            <a:r>
              <a:rPr lang="en-US" dirty="0"/>
              <a:t> to a set of documents </a:t>
            </a:r>
            <a:r>
              <a:rPr lang="en-US" i="1" dirty="0"/>
              <a:t>S</a:t>
            </a:r>
            <a:r>
              <a:rPr lang="en-US" sz="2400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that contain the keyword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Documents identified by identifiers</a:t>
            </a:r>
          </a:p>
          <a:p>
            <a:pPr>
              <a:lnSpc>
                <a:spcPct val="90000"/>
              </a:lnSpc>
            </a:pPr>
            <a:r>
              <a:rPr lang="en-US" dirty="0"/>
              <a:t>Inverted index may record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Keyword locations within document to allow proximity based ranking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Counts of number of occurrences of keyword to compute TF</a:t>
            </a:r>
          </a:p>
          <a:p>
            <a:pPr>
              <a:lnSpc>
                <a:spcPct val="90000"/>
              </a:lnSpc>
            </a:pPr>
            <a:r>
              <a:rPr lang="en-US" b="1" dirty="0"/>
              <a:t>and</a:t>
            </a:r>
            <a:r>
              <a:rPr lang="en-US" dirty="0"/>
              <a:t> operation: Finds documents that contain all of </a:t>
            </a:r>
            <a:r>
              <a:rPr lang="en-US" i="1" dirty="0"/>
              <a:t>K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baseline="-25000" dirty="0"/>
              <a:t>2</a:t>
            </a:r>
            <a:r>
              <a:rPr lang="en-US" dirty="0"/>
              <a:t>, ...,</a:t>
            </a:r>
            <a:r>
              <a:rPr lang="en-US" i="1" dirty="0"/>
              <a:t> K</a:t>
            </a:r>
            <a:r>
              <a:rPr lang="en-US" baseline="-25000" dirty="0"/>
              <a:t>n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Intersection 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.....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n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or</a:t>
            </a:r>
            <a:r>
              <a:rPr lang="en-US" dirty="0"/>
              <a:t> operation: documents that contain at least one of  </a:t>
            </a:r>
            <a:r>
              <a:rPr lang="en-US" i="1" dirty="0"/>
              <a:t>K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 err="1"/>
              <a:t>K</a:t>
            </a:r>
            <a:r>
              <a:rPr lang="en-US" baseline="-25000" dirty="0" err="1"/>
              <a:t>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union, 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.....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n</a:t>
            </a:r>
            <a:r>
              <a:rPr lang="en-US" dirty="0"/>
              <a:t>,.</a:t>
            </a:r>
          </a:p>
          <a:p>
            <a:pPr>
              <a:lnSpc>
                <a:spcPct val="90000"/>
              </a:lnSpc>
            </a:pPr>
            <a:r>
              <a:rPr lang="en-US" dirty="0"/>
              <a:t>Each </a:t>
            </a:r>
            <a:r>
              <a:rPr lang="en-US" i="1" dirty="0"/>
              <a:t>S</a:t>
            </a:r>
            <a:r>
              <a:rPr lang="en-US" sz="2400" i="1" baseline="-25000" dirty="0"/>
              <a:t>i</a:t>
            </a:r>
            <a:r>
              <a:rPr lang="en-US" dirty="0"/>
              <a:t> is kept sorted to allow efficient intersection/union by merging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</a:t>
            </a:r>
            <a:r>
              <a:rPr lang="en-US" b="1" dirty="0"/>
              <a:t>not</a:t>
            </a:r>
            <a:r>
              <a:rPr lang="en-US" dirty="0"/>
              <a:t>” can also be efficiently implemented by merging of sorted lists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209550"/>
            <a:ext cx="7772400" cy="4572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Measuring Retrieval Effectiveness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3480" y="1052513"/>
            <a:ext cx="7593120" cy="5119687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Information-retrieval systems save space by using index structures that support only approximate retrieval. May result in: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false negative (false drop)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- some relevant documents may not be retrieved.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false positive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- some irrelevant documents may be retrieved.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For many applications a good index should not permit any false drops, but may permit a few false positives.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Relevant performance metrics: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precision</a:t>
            </a:r>
            <a:r>
              <a:rPr lang="en-US" dirty="0"/>
              <a:t> - what percentage of the retrieved documents are relevant to the query.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recall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/>
              <a:t> - what percentage of the documents relevant to the query  were retrieved.</a:t>
            </a:r>
          </a:p>
          <a:p>
            <a:pPr algn="ctr">
              <a:buClr>
                <a:schemeClr val="bg2"/>
              </a:buClr>
              <a:buSzPct val="85000"/>
              <a:buFont typeface="Wingdings" pitchFamily="2" charset="2"/>
              <a:buChar char="v"/>
            </a:pPr>
            <a:endParaRPr lang="en-US" sz="1600" i="1" baseline="-25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Measuring Retrieval Effectiveness (Cont.)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1953"/>
            <a:ext cx="7643813" cy="5318372"/>
          </a:xfrm>
        </p:spPr>
        <p:txBody>
          <a:bodyPr/>
          <a:lstStyle/>
          <a:p>
            <a:r>
              <a:rPr lang="en-US" dirty="0"/>
              <a:t>Recall vs. precision tradeoff:</a:t>
            </a:r>
          </a:p>
          <a:p>
            <a:pPr lvl="2"/>
            <a:r>
              <a:rPr lang="en-US" dirty="0"/>
              <a:t>Can increase recall by retrieving many documents (down to a low level of relevance ranking), but many irrelevant documents would be fetched, reducing precision</a:t>
            </a:r>
          </a:p>
          <a:p>
            <a:r>
              <a:rPr lang="en-US" dirty="0"/>
              <a:t>Measures of retrieval effectiveness:  </a:t>
            </a:r>
          </a:p>
          <a:p>
            <a:pPr lvl="1"/>
            <a:r>
              <a:rPr lang="en-US" dirty="0"/>
              <a:t>Recall as a function of number of documents fetched, or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Precision as a function of recall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lvl="2"/>
            <a:r>
              <a:rPr lang="en-US" dirty="0"/>
              <a:t>Equivalently, as a function of number of documents fetched</a:t>
            </a:r>
          </a:p>
          <a:p>
            <a:pPr lvl="1"/>
            <a:r>
              <a:rPr lang="en-US" dirty="0"/>
              <a:t>E.g., “precision of 75% at recall of 50%, and 60% at a recall of 75%”</a:t>
            </a:r>
          </a:p>
          <a:p>
            <a:r>
              <a:rPr lang="en-US" dirty="0"/>
              <a:t>Problem: which documents are actually relevant, and which are not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Web Search Engines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Web crawlers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are programs that locate and gather information on the Web</a:t>
            </a:r>
          </a:p>
          <a:p>
            <a:pPr lvl="1"/>
            <a:r>
              <a:rPr lang="en-US" dirty="0"/>
              <a:t>Recursively follow hyperlinks present in known documents, to find other documents</a:t>
            </a:r>
          </a:p>
          <a:p>
            <a:pPr lvl="2"/>
            <a:r>
              <a:rPr lang="en-US" dirty="0"/>
              <a:t>Starting from a </a:t>
            </a:r>
            <a:r>
              <a:rPr lang="en-US" i="1" dirty="0"/>
              <a:t>seed</a:t>
            </a:r>
            <a:r>
              <a:rPr lang="en-US" dirty="0"/>
              <a:t> set of documents</a:t>
            </a:r>
          </a:p>
          <a:p>
            <a:pPr lvl="1"/>
            <a:r>
              <a:rPr lang="en-US" dirty="0"/>
              <a:t>Fetched documents</a:t>
            </a:r>
          </a:p>
          <a:p>
            <a:pPr lvl="2"/>
            <a:r>
              <a:rPr lang="en-US" dirty="0"/>
              <a:t>Handed over to an indexing system</a:t>
            </a:r>
          </a:p>
          <a:p>
            <a:pPr lvl="2"/>
            <a:r>
              <a:rPr lang="en-US" dirty="0"/>
              <a:t>Can be discarded after indexing, or store as a </a:t>
            </a:r>
            <a:r>
              <a:rPr lang="en-US" i="1" dirty="0"/>
              <a:t>cached</a:t>
            </a:r>
            <a:r>
              <a:rPr lang="en-US" dirty="0"/>
              <a:t> copy</a:t>
            </a:r>
          </a:p>
          <a:p>
            <a:r>
              <a:rPr lang="en-US" dirty="0"/>
              <a:t>Crawling the entire Web would take a very large amount of time</a:t>
            </a:r>
          </a:p>
          <a:p>
            <a:pPr lvl="1"/>
            <a:r>
              <a:rPr lang="en-US" dirty="0"/>
              <a:t>Search engines typically cover only a part of the Web, not all of it</a:t>
            </a:r>
          </a:p>
          <a:p>
            <a:pPr lvl="1"/>
            <a:r>
              <a:rPr lang="en-US" dirty="0"/>
              <a:t>Take months to perform a single crawl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Web Crawling (Cont.)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Crawling is done by multiple processes on multiple machines, running in parallel</a:t>
            </a:r>
          </a:p>
          <a:p>
            <a:pPr lvl="1"/>
            <a:r>
              <a:rPr lang="en-US" dirty="0"/>
              <a:t>Set of links to be crawled stored in a database</a:t>
            </a:r>
          </a:p>
          <a:p>
            <a:pPr lvl="1"/>
            <a:r>
              <a:rPr lang="en-US" dirty="0"/>
              <a:t>New links found in crawled pages added to this set, to be crawled later</a:t>
            </a:r>
          </a:p>
          <a:p>
            <a:r>
              <a:rPr lang="en-US" dirty="0"/>
              <a:t>Indexing process also runs on multiple machines</a:t>
            </a:r>
          </a:p>
          <a:p>
            <a:pPr lvl="1"/>
            <a:r>
              <a:rPr lang="en-US" dirty="0"/>
              <a:t>Creates a new copy of index instead of modifying old index</a:t>
            </a:r>
          </a:p>
          <a:p>
            <a:pPr lvl="1"/>
            <a:r>
              <a:rPr lang="en-US" dirty="0"/>
              <a:t>Old index is used to answer queries</a:t>
            </a:r>
          </a:p>
          <a:p>
            <a:pPr lvl="1"/>
            <a:r>
              <a:rPr lang="en-US" dirty="0"/>
              <a:t>After a crawl is “completed” new index becomes “old” index</a:t>
            </a:r>
          </a:p>
          <a:p>
            <a:r>
              <a:rPr lang="en-US" dirty="0"/>
              <a:t>Multiple machines used to answer queries</a:t>
            </a:r>
          </a:p>
          <a:p>
            <a:pPr lvl="1"/>
            <a:r>
              <a:rPr lang="en-US" dirty="0"/>
              <a:t>Indices may be kept in memory</a:t>
            </a:r>
          </a:p>
          <a:p>
            <a:pPr lvl="1"/>
            <a:r>
              <a:rPr lang="en-US" dirty="0"/>
              <a:t>Queries may be routed to different machines for load balancing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53988"/>
            <a:ext cx="8259763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Information Retrieval and Structured Data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Information retrieval systems originally treated documents as a collection of words</a:t>
            </a:r>
          </a:p>
          <a:p>
            <a:r>
              <a:rPr lang="en-US" b="1" dirty="0">
                <a:solidFill>
                  <a:srgbClr val="002060"/>
                </a:solidFill>
              </a:rPr>
              <a:t>Information extraction systems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infer structure from documents, e.g.:</a:t>
            </a:r>
          </a:p>
          <a:p>
            <a:pPr lvl="1"/>
            <a:r>
              <a:rPr lang="en-US" dirty="0"/>
              <a:t>Extraction of house attributes (size, address, number of bedrooms, etc.) from a text advertisement</a:t>
            </a:r>
          </a:p>
          <a:p>
            <a:pPr lvl="1"/>
            <a:r>
              <a:rPr lang="en-US" dirty="0"/>
              <a:t>Extraction of topic and people named from a new article</a:t>
            </a:r>
          </a:p>
          <a:p>
            <a:r>
              <a:rPr lang="en-US" dirty="0"/>
              <a:t>Relations or XML structures used to store extracted data</a:t>
            </a:r>
          </a:p>
          <a:p>
            <a:pPr lvl="1"/>
            <a:r>
              <a:rPr lang="en-US" dirty="0"/>
              <a:t>System seeks connections among data to answer queries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Question answering systems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Outline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1234" y="1233996"/>
            <a:ext cx="7981765" cy="4785804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Relevance Ranking Using Terms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Relevance Using Hyperlinks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Synonyms., Homonyms, and </a:t>
            </a:r>
            <a:r>
              <a:rPr lang="en-US" dirty="0" err="1"/>
              <a:t>Ontologies</a:t>
            </a:r>
            <a:endParaRPr lang="en-US" dirty="0"/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Indexing of Documents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Measuring Retrieval Effectiveness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Web Search Engines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Information Retrieval and Structured Data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Directories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Directories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0113" y="1219200"/>
            <a:ext cx="7693487" cy="3759200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Storing related documents together in a library facilitates browsing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Users can see not only requested document but also related ones.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Browsing is facilitated by classification system that organizes logically related documents together.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Organization is hierarchical: </a:t>
            </a:r>
            <a:r>
              <a:rPr lang="en-US" b="1" dirty="0">
                <a:solidFill>
                  <a:srgbClr val="002060"/>
                </a:solidFill>
              </a:rPr>
              <a:t>classification hierarchy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063" y="0"/>
            <a:ext cx="8616950" cy="677863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+mj-ea"/>
              </a:rPr>
              <a:t>A Classification Hierarchy For A Library System</a:t>
            </a:r>
          </a:p>
        </p:txBody>
      </p:sp>
      <p:pic>
        <p:nvPicPr>
          <p:cNvPr id="5632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3852" y="1914144"/>
            <a:ext cx="6129419" cy="3900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50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Classification DAG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600" y="1295400"/>
            <a:ext cx="7772400" cy="4648200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Documents can reside in multiple places in a hierarchy in an information retrieval system, since physical location is not important.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Classification hierarchy is thus Directed Acyclic Graph (DAG)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42594" y="85344"/>
            <a:ext cx="8077200" cy="978281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A Classification DAG For </a:t>
            </a:r>
            <a:r>
              <a:rPr lang="en-US" dirty="0" smtClean="0">
                <a:ea typeface="+mj-ea"/>
              </a:rPr>
              <a:t>a </a:t>
            </a:r>
            <a:r>
              <a:rPr lang="en-US" dirty="0">
                <a:ea typeface="+mj-ea"/>
              </a:rPr>
              <a:t>Library Information Retrieval System</a:t>
            </a:r>
          </a:p>
        </p:txBody>
      </p:sp>
      <p:pic>
        <p:nvPicPr>
          <p:cNvPr id="6041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5648" y="1643807"/>
            <a:ext cx="6167882" cy="392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Web Directories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2060"/>
                </a:solidFill>
              </a:rPr>
              <a:t>Web directory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is just a classification directory on Web pages</a:t>
            </a:r>
          </a:p>
          <a:p>
            <a:pPr lvl="1"/>
            <a:r>
              <a:rPr lang="en-US" dirty="0"/>
              <a:t>E.g., Yahoo! Directory, Open Directory project</a:t>
            </a:r>
          </a:p>
          <a:p>
            <a:pPr lvl="1"/>
            <a:r>
              <a:rPr lang="en-US" dirty="0"/>
              <a:t>Issues:</a:t>
            </a:r>
          </a:p>
          <a:p>
            <a:pPr lvl="2"/>
            <a:r>
              <a:rPr lang="en-US" dirty="0"/>
              <a:t>What should the directory hierarchy be?</a:t>
            </a:r>
          </a:p>
          <a:p>
            <a:pPr lvl="2"/>
            <a:r>
              <a:rPr lang="en-US" dirty="0"/>
              <a:t>Given a document, which nodes of the directory are categories relevant to the document</a:t>
            </a:r>
          </a:p>
          <a:p>
            <a:pPr lvl="1"/>
            <a:r>
              <a:rPr lang="en-US" dirty="0"/>
              <a:t>Often done manually</a:t>
            </a:r>
          </a:p>
          <a:p>
            <a:pPr lvl="2"/>
            <a:r>
              <a:rPr lang="en-US" dirty="0"/>
              <a:t>Classification of documents into a hierarchy may be done based on term similarity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End of Chapter 31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6838"/>
            <a:ext cx="9144000" cy="550862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Information Retrieval Systems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0113" y="1154096"/>
            <a:ext cx="7642687" cy="5018103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2060"/>
                </a:solidFill>
              </a:rPr>
              <a:t>Information retrieval</a:t>
            </a:r>
            <a:r>
              <a:rPr lang="en-US" dirty="0">
                <a:solidFill>
                  <a:srgbClr val="002060"/>
                </a:solidFill>
              </a:rPr>
              <a:t> (</a:t>
            </a:r>
            <a:r>
              <a:rPr lang="en-US" b="1" dirty="0">
                <a:solidFill>
                  <a:srgbClr val="002060"/>
                </a:solidFill>
              </a:rPr>
              <a:t>IR</a:t>
            </a:r>
            <a:r>
              <a:rPr lang="en-US" dirty="0">
                <a:solidFill>
                  <a:srgbClr val="002060"/>
                </a:solidFill>
              </a:rPr>
              <a:t>) </a:t>
            </a:r>
            <a:r>
              <a:rPr lang="en-US" dirty="0"/>
              <a:t>systems use a simpler data model than database systems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Information organized as a collection of documents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Documents are unstructured, no schema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Information retrieval locates relevant documents, on the basis of user input such as keywords or example documents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e.g., find documents containing the words “database systems”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Can be used even on textual descriptions provided with non-textual data such as images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Web search engines are the most familiar example of IR systems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1850" y="10160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Information Retrieval Systems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Differences from database systems</a:t>
            </a:r>
          </a:p>
          <a:p>
            <a:pPr lvl="1"/>
            <a:r>
              <a:rPr lang="en-US"/>
              <a:t>IR systems don’t deal with transactional updates (including concurrency control and recovery)</a:t>
            </a:r>
          </a:p>
          <a:p>
            <a:pPr lvl="1"/>
            <a:r>
              <a:rPr lang="en-US"/>
              <a:t>Database systems deal with structured data, with schemas that define the data organization</a:t>
            </a:r>
          </a:p>
          <a:p>
            <a:pPr lvl="1"/>
            <a:r>
              <a:rPr lang="en-US"/>
              <a:t>IR systems deal with some querying issues not generally addressed by database systems</a:t>
            </a:r>
          </a:p>
          <a:p>
            <a:pPr lvl="2"/>
            <a:r>
              <a:rPr lang="en-US"/>
              <a:t>Approximate searching by keywords</a:t>
            </a:r>
          </a:p>
          <a:p>
            <a:pPr lvl="2"/>
            <a:r>
              <a:rPr lang="en-US"/>
              <a:t>Ranking of retrieved answers by estimated degree of relevance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Keyword Search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sz="1600" dirty="0"/>
              <a:t>In </a:t>
            </a:r>
            <a:r>
              <a:rPr lang="en-US" sz="1600" b="1" dirty="0">
                <a:solidFill>
                  <a:srgbClr val="002060"/>
                </a:solidFill>
              </a:rPr>
              <a:t>full text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/>
              <a:t>retrieval, all the words in each document are considered to be keywords. 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sz="1600" dirty="0"/>
              <a:t>We use the word </a:t>
            </a:r>
            <a:r>
              <a:rPr lang="en-US" sz="1600" b="1" dirty="0">
                <a:solidFill>
                  <a:srgbClr val="002060"/>
                </a:solidFill>
              </a:rPr>
              <a:t>term</a:t>
            </a:r>
            <a:r>
              <a:rPr lang="en-US" sz="1600" dirty="0"/>
              <a:t> to refer to the words in a document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sz="1600" dirty="0"/>
              <a:t>Information-retrieval systems typically allow query expressions formed using keywords and the logical connectives </a:t>
            </a:r>
            <a:r>
              <a:rPr lang="en-US" sz="1600" i="1" dirty="0"/>
              <a:t>and, or, </a:t>
            </a:r>
            <a:r>
              <a:rPr lang="en-US" sz="1600" dirty="0"/>
              <a:t>and</a:t>
            </a:r>
            <a:r>
              <a:rPr lang="en-US" sz="1600" i="1" dirty="0"/>
              <a:t> not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sz="1600" i="1" dirty="0"/>
              <a:t>And</a:t>
            </a:r>
            <a:r>
              <a:rPr lang="en-US" sz="1600" dirty="0"/>
              <a:t>s are implicit, even if not explicitly specified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sz="1600" dirty="0"/>
              <a:t>Ranking of documents on the basis of estimated relevance to a query is critical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sz="1600" dirty="0"/>
              <a:t>Relevance ranking is based on factors such as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solidFill>
                  <a:srgbClr val="002060"/>
                </a:solidFill>
              </a:rPr>
              <a:t>Term frequency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Frequency of occurrence of query keyword in document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solidFill>
                  <a:srgbClr val="002060"/>
                </a:solidFill>
              </a:rPr>
              <a:t>Inverse document frequency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How many documents the query keyword occurs in 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Fewer </a:t>
            </a:r>
            <a:r>
              <a:rPr lang="en-US" sz="1600" dirty="0">
                <a:sym typeface="Wingdings" pitchFamily="2" charset="2"/>
              </a:rPr>
              <a:t> give more importance to keyword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solidFill>
                  <a:srgbClr val="002060"/>
                </a:solidFill>
              </a:rPr>
              <a:t>Hyperlinks to documents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More links to a document </a:t>
            </a:r>
            <a:r>
              <a:rPr lang="en-US" sz="1600" dirty="0">
                <a:sym typeface="Wingdings" pitchFamily="2" charset="2"/>
              </a:rPr>
              <a:t> document is more important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Relevance Ranking Using Terms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2060"/>
                </a:solidFill>
              </a:rPr>
              <a:t>TF-IDF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dirty="0"/>
              <a:t>(Term frequency/Inverse Document frequency) ranking: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Let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) = number of terms in the document </a:t>
            </a:r>
            <a:r>
              <a:rPr lang="en-US" i="1" dirty="0"/>
              <a:t>d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) = number of occurrences of term </a:t>
            </a:r>
            <a:r>
              <a:rPr lang="en-US" i="1" dirty="0"/>
              <a:t>t </a:t>
            </a:r>
            <a:r>
              <a:rPr lang="en-US" dirty="0"/>
              <a:t>in the document </a:t>
            </a:r>
            <a:r>
              <a:rPr lang="en-US" i="1" dirty="0"/>
              <a:t>d</a:t>
            </a:r>
            <a:r>
              <a:rPr lang="en-US" dirty="0"/>
              <a:t>.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Relevance of a document </a:t>
            </a:r>
            <a:r>
              <a:rPr lang="en-US" i="1" dirty="0"/>
              <a:t>d</a:t>
            </a:r>
            <a:r>
              <a:rPr lang="en-US" dirty="0"/>
              <a:t> to a </a:t>
            </a:r>
            <a:r>
              <a:rPr lang="en-US" i="1" dirty="0"/>
              <a:t>term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The log factor is to avoid excessive weight to frequent terms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Relevance of document to </a:t>
            </a:r>
            <a:r>
              <a:rPr lang="en-US" i="1" dirty="0"/>
              <a:t>query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		</a:t>
            </a:r>
          </a:p>
        </p:txBody>
      </p:sp>
      <p:sp>
        <p:nvSpPr>
          <p:cNvPr id="25604" name="Line 6"/>
          <p:cNvSpPr>
            <a:spLocks noChangeShapeType="1"/>
          </p:cNvSpPr>
          <p:nvPr/>
        </p:nvSpPr>
        <p:spPr bwMode="auto">
          <a:xfrm>
            <a:off x="4924425" y="3178175"/>
            <a:ext cx="692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0887" name="Text Box 7"/>
          <p:cNvSpPr txBox="1">
            <a:spLocks noChangeArrowheads="1"/>
          </p:cNvSpPr>
          <p:nvPr/>
        </p:nvSpPr>
        <p:spPr bwMode="auto">
          <a:xfrm>
            <a:off x="4940300" y="3160713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d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)</a:t>
            </a:r>
          </a:p>
        </p:txBody>
      </p:sp>
      <p:sp>
        <p:nvSpPr>
          <p:cNvPr id="250888" name="Text Box 8"/>
          <p:cNvSpPr txBox="1">
            <a:spLocks noChangeArrowheads="1"/>
          </p:cNvSpPr>
          <p:nvPr/>
        </p:nvSpPr>
        <p:spPr bwMode="auto">
          <a:xfrm>
            <a:off x="4860925" y="2709863"/>
            <a:ext cx="92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d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)</a:t>
            </a:r>
          </a:p>
        </p:txBody>
      </p:sp>
      <p:sp>
        <p:nvSpPr>
          <p:cNvPr id="250889" name="Text Box 9"/>
          <p:cNvSpPr txBox="1">
            <a:spLocks noChangeArrowheads="1"/>
          </p:cNvSpPr>
          <p:nvPr/>
        </p:nvSpPr>
        <p:spPr bwMode="auto">
          <a:xfrm>
            <a:off x="4341813" y="29591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1 +</a:t>
            </a:r>
          </a:p>
        </p:txBody>
      </p:sp>
      <p:sp>
        <p:nvSpPr>
          <p:cNvPr id="25608" name="Arc 12"/>
          <p:cNvSpPr>
            <a:spLocks/>
          </p:cNvSpPr>
          <p:nvPr/>
        </p:nvSpPr>
        <p:spPr bwMode="auto">
          <a:xfrm rot="-8049448">
            <a:off x="4190206" y="2861469"/>
            <a:ext cx="617538" cy="641350"/>
          </a:xfrm>
          <a:custGeom>
            <a:avLst/>
            <a:gdLst>
              <a:gd name="T0" fmla="*/ 0 w 21600"/>
              <a:gd name="T1" fmla="*/ 0 h 21600"/>
              <a:gd name="T2" fmla="*/ 617538 w 21600"/>
              <a:gd name="T3" fmla="*/ 641350 h 21600"/>
              <a:gd name="T4" fmla="*/ 0 w 21600"/>
              <a:gd name="T5" fmla="*/ 641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Arc 13"/>
          <p:cNvSpPr>
            <a:spLocks/>
          </p:cNvSpPr>
          <p:nvPr/>
        </p:nvSpPr>
        <p:spPr bwMode="auto">
          <a:xfrm rot="2514357">
            <a:off x="5364163" y="2857500"/>
            <a:ext cx="681037" cy="611188"/>
          </a:xfrm>
          <a:custGeom>
            <a:avLst/>
            <a:gdLst>
              <a:gd name="T0" fmla="*/ 0 w 21600"/>
              <a:gd name="T1" fmla="*/ 0 h 21600"/>
              <a:gd name="T2" fmla="*/ 681037 w 21600"/>
              <a:gd name="T3" fmla="*/ 611188 h 21600"/>
              <a:gd name="T4" fmla="*/ 0 w 21600"/>
              <a:gd name="T5" fmla="*/ 61118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0894" name="Text Box 14"/>
          <p:cNvSpPr txBox="1">
            <a:spLocks noChangeArrowheads="1"/>
          </p:cNvSpPr>
          <p:nvPr/>
        </p:nvSpPr>
        <p:spPr bwMode="auto">
          <a:xfrm>
            <a:off x="2257425" y="2943225"/>
            <a:ext cx="1922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TF 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d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) =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log</a:t>
            </a:r>
          </a:p>
        </p:txBody>
      </p:sp>
      <p:sp>
        <p:nvSpPr>
          <p:cNvPr id="250896" name="Text Box 16"/>
          <p:cNvSpPr txBox="1">
            <a:spLocks noChangeArrowheads="1"/>
          </p:cNvSpPr>
          <p:nvPr/>
        </p:nvSpPr>
        <p:spPr bwMode="auto">
          <a:xfrm>
            <a:off x="2278063" y="4757738"/>
            <a:ext cx="135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r 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d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Q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) =</a:t>
            </a:r>
          </a:p>
        </p:txBody>
      </p:sp>
      <p:sp>
        <p:nvSpPr>
          <p:cNvPr id="250897" name="Text Box 17"/>
          <p:cNvSpPr txBox="1">
            <a:spLocks noChangeArrowheads="1"/>
          </p:cNvSpPr>
          <p:nvPr/>
        </p:nvSpPr>
        <p:spPr bwMode="auto">
          <a:xfrm>
            <a:off x="3675063" y="4678363"/>
            <a:ext cx="40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Symbol" pitchFamily="18" charset="2"/>
              </a:rPr>
              <a:t>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5613" name="Line 18"/>
          <p:cNvSpPr>
            <a:spLocks noChangeShapeType="1"/>
          </p:cNvSpPr>
          <p:nvPr/>
        </p:nvSpPr>
        <p:spPr bwMode="auto">
          <a:xfrm>
            <a:off x="4314825" y="5000625"/>
            <a:ext cx="51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0899" name="Text Box 19"/>
          <p:cNvSpPr txBox="1">
            <a:spLocks noChangeArrowheads="1"/>
          </p:cNvSpPr>
          <p:nvPr/>
        </p:nvSpPr>
        <p:spPr bwMode="auto">
          <a:xfrm>
            <a:off x="4162425" y="4606925"/>
            <a:ext cx="161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u="sng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TF </a:t>
            </a:r>
            <a:r>
              <a:rPr lang="en-US" sz="2400" u="sng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(</a:t>
            </a:r>
            <a:r>
              <a:rPr lang="en-US" sz="2400" i="1" u="sng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d</a:t>
            </a:r>
            <a:r>
              <a:rPr lang="en-US" sz="2400" u="sng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, </a:t>
            </a:r>
            <a:r>
              <a:rPr lang="en-US" sz="2400" i="1" u="sng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t</a:t>
            </a:r>
            <a:r>
              <a:rPr lang="en-US" sz="2400" u="sng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)</a:t>
            </a:r>
          </a:p>
        </p:txBody>
      </p:sp>
      <p:sp>
        <p:nvSpPr>
          <p:cNvPr id="250900" name="Text Box 20"/>
          <p:cNvSpPr txBox="1">
            <a:spLocks noChangeArrowheads="1"/>
          </p:cNvSpPr>
          <p:nvPr/>
        </p:nvSpPr>
        <p:spPr bwMode="auto">
          <a:xfrm>
            <a:off x="4267200" y="495935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+mn-ea"/>
              </a:rPr>
              <a:t>)</a:t>
            </a:r>
          </a:p>
        </p:txBody>
      </p:sp>
      <p:sp>
        <p:nvSpPr>
          <p:cNvPr id="250901" name="Text Box 21"/>
          <p:cNvSpPr txBox="1">
            <a:spLocks noChangeArrowheads="1"/>
          </p:cNvSpPr>
          <p:nvPr/>
        </p:nvSpPr>
        <p:spPr bwMode="auto">
          <a:xfrm>
            <a:off x="3584575" y="508317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</a:t>
            </a: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1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Symbol" pitchFamily="18" charset="2"/>
              </a:rPr>
              <a:t>Q</a:t>
            </a:r>
            <a:endParaRPr lang="en-US" sz="18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882650" y="98425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Relevance Ranking Using Terms (Cont.)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235" y="1093788"/>
            <a:ext cx="7694428" cy="4903787"/>
          </a:xfrm>
        </p:spPr>
        <p:txBody>
          <a:bodyPr/>
          <a:lstStyle/>
          <a:p>
            <a:r>
              <a:rPr lang="en-US" dirty="0"/>
              <a:t>Most systems add to the above model</a:t>
            </a:r>
          </a:p>
          <a:p>
            <a:pPr lvl="1"/>
            <a:r>
              <a:rPr lang="en-US" dirty="0"/>
              <a:t>Words that occur in title, author list, section headings, etc. are given greater importance</a:t>
            </a:r>
          </a:p>
          <a:p>
            <a:pPr lvl="1"/>
            <a:r>
              <a:rPr lang="en-US" dirty="0"/>
              <a:t>Words whose first occurrence is late in the document are given lower importance</a:t>
            </a:r>
          </a:p>
          <a:p>
            <a:pPr lvl="1"/>
            <a:r>
              <a:rPr lang="en-US" dirty="0"/>
              <a:t>Very common words such as “a”, “an”, “the”, “it” etc. are eliminated</a:t>
            </a:r>
          </a:p>
          <a:p>
            <a:pPr lvl="2"/>
            <a:r>
              <a:rPr lang="en-US" dirty="0"/>
              <a:t>Called </a:t>
            </a:r>
            <a:r>
              <a:rPr lang="en-US" b="1" dirty="0">
                <a:solidFill>
                  <a:srgbClr val="002060"/>
                </a:solidFill>
              </a:rPr>
              <a:t>stop words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Proximity</a:t>
            </a:r>
            <a:r>
              <a:rPr lang="en-US" dirty="0"/>
              <a:t>: if keywords in query occur close together in the document, the document has higher importance than if they occur far apart</a:t>
            </a:r>
          </a:p>
          <a:p>
            <a:r>
              <a:rPr lang="en-US" dirty="0"/>
              <a:t>Documents are returned in decreasing order of relevance score</a:t>
            </a:r>
          </a:p>
          <a:p>
            <a:pPr lvl="1"/>
            <a:r>
              <a:rPr lang="en-US" dirty="0"/>
              <a:t>Usually only top few documents are returned, not all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Similarity Based Retrieval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Similarity based retrieval - retrieve documents similar to a given document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Similarity may be defined on the basis of common words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E.g., find </a:t>
            </a:r>
            <a:r>
              <a:rPr lang="en-US" i="1" dirty="0"/>
              <a:t>k</a:t>
            </a:r>
            <a:r>
              <a:rPr lang="en-US" dirty="0"/>
              <a:t> terms in A with highest </a:t>
            </a:r>
            <a:r>
              <a:rPr lang="en-US" i="1" dirty="0"/>
              <a:t>TF </a:t>
            </a:r>
            <a:r>
              <a:rPr lang="en-US" dirty="0"/>
              <a:t>(</a:t>
            </a:r>
            <a:r>
              <a:rPr lang="en-US" i="1" dirty="0"/>
              <a:t>d, t </a:t>
            </a:r>
            <a:r>
              <a:rPr lang="en-US" dirty="0"/>
              <a:t>) / </a:t>
            </a:r>
            <a:r>
              <a:rPr lang="en-US" i="1" dirty="0"/>
              <a:t>n </a:t>
            </a:r>
            <a:r>
              <a:rPr lang="en-US" dirty="0"/>
              <a:t>(</a:t>
            </a:r>
            <a:r>
              <a:rPr lang="en-US" i="1" dirty="0"/>
              <a:t>t </a:t>
            </a:r>
            <a:r>
              <a:rPr lang="en-US" dirty="0"/>
              <a:t>) and use these terms to find relevance of other documents.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2060"/>
                </a:solidFill>
              </a:rPr>
              <a:t>Relevance feedback</a:t>
            </a:r>
            <a:r>
              <a:rPr lang="en-US" dirty="0"/>
              <a:t>: Similarity can be used to refine answer set to keyword query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User selects a few relevant documents from those retrieved by keyword query, and system finds other documents similar to these</a:t>
            </a:r>
          </a:p>
          <a:p>
            <a:pPr>
              <a:lnSpc>
                <a:spcPct val="90000"/>
              </a:lnSpc>
            </a:pPr>
            <a:r>
              <a:rPr lang="en-US" dirty="0"/>
              <a:t>Vector space model: define an </a:t>
            </a:r>
            <a:r>
              <a:rPr lang="en-US" i="1" dirty="0"/>
              <a:t>n</a:t>
            </a:r>
            <a:r>
              <a:rPr lang="en-US" dirty="0"/>
              <a:t>-dimensional space, where </a:t>
            </a:r>
            <a:r>
              <a:rPr lang="en-US" i="1" dirty="0"/>
              <a:t>n</a:t>
            </a:r>
            <a:r>
              <a:rPr lang="en-US" dirty="0"/>
              <a:t> is the number of words in the document set.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Vector for document </a:t>
            </a:r>
            <a:r>
              <a:rPr lang="en-US" i="1" dirty="0"/>
              <a:t>d</a:t>
            </a:r>
            <a:r>
              <a:rPr lang="en-US" dirty="0"/>
              <a:t> goes from origin to a point whose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baseline="30000" dirty="0" err="1"/>
              <a:t>th</a:t>
            </a:r>
            <a:r>
              <a:rPr lang="en-US" dirty="0"/>
              <a:t> coordinate is </a:t>
            </a:r>
            <a:r>
              <a:rPr lang="en-US" i="1" dirty="0"/>
              <a:t>TF</a:t>
            </a:r>
            <a:r>
              <a:rPr lang="en-US" dirty="0"/>
              <a:t> (</a:t>
            </a:r>
            <a:r>
              <a:rPr lang="en-US" i="1" dirty="0" err="1"/>
              <a:t>d,t</a:t>
            </a:r>
            <a:r>
              <a:rPr lang="en-US" dirty="0"/>
              <a:t> ) / </a:t>
            </a:r>
            <a:r>
              <a:rPr lang="en-US" i="1" dirty="0"/>
              <a:t>n</a:t>
            </a:r>
            <a:r>
              <a:rPr lang="en-US" dirty="0"/>
              <a:t> (</a:t>
            </a:r>
            <a:r>
              <a:rPr lang="en-US" i="1" dirty="0"/>
              <a:t>t</a:t>
            </a:r>
            <a:r>
              <a:rPr lang="en-US" dirty="0"/>
              <a:t> 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cosine of the angle between the vectors of two documents is used as a measure of their similarity.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Relevance Using Hyperlinks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01725"/>
            <a:ext cx="7715250" cy="5168900"/>
          </a:xfrm>
        </p:spPr>
        <p:txBody>
          <a:bodyPr/>
          <a:lstStyle/>
          <a:p>
            <a:r>
              <a:rPr lang="en-US" dirty="0"/>
              <a:t>Number of documents relevant to a query can be enormous if only term frequencies are taken into account</a:t>
            </a:r>
          </a:p>
          <a:p>
            <a:r>
              <a:rPr lang="en-US" dirty="0"/>
              <a:t>Using term frequencies makes “spamming” easy</a:t>
            </a:r>
          </a:p>
          <a:p>
            <a:pPr lvl="2"/>
            <a:r>
              <a:rPr lang="en-US" dirty="0"/>
              <a:t>E.g., a travel agency can add many occurrences of the words “travel” to its page to make its rank very high</a:t>
            </a:r>
          </a:p>
          <a:p>
            <a:r>
              <a:rPr lang="en-US" dirty="0"/>
              <a:t>Most of the time people are looking for pages from popular sites</a:t>
            </a:r>
          </a:p>
          <a:p>
            <a:r>
              <a:rPr lang="en-US" dirty="0"/>
              <a:t>Idea: use popularity of Web site (e.g., how many people visit it) to rank site pages that match given keywords</a:t>
            </a:r>
          </a:p>
          <a:p>
            <a:r>
              <a:rPr lang="en-US" dirty="0"/>
              <a:t>Problem: hard to find actual popularity of site</a:t>
            </a:r>
          </a:p>
          <a:p>
            <a:pPr lvl="1"/>
            <a:r>
              <a:rPr lang="en-US" dirty="0"/>
              <a:t>Solution: next slide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2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2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DB6</Template>
  <TotalTime>92568</TotalTime>
  <Words>1891</Words>
  <Application>Microsoft Office PowerPoint</Application>
  <PresentationFormat>On-screen Show (4:3)</PresentationFormat>
  <Paragraphs>226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  <vt:variant>
        <vt:lpstr>Custom Shows</vt:lpstr>
      </vt:variant>
      <vt:variant>
        <vt:i4>1</vt:i4>
      </vt:variant>
    </vt:vector>
  </HeadingPairs>
  <TitlesOfParts>
    <vt:vector size="37" baseType="lpstr">
      <vt:lpstr>MS PGothic</vt:lpstr>
      <vt:lpstr>MS PGothic</vt:lpstr>
      <vt:lpstr>Arial</vt:lpstr>
      <vt:lpstr>Georgia</vt:lpstr>
      <vt:lpstr>Helvetica</vt:lpstr>
      <vt:lpstr>Monotype Sorts</vt:lpstr>
      <vt:lpstr>Symbol</vt:lpstr>
      <vt:lpstr>Times New Roman</vt:lpstr>
      <vt:lpstr>Webdings</vt:lpstr>
      <vt:lpstr>Wingdings</vt:lpstr>
      <vt:lpstr>2_db-5-grey</vt:lpstr>
      <vt:lpstr>Chapter 31: Information Retrieval </vt:lpstr>
      <vt:lpstr>Outline</vt:lpstr>
      <vt:lpstr>Information Retrieval Systems</vt:lpstr>
      <vt:lpstr>Information Retrieval Systems (Cont.)</vt:lpstr>
      <vt:lpstr>Keyword Search</vt:lpstr>
      <vt:lpstr>Relevance Ranking Using Terms</vt:lpstr>
      <vt:lpstr>Relevance Ranking Using Terms (Cont.)</vt:lpstr>
      <vt:lpstr>Similarity Based Retrieval</vt:lpstr>
      <vt:lpstr>Relevance Using Hyperlinks</vt:lpstr>
      <vt:lpstr>Relevance Using Hyperlinks (Cont.)</vt:lpstr>
      <vt:lpstr>Relevance Using Hyperlinks (Cont.)</vt:lpstr>
      <vt:lpstr>Synonyms and Homonyms</vt:lpstr>
      <vt:lpstr>Concept-Based Querying</vt:lpstr>
      <vt:lpstr>Indexing of Documents</vt:lpstr>
      <vt:lpstr>Measuring Retrieval Effectiveness</vt:lpstr>
      <vt:lpstr>Measuring Retrieval Effectiveness (Cont.)</vt:lpstr>
      <vt:lpstr>Web Search Engines</vt:lpstr>
      <vt:lpstr>Web Crawling (Cont.)</vt:lpstr>
      <vt:lpstr>Information Retrieval and Structured Data</vt:lpstr>
      <vt:lpstr>Directories</vt:lpstr>
      <vt:lpstr>A Classification Hierarchy For A Library System</vt:lpstr>
      <vt:lpstr>Classification DAG</vt:lpstr>
      <vt:lpstr>A Classification DAG For a Library Information Retrieval System</vt:lpstr>
      <vt:lpstr>Web Directories</vt:lpstr>
      <vt:lpstr>End of Chapter 31</vt:lpstr>
      <vt:lpstr>Custom Show 1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Silberschatz, Avi</cp:lastModifiedBy>
  <cp:revision>453</cp:revision>
  <cp:lastPrinted>1999-06-28T19:27:31Z</cp:lastPrinted>
  <dcterms:created xsi:type="dcterms:W3CDTF">2009-12-21T15:40:22Z</dcterms:created>
  <dcterms:modified xsi:type="dcterms:W3CDTF">2019-07-30T15:32:14Z</dcterms:modified>
</cp:coreProperties>
</file>