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56" r:id="rId1"/>
  </p:sldMasterIdLst>
  <p:notesMasterIdLst>
    <p:notesMasterId r:id="rId39"/>
  </p:notesMasterIdLst>
  <p:handoutMasterIdLst>
    <p:handoutMasterId r:id="rId40"/>
  </p:handoutMasterIdLst>
  <p:sldIdLst>
    <p:sldId id="323" r:id="rId2"/>
    <p:sldId id="260" r:id="rId3"/>
    <p:sldId id="262" r:id="rId4"/>
    <p:sldId id="300" r:id="rId5"/>
    <p:sldId id="301" r:id="rId6"/>
    <p:sldId id="302" r:id="rId7"/>
    <p:sldId id="303" r:id="rId8"/>
    <p:sldId id="305" r:id="rId9"/>
    <p:sldId id="306" r:id="rId10"/>
    <p:sldId id="307" r:id="rId11"/>
    <p:sldId id="308" r:id="rId12"/>
    <p:sldId id="304" r:id="rId13"/>
    <p:sldId id="310" r:id="rId14"/>
    <p:sldId id="311" r:id="rId15"/>
    <p:sldId id="309" r:id="rId16"/>
    <p:sldId id="312" r:id="rId17"/>
    <p:sldId id="263" r:id="rId18"/>
    <p:sldId id="313" r:id="rId19"/>
    <p:sldId id="314" r:id="rId20"/>
    <p:sldId id="315" r:id="rId21"/>
    <p:sldId id="316" r:id="rId22"/>
    <p:sldId id="264" r:id="rId23"/>
    <p:sldId id="317" r:id="rId24"/>
    <p:sldId id="318" r:id="rId25"/>
    <p:sldId id="319" r:id="rId26"/>
    <p:sldId id="320" r:id="rId27"/>
    <p:sldId id="321" r:id="rId28"/>
    <p:sldId id="267" r:id="rId29"/>
    <p:sldId id="299" r:id="rId30"/>
    <p:sldId id="269" r:id="rId31"/>
    <p:sldId id="270" r:id="rId32"/>
    <p:sldId id="271" r:id="rId33"/>
    <p:sldId id="272" r:id="rId34"/>
    <p:sldId id="273" r:id="rId35"/>
    <p:sldId id="274" r:id="rId36"/>
    <p:sldId id="276" r:id="rId37"/>
    <p:sldId id="322" r:id="rId38"/>
  </p:sldIdLst>
  <p:sldSz cx="9144000" cy="6858000" type="screen4x3"/>
  <p:notesSz cx="6997700" cy="9283700"/>
  <p:custShowLst>
    <p:custShow name="Custom Show 1" id="0">
      <p:sldLst>
        <p:sld r:id="rId18"/>
        <p:sld r:id="rId31"/>
      </p:sldLst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Helvetica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2003365-D0D8-4646-9027-E5050EB2E287}">
          <p14:sldIdLst>
            <p14:sldId id="323"/>
            <p14:sldId id="260"/>
          </p14:sldIdLst>
        </p14:section>
        <p14:section name="Semi-structured Data" id="{E9E3C2ED-52BB-41DE-A5FB-5CD6258DD660}">
          <p14:sldIdLst>
            <p14:sldId id="262"/>
            <p14:sldId id="300"/>
            <p14:sldId id="301"/>
            <p14:sldId id="302"/>
            <p14:sldId id="303"/>
            <p14:sldId id="305"/>
            <p14:sldId id="306"/>
            <p14:sldId id="307"/>
            <p14:sldId id="308"/>
            <p14:sldId id="304"/>
            <p14:sldId id="310"/>
            <p14:sldId id="311"/>
            <p14:sldId id="309"/>
            <p14:sldId id="312"/>
          </p14:sldIdLst>
        </p14:section>
        <p14:section name="Object Orientation" id="{7F07051D-3682-4309-866B-D733A84BF8AA}">
          <p14:sldIdLst>
            <p14:sldId id="263"/>
            <p14:sldId id="313"/>
            <p14:sldId id="314"/>
            <p14:sldId id="315"/>
            <p14:sldId id="316"/>
          </p14:sldIdLst>
        </p14:section>
        <p14:section name="Textual Data" id="{E4DBAEFE-D2E9-460F-A19D-78E1200559D0}">
          <p14:sldIdLst>
            <p14:sldId id="264"/>
            <p14:sldId id="317"/>
            <p14:sldId id="318"/>
            <p14:sldId id="319"/>
            <p14:sldId id="320"/>
            <p14:sldId id="321"/>
          </p14:sldIdLst>
        </p14:section>
        <p14:section name="Spatial Data" id="{4EB87F01-CE99-4F5D-AF26-F4F0D5A399E0}">
          <p14:sldIdLst>
            <p14:sldId id="267"/>
            <p14:sldId id="299"/>
            <p14:sldId id="269"/>
            <p14:sldId id="270"/>
            <p14:sldId id="271"/>
            <p14:sldId id="272"/>
            <p14:sldId id="273"/>
            <p14:sldId id="274"/>
            <p14:sldId id="276"/>
            <p14:sldId id="32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79">
          <p15:clr>
            <a:srgbClr val="A4A3A4"/>
          </p15:clr>
        </p15:guide>
        <p15:guide id="2" pos="52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924" y="66"/>
      </p:cViewPr>
      <p:guideLst>
        <p:guide orient="horz" pos="679"/>
        <p:guide pos="5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Helvetic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Helvetic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Helvetic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30A6A227-F7E7-48F5-A8F6-E6E63EA912B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Helvetic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>
                <a:latin typeface="Helvetic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>
                <a:latin typeface="Helvetica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0E2748BD-2460-41BE-8072-D39EF92ABE0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5F24E86D-6723-44FE-8711-F8670374FF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299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50157" indent="-288522" defTabSz="939299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54087" indent="-230817" defTabSz="939299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15722" indent="-230817" defTabSz="939299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77357" indent="-230817" defTabSz="939299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38992" indent="-230817" defTabSz="939299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3000626" indent="-230817" defTabSz="939299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62261" indent="-230817" defTabSz="939299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923896" indent="-230817" defTabSz="939299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8FE9A57-6A9E-40FA-9838-E464D38B3A34}" type="slidenum">
              <a:rPr lang="en-US" altLang="en-US" sz="1300"/>
              <a:pPr/>
              <a:t>1</a:t>
            </a:fld>
            <a:endParaRPr lang="en-US" altLang="en-US" sz="13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E8700275-52A8-4345-9228-079FD65CB8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5152C2E6-B2E3-4412-80F6-E82683846F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1994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80F2A02-3DAC-4406-B339-DD2DBC33BFDE}" type="slidenum">
              <a:rPr lang="en-US" altLang="en-US" sz="1200"/>
              <a:pPr/>
              <a:t>32</a:t>
            </a:fld>
            <a:endParaRPr lang="en-US" altLang="en-US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73E6508-AA88-4631-85F7-ABFF4331EA9D}" type="slidenum">
              <a:rPr lang="en-US" altLang="en-US" sz="1200"/>
              <a:pPr/>
              <a:t>33</a:t>
            </a:fld>
            <a:endParaRPr lang="en-US" altLang="en-US" sz="120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AE64C46-6017-4AA9-A90C-61B73DAA476B}" type="slidenum">
              <a:rPr lang="en-US" altLang="en-US" sz="1200"/>
              <a:pPr/>
              <a:t>34</a:t>
            </a:fld>
            <a:endParaRPr lang="en-US" alt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2D20E19-FDDF-47EE-9132-05048A168704}" type="slidenum">
              <a:rPr lang="en-US" altLang="en-US" sz="1200"/>
              <a:pPr/>
              <a:t>35</a:t>
            </a:fld>
            <a:endParaRPr lang="en-US" altLang="en-US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B59FF91-24A6-4A5F-BFF0-C700CCE9E2AA}" type="slidenum">
              <a:rPr lang="en-US" altLang="en-US" sz="1200"/>
              <a:pPr/>
              <a:t>36</a:t>
            </a:fld>
            <a:endParaRPr lang="en-US" altLang="en-US" sz="120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3438" cy="3481388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9112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3438" cy="3481388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9112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3438" cy="3481388"/>
          </a:xfrm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9112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3438" cy="3481388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9112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438" tIns="46219" rIns="92438" bIns="46219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934D5400-E87F-4451-9683-2C825BC8F7F7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1FE1F05-5738-48AE-9B96-08E0DD82E088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FE7FD40-7BD9-4B48-97EB-A2F022D7E15B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22FA79B-BCC3-48C7-8B14-5B3D81BBB13A}" type="slidenum">
              <a:rPr lang="en-US" altLang="en-US" sz="1200"/>
              <a:pPr/>
              <a:t>31</a:t>
            </a:fld>
            <a:endParaRPr lang="en-US" altLang="en-US" sz="120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b-book.com/" TargetMode="Externa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hyperlink" Target="http://www.db-book.com/" TargetMode="Externa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6AB433D2-BE84-467A-82DB-DBFCF9F936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Korth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487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5B7FE48-B4A0-4404-A94E-2D4837BDADF1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 smtClean="0">
                <a:solidFill>
                  <a:srgbClr val="578963"/>
                </a:solidFill>
              </a:defRPr>
            </a:lvl1pPr>
          </a:lstStyle>
          <a:p>
            <a:fld id="{BDA3A738-B625-42E8-B45B-4F9A2CD8B3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12336"/>
            <a:ext cx="1331269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Cover-6Ed">
            <a:extLst>
              <a:ext uri="{FF2B5EF4-FFF2-40B4-BE49-F238E27FC236}">
                <a16:creationId xmlns:a16="http://schemas.microsoft.com/office/drawing/2014/main" id="{77026798-0827-482F-848C-054321BDF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" y="0"/>
            <a:ext cx="1331912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04324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77CD6D-A5E2-4543-81E0-D97745649CE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EE52E-6090-479A-BF14-A6E202E07BE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6906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6250" y="117475"/>
            <a:ext cx="2019300" cy="5880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117475"/>
            <a:ext cx="5905500" cy="588010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6D4BD1A-4145-49C3-8D7D-1F956B76030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EAFFD8-59C2-4F5A-B8EF-A8599026AAD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0979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0" y="117475"/>
            <a:ext cx="8077200" cy="609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14388" y="1093788"/>
            <a:ext cx="3754437" cy="49037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1225" y="1093788"/>
            <a:ext cx="3754438" cy="49037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7C2D5D2-FFA8-4B97-9D6C-DF120847B51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5C608A-E65C-4128-9B14-A1C7FF8F779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0842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>
            <a:extLst>
              <a:ext uri="{FF2B5EF4-FFF2-40B4-BE49-F238E27FC236}">
                <a16:creationId xmlns:a16="http://schemas.microsoft.com/office/drawing/2014/main" id="{6E2D77BB-A1E3-4E40-9A08-249BCF8B85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</a:t>
            </a:r>
            <a:r>
              <a:rPr lang="en-US" altLang="en-US" sz="1200" b="1" dirty="0" err="1">
                <a:solidFill>
                  <a:srgbClr val="002060"/>
                </a:solidFill>
              </a:rPr>
              <a:t>Korth</a:t>
            </a:r>
            <a:r>
              <a:rPr lang="en-US" altLang="en-US" sz="1200" b="1" dirty="0">
                <a:solidFill>
                  <a:srgbClr val="002060"/>
                </a:solidFill>
              </a:rPr>
              <a:t>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2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sp>
        <p:nvSpPr>
          <p:cNvPr id="613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4053C40E-D8FC-4564-9F45-CF1A7087346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2862263" y="5780088"/>
            <a:ext cx="344805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>
                <a:solidFill>
                  <a:srgbClr val="578963"/>
                </a:solidFill>
                <a:latin typeface="Times New Roman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7</a:t>
            </a:r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2D242F4-2B18-4F93-AF83-C0B3D393143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 smtClean="0">
                <a:solidFill>
                  <a:srgbClr val="578963"/>
                </a:solidFill>
              </a:defRPr>
            </a:lvl1pPr>
          </a:lstStyle>
          <a:p>
            <a:fld id="{095C608A-E65C-4128-9B14-A1C7FF8F779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9" name="Picture 8" descr="Cover-6E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" y="0"/>
            <a:ext cx="1331912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9156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Rectangle 2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85" name="Clip" r:id="rId3" imgW="0" imgH="0" progId="MS_ClipArt_Gallery.2">
                  <p:embed/>
                </p:oleObj>
              </mc:Choice>
              <mc:Fallback>
                <p:oleObj name="Clip" r:id="rId3" imgW="0" imgH="0" progId="MS_ClipArt_Gallery.2">
                  <p:embed/>
                  <p:pic>
                    <p:nvPicPr>
                      <p:cNvPr id="2050" name="Rectangle 2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2674938" y="5726113"/>
            <a:ext cx="3694112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2pPr>
            <a:lvl3pPr>
              <a:defRPr sz="1600"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3pPr>
            <a:lvl4pPr>
              <a:defRPr sz="1600"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4pPr>
            <a:lvl5pPr>
              <a:defRPr sz="1600"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itchFamily="34" charset="0"/>
                <a:ea typeface="ＭＳ Ｐゴシック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b="1" dirty="0">
                <a:solidFill>
                  <a:srgbClr val="002060"/>
                </a:solidFill>
              </a:rPr>
              <a:t>Database System Concepts, 7</a:t>
            </a:r>
            <a:r>
              <a:rPr lang="en-US" altLang="en-US" b="1" baseline="30000" dirty="0">
                <a:solidFill>
                  <a:srgbClr val="002060"/>
                </a:solidFill>
              </a:rPr>
              <a:t>th</a:t>
            </a:r>
            <a:r>
              <a:rPr lang="en-US" altLang="en-US" b="1" dirty="0">
                <a:solidFill>
                  <a:srgbClr val="002060"/>
                </a:solidFill>
              </a:rPr>
              <a:t> Ed</a:t>
            </a:r>
            <a:r>
              <a:rPr lang="en-US" altLang="en-US" dirty="0">
                <a:solidFill>
                  <a:srgbClr val="002060"/>
                </a:solidFill>
              </a:rPr>
              <a:t>.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en-US" sz="1200" b="1" dirty="0">
                <a:solidFill>
                  <a:srgbClr val="002060"/>
                </a:solidFill>
              </a:rPr>
              <a:t>©Silberschatz, Korth and Sudarshan</a:t>
            </a:r>
            <a:br>
              <a:rPr lang="en-US" altLang="en-US" sz="1200" b="1" dirty="0">
                <a:solidFill>
                  <a:srgbClr val="002060"/>
                </a:solidFill>
              </a:rPr>
            </a:br>
            <a:r>
              <a:rPr lang="en-US" altLang="en-US" sz="1200" b="1" dirty="0">
                <a:solidFill>
                  <a:srgbClr val="002060"/>
                </a:solidFill>
              </a:rPr>
              <a:t>See </a:t>
            </a:r>
            <a:r>
              <a:rPr lang="en-US" altLang="en-US" sz="1200" b="1" dirty="0">
                <a:solidFill>
                  <a:srgbClr val="002060"/>
                </a:solidFill>
                <a:hlinkClick r:id="rId4"/>
              </a:rPr>
              <a:t>www.db-book.com</a:t>
            </a:r>
            <a:r>
              <a:rPr lang="en-US" altLang="en-US" sz="1200" b="1" dirty="0">
                <a:solidFill>
                  <a:srgbClr val="002060"/>
                </a:solidFill>
              </a:rPr>
              <a:t> for conditions on re-use </a:t>
            </a:r>
          </a:p>
        </p:txBody>
      </p:sp>
      <p:pic>
        <p:nvPicPr>
          <p:cNvPr id="5" name="Picture 8" descr="Cover-6E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92238" cy="170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4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96063" y="6218238"/>
            <a:ext cx="1905000" cy="457200"/>
          </a:xfrm>
        </p:spPr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fld id="{BDA3A738-B625-42E8-B45B-4F9A2CD8B33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7149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424" y="1102497"/>
            <a:ext cx="8408126" cy="5367972"/>
          </a:xfrm>
        </p:spPr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17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 sz="1700"/>
            </a:lvl2pPr>
            <a:lvl3pPr marL="1085850" indent="-228600">
              <a:buSzPct val="100000"/>
              <a:buFont typeface="Wingdings" panose="05000000000000000000" pitchFamily="2" charset="2"/>
              <a:buChar char="§"/>
              <a:defRPr sz="1700"/>
            </a:lvl3pPr>
            <a:lvl4pPr marL="1428750" indent="-228600">
              <a:buFont typeface="Arial" panose="020B0604020202020204" pitchFamily="34" charset="0"/>
              <a:buChar char="•"/>
              <a:defRPr sz="1700"/>
            </a:lvl4pPr>
            <a:lvl5pPr marL="1771650" indent="-228600">
              <a:buSzPct val="100000"/>
              <a:buFont typeface="Wingdings" panose="05000000000000000000" pitchFamily="2" charset="2"/>
              <a:buChar char="§"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42D457B-4574-44A7-82F5-364A95AA2566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00C4E5-17D1-4872-B21D-2B4A18154A0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7817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44747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4863" y="4073662"/>
            <a:ext cx="7772400" cy="1500187"/>
          </a:xfrm>
        </p:spPr>
        <p:txBody>
          <a:bodyPr anchor="b"/>
          <a:lstStyle>
            <a:lvl1pPr marL="342900" indent="-342900">
              <a:buFont typeface="Wingdings" panose="05000000000000000000" pitchFamily="2" charset="2"/>
              <a:buChar char="§"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833A2CD-6A4B-4240-88F1-B4D7FEB50A7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A4DA84-7C54-4922-9BD2-218B9C93454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259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C4FAFEB-DA24-40E3-81A3-2C7117781D6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5C608A-E65C-4128-9B14-A1C7FF8F779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E86E211-15D2-459B-B331-A82FFB150B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24" y="1102497"/>
            <a:ext cx="3985352" cy="5367972"/>
          </a:xfrm>
        </p:spPr>
        <p:txBody>
          <a:bodyPr/>
          <a:lstStyle>
            <a:lvl1pPr marL="342900" indent="-342900">
              <a:buSzPct val="110000"/>
              <a:buFont typeface="Wingdings" panose="05000000000000000000" pitchFamily="2" charset="2"/>
              <a:buChar char="§"/>
              <a:defRPr sz="1700"/>
            </a:lvl1pPr>
            <a:lvl2pPr marL="742950" indent="-285750">
              <a:buSzPct val="110000"/>
              <a:buFont typeface="Arial" panose="020B0604020202020204" pitchFamily="34" charset="0"/>
              <a:buChar char="•"/>
              <a:defRPr sz="1700"/>
            </a:lvl2pPr>
            <a:lvl3pPr marL="1085850" indent="-228600">
              <a:buSzPct val="100000"/>
              <a:buFont typeface="Wingdings" panose="05000000000000000000" pitchFamily="2" charset="2"/>
              <a:buChar char="§"/>
              <a:defRPr sz="1700"/>
            </a:lvl3pPr>
            <a:lvl4pPr marL="1428750" indent="-228600">
              <a:buFont typeface="Arial" panose="020B0604020202020204" pitchFamily="34" charset="0"/>
              <a:buChar char="•"/>
              <a:defRPr sz="1700"/>
            </a:lvl4pPr>
            <a:lvl5pPr marL="1771650" indent="-228600">
              <a:buSzPct val="100000"/>
              <a:buFont typeface="Wingdings" panose="05000000000000000000" pitchFamily="2" charset="2"/>
              <a:buChar char="§"/>
              <a:defRPr sz="17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682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42096E68-496F-4499-93E9-D10C62B93D1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7C8CC1-3681-45E8-ABC1-4AED96C0A1F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4359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F8A17BCC-393D-48FB-8CCD-31D1E0C6FA4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E9807-3D77-44A7-8E78-8C65AED10C6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304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A54EDB4F-7D4C-4F34-9AD3-169F9858A5E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2B68C0-5DDE-4576-AF52-92D32A1CEF9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54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A8DFBA5-2441-4C97-8340-430BD863557C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4AA7C7-5475-4424-A58D-E64214097C0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357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8B4ACE8-FA36-4C9A-B2D0-93D5FB40D30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E6272F-0669-4616-9815-4752130E875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5375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40B05D94-0FBF-40E0-A0E2-9EC3FEAB3C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14388" y="1093788"/>
            <a:ext cx="7661275" cy="490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86403" name="Rectangle 3">
            <a:extLst>
              <a:ext uri="{FF2B5EF4-FFF2-40B4-BE49-F238E27FC236}">
                <a16:creationId xmlns:a16="http://schemas.microsoft.com/office/drawing/2014/main" id="{A6119F77-21C9-4FBD-95D1-4884EA2BEF6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solidFill>
                  <a:schemeClr val="bg2"/>
                </a:solidFill>
                <a:latin typeface="Times New Roman" panose="02020603050405020304" pitchFamily="18" charset="0"/>
              </a:defRPr>
            </a:lvl1pPr>
          </a:lstStyle>
          <a:p>
            <a:fld id="{095C608A-E65C-4128-9B14-A1C7FF8F779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28" name="Text Box 4">
            <a:extLst>
              <a:ext uri="{FF2B5EF4-FFF2-40B4-BE49-F238E27FC236}">
                <a16:creationId xmlns:a16="http://schemas.microsoft.com/office/drawing/2014/main" id="{DB0C920A-6775-4600-AD1D-310553D67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2750" y="6613525"/>
            <a:ext cx="2381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©Silberschatz, Korth and Sudarshan</a:t>
            </a:r>
          </a:p>
        </p:txBody>
      </p:sp>
      <p:sp>
        <p:nvSpPr>
          <p:cNvPr id="486405" name="Text Box 5">
            <a:extLst>
              <a:ext uri="{FF2B5EF4-FFF2-40B4-BE49-F238E27FC236}">
                <a16:creationId xmlns:a16="http://schemas.microsoft.com/office/drawing/2014/main" id="{7FED4366-B3D8-4635-90AF-59F6E59B9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9984" y="6613525"/>
            <a:ext cx="44755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altLang="en-US" sz="1000" b="1" dirty="0">
                <a:solidFill>
                  <a:srgbClr val="002060"/>
                </a:solidFill>
              </a:rPr>
              <a:t>8.</a:t>
            </a:r>
            <a:fld id="{370CC2A8-7410-4F9E-B2CB-FCF9B3031B7B}" type="slidenum">
              <a:rPr lang="en-US" altLang="en-US" sz="1000" b="1" smtClean="0">
                <a:solidFill>
                  <a:srgbClr val="002060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endParaRPr lang="en-US" altLang="en-US" sz="1000" b="1" dirty="0">
              <a:solidFill>
                <a:srgbClr val="002060"/>
              </a:solidFill>
            </a:endParaRPr>
          </a:p>
        </p:txBody>
      </p:sp>
      <p:sp>
        <p:nvSpPr>
          <p:cNvPr id="486406" name="Rectangle 6">
            <a:extLst>
              <a:ext uri="{FF2B5EF4-FFF2-40B4-BE49-F238E27FC236}">
                <a16:creationId xmlns:a16="http://schemas.microsoft.com/office/drawing/2014/main" id="{0CE0643F-4358-4AEC-B259-E86C95F0ED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8350" y="117475"/>
            <a:ext cx="8077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00361987-037F-4498-968A-B3CB9D3A9E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13525"/>
            <a:ext cx="25717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charset="0"/>
                <a:ea typeface="MS PGothic" charset="0"/>
                <a:cs typeface="MS PGothic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en-US" sz="1000" b="1" dirty="0">
                <a:solidFill>
                  <a:srgbClr val="002060"/>
                </a:solidFill>
              </a:rPr>
              <a:t>Database System Concepts - 7</a:t>
            </a:r>
            <a:r>
              <a:rPr lang="en-US" sz="1000" b="1" baseline="30000" dirty="0">
                <a:solidFill>
                  <a:srgbClr val="002060"/>
                </a:solidFill>
              </a:rPr>
              <a:t>th</a:t>
            </a:r>
            <a:r>
              <a:rPr lang="en-US" sz="1000" b="1" dirty="0">
                <a:solidFill>
                  <a:srgbClr val="002060"/>
                </a:solidFill>
              </a:rPr>
              <a:t> Edition</a:t>
            </a:r>
          </a:p>
        </p:txBody>
      </p:sp>
      <p:sp>
        <p:nvSpPr>
          <p:cNvPr id="1032" name="Freeform 8">
            <a:extLst>
              <a:ext uri="{FF2B5EF4-FFF2-40B4-BE49-F238E27FC236}">
                <a16:creationId xmlns:a16="http://schemas.microsoft.com/office/drawing/2014/main" id="{0669EEB5-E1E1-4615-B40A-87AE23727066}"/>
              </a:ext>
            </a:extLst>
          </p:cNvPr>
          <p:cNvSpPr>
            <a:spLocks/>
          </p:cNvSpPr>
          <p:nvPr/>
        </p:nvSpPr>
        <p:spPr bwMode="auto">
          <a:xfrm>
            <a:off x="8916988" y="5445125"/>
            <a:ext cx="227012" cy="47625"/>
          </a:xfrm>
          <a:custGeom>
            <a:avLst/>
            <a:gdLst>
              <a:gd name="T0" fmla="*/ 0 w 285"/>
              <a:gd name="T1" fmla="*/ 35963902 h 61"/>
              <a:gd name="T2" fmla="*/ 1268878 w 285"/>
              <a:gd name="T3" fmla="*/ 29258145 h 61"/>
              <a:gd name="T4" fmla="*/ 5710347 w 285"/>
              <a:gd name="T5" fmla="*/ 20724682 h 61"/>
              <a:gd name="T6" fmla="*/ 10785858 w 285"/>
              <a:gd name="T7" fmla="*/ 15238439 h 61"/>
              <a:gd name="T8" fmla="*/ 19033961 w 285"/>
              <a:gd name="T9" fmla="*/ 10362732 h 61"/>
              <a:gd name="T10" fmla="*/ 28550941 w 285"/>
              <a:gd name="T11" fmla="*/ 6095219 h 61"/>
              <a:gd name="T12" fmla="*/ 36164206 w 285"/>
              <a:gd name="T13" fmla="*/ 3656975 h 61"/>
              <a:gd name="T14" fmla="*/ 44412309 w 285"/>
              <a:gd name="T15" fmla="*/ 1218732 h 61"/>
              <a:gd name="T16" fmla="*/ 53929289 w 285"/>
              <a:gd name="T17" fmla="*/ 0 h 61"/>
              <a:gd name="T18" fmla="*/ 63446270 w 285"/>
              <a:gd name="T19" fmla="*/ 0 h 61"/>
              <a:gd name="T20" fmla="*/ 74866965 w 285"/>
              <a:gd name="T21" fmla="*/ 0 h 61"/>
              <a:gd name="T22" fmla="*/ 86921700 w 285"/>
              <a:gd name="T23" fmla="*/ 0 h 61"/>
              <a:gd name="T24" fmla="*/ 97707558 w 285"/>
              <a:gd name="T25" fmla="*/ 1218732 h 61"/>
              <a:gd name="T26" fmla="*/ 109762293 w 285"/>
              <a:gd name="T27" fmla="*/ 3656975 h 61"/>
              <a:gd name="T28" fmla="*/ 121817029 w 285"/>
              <a:gd name="T29" fmla="*/ 4876488 h 61"/>
              <a:gd name="T30" fmla="*/ 132602887 w 285"/>
              <a:gd name="T31" fmla="*/ 7314732 h 61"/>
              <a:gd name="T32" fmla="*/ 142119867 w 285"/>
              <a:gd name="T33" fmla="*/ 9143219 h 61"/>
              <a:gd name="T34" fmla="*/ 151636847 w 285"/>
              <a:gd name="T35" fmla="*/ 11581463 h 61"/>
              <a:gd name="T36" fmla="*/ 161153827 w 285"/>
              <a:gd name="T37" fmla="*/ 14019707 h 61"/>
              <a:gd name="T38" fmla="*/ 168767890 w 285"/>
              <a:gd name="T39" fmla="*/ 15238439 h 61"/>
              <a:gd name="T40" fmla="*/ 173209359 w 285"/>
              <a:gd name="T41" fmla="*/ 16457951 h 61"/>
              <a:gd name="T42" fmla="*/ 179553747 w 285"/>
              <a:gd name="T43" fmla="*/ 18896195 h 61"/>
              <a:gd name="T44" fmla="*/ 177015992 w 285"/>
              <a:gd name="T45" fmla="*/ 26819902 h 61"/>
              <a:gd name="T46" fmla="*/ 173209359 w 285"/>
              <a:gd name="T47" fmla="*/ 25601170 h 61"/>
              <a:gd name="T48" fmla="*/ 164961257 w 285"/>
              <a:gd name="T49" fmla="*/ 24382439 h 61"/>
              <a:gd name="T50" fmla="*/ 152906521 w 285"/>
              <a:gd name="T51" fmla="*/ 21944195 h 61"/>
              <a:gd name="T52" fmla="*/ 145927296 w 285"/>
              <a:gd name="T53" fmla="*/ 20724682 h 61"/>
              <a:gd name="T54" fmla="*/ 138313234 w 285"/>
              <a:gd name="T55" fmla="*/ 19505951 h 61"/>
              <a:gd name="T56" fmla="*/ 131334009 w 285"/>
              <a:gd name="T57" fmla="*/ 18896195 h 61"/>
              <a:gd name="T58" fmla="*/ 124355581 w 285"/>
              <a:gd name="T59" fmla="*/ 17676682 h 61"/>
              <a:gd name="T60" fmla="*/ 115472641 w 285"/>
              <a:gd name="T61" fmla="*/ 16457951 h 61"/>
              <a:gd name="T62" fmla="*/ 109762293 w 285"/>
              <a:gd name="T63" fmla="*/ 15238439 h 61"/>
              <a:gd name="T64" fmla="*/ 103417905 w 285"/>
              <a:gd name="T65" fmla="*/ 14019707 h 61"/>
              <a:gd name="T66" fmla="*/ 97707558 w 285"/>
              <a:gd name="T67" fmla="*/ 12800195 h 61"/>
              <a:gd name="T68" fmla="*/ 90094292 w 285"/>
              <a:gd name="T69" fmla="*/ 11581463 h 61"/>
              <a:gd name="T70" fmla="*/ 69791454 w 285"/>
              <a:gd name="T71" fmla="*/ 9143219 h 61"/>
              <a:gd name="T72" fmla="*/ 52660412 w 285"/>
              <a:gd name="T73" fmla="*/ 12800195 h 61"/>
              <a:gd name="T74" fmla="*/ 37433084 w 285"/>
              <a:gd name="T75" fmla="*/ 17676682 h 61"/>
              <a:gd name="T76" fmla="*/ 33626451 w 285"/>
              <a:gd name="T77" fmla="*/ 18896195 h 61"/>
              <a:gd name="T78" fmla="*/ 27282063 w 285"/>
              <a:gd name="T79" fmla="*/ 20724682 h 61"/>
              <a:gd name="T80" fmla="*/ 20302838 w 285"/>
              <a:gd name="T81" fmla="*/ 23162926 h 61"/>
              <a:gd name="T82" fmla="*/ 14592491 w 285"/>
              <a:gd name="T83" fmla="*/ 26819902 h 61"/>
              <a:gd name="T84" fmla="*/ 4441470 w 285"/>
              <a:gd name="T85" fmla="*/ 33525658 h 61"/>
              <a:gd name="T86" fmla="*/ 1268878 w 285"/>
              <a:gd name="T87" fmla="*/ 37182633 h 6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85" h="61">
                <a:moveTo>
                  <a:pt x="2" y="61"/>
                </a:moveTo>
                <a:lnTo>
                  <a:pt x="0" y="59"/>
                </a:lnTo>
                <a:lnTo>
                  <a:pt x="0" y="55"/>
                </a:lnTo>
                <a:lnTo>
                  <a:pt x="2" y="48"/>
                </a:lnTo>
                <a:lnTo>
                  <a:pt x="5" y="40"/>
                </a:lnTo>
                <a:lnTo>
                  <a:pt x="9" y="34"/>
                </a:lnTo>
                <a:lnTo>
                  <a:pt x="13" y="31"/>
                </a:lnTo>
                <a:lnTo>
                  <a:pt x="17" y="25"/>
                </a:lnTo>
                <a:lnTo>
                  <a:pt x="24" y="21"/>
                </a:lnTo>
                <a:lnTo>
                  <a:pt x="30" y="17"/>
                </a:lnTo>
                <a:lnTo>
                  <a:pt x="40" y="13"/>
                </a:lnTo>
                <a:lnTo>
                  <a:pt x="45" y="10"/>
                </a:lnTo>
                <a:lnTo>
                  <a:pt x="51" y="8"/>
                </a:lnTo>
                <a:lnTo>
                  <a:pt x="57" y="6"/>
                </a:lnTo>
                <a:lnTo>
                  <a:pt x="64" y="6"/>
                </a:lnTo>
                <a:lnTo>
                  <a:pt x="70" y="2"/>
                </a:lnTo>
                <a:lnTo>
                  <a:pt x="78" y="2"/>
                </a:lnTo>
                <a:lnTo>
                  <a:pt x="85" y="0"/>
                </a:lnTo>
                <a:lnTo>
                  <a:pt x="93" y="0"/>
                </a:lnTo>
                <a:lnTo>
                  <a:pt x="100" y="0"/>
                </a:lnTo>
                <a:lnTo>
                  <a:pt x="110" y="0"/>
                </a:lnTo>
                <a:lnTo>
                  <a:pt x="118" y="0"/>
                </a:lnTo>
                <a:lnTo>
                  <a:pt x="129" y="0"/>
                </a:lnTo>
                <a:lnTo>
                  <a:pt x="137" y="0"/>
                </a:lnTo>
                <a:lnTo>
                  <a:pt x="146" y="2"/>
                </a:lnTo>
                <a:lnTo>
                  <a:pt x="154" y="2"/>
                </a:lnTo>
                <a:lnTo>
                  <a:pt x="163" y="4"/>
                </a:lnTo>
                <a:lnTo>
                  <a:pt x="173" y="6"/>
                </a:lnTo>
                <a:lnTo>
                  <a:pt x="182" y="8"/>
                </a:lnTo>
                <a:lnTo>
                  <a:pt x="192" y="8"/>
                </a:lnTo>
                <a:lnTo>
                  <a:pt x="201" y="12"/>
                </a:lnTo>
                <a:lnTo>
                  <a:pt x="209" y="12"/>
                </a:lnTo>
                <a:lnTo>
                  <a:pt x="216" y="13"/>
                </a:lnTo>
                <a:lnTo>
                  <a:pt x="224" y="15"/>
                </a:lnTo>
                <a:lnTo>
                  <a:pt x="234" y="17"/>
                </a:lnTo>
                <a:lnTo>
                  <a:pt x="239" y="19"/>
                </a:lnTo>
                <a:lnTo>
                  <a:pt x="247" y="21"/>
                </a:lnTo>
                <a:lnTo>
                  <a:pt x="254" y="23"/>
                </a:lnTo>
                <a:lnTo>
                  <a:pt x="260" y="25"/>
                </a:lnTo>
                <a:lnTo>
                  <a:pt x="266" y="25"/>
                </a:lnTo>
                <a:lnTo>
                  <a:pt x="270" y="27"/>
                </a:lnTo>
                <a:lnTo>
                  <a:pt x="273" y="27"/>
                </a:lnTo>
                <a:lnTo>
                  <a:pt x="279" y="29"/>
                </a:lnTo>
                <a:lnTo>
                  <a:pt x="283" y="31"/>
                </a:lnTo>
                <a:lnTo>
                  <a:pt x="285" y="32"/>
                </a:lnTo>
                <a:lnTo>
                  <a:pt x="279" y="44"/>
                </a:lnTo>
                <a:lnTo>
                  <a:pt x="277" y="44"/>
                </a:lnTo>
                <a:lnTo>
                  <a:pt x="273" y="42"/>
                </a:lnTo>
                <a:lnTo>
                  <a:pt x="268" y="42"/>
                </a:lnTo>
                <a:lnTo>
                  <a:pt x="260" y="40"/>
                </a:lnTo>
                <a:lnTo>
                  <a:pt x="251" y="38"/>
                </a:lnTo>
                <a:lnTo>
                  <a:pt x="241" y="36"/>
                </a:lnTo>
                <a:lnTo>
                  <a:pt x="235" y="34"/>
                </a:lnTo>
                <a:lnTo>
                  <a:pt x="230" y="34"/>
                </a:lnTo>
                <a:lnTo>
                  <a:pt x="224" y="32"/>
                </a:lnTo>
                <a:lnTo>
                  <a:pt x="218" y="32"/>
                </a:lnTo>
                <a:lnTo>
                  <a:pt x="213" y="31"/>
                </a:lnTo>
                <a:lnTo>
                  <a:pt x="207" y="31"/>
                </a:lnTo>
                <a:lnTo>
                  <a:pt x="201" y="29"/>
                </a:lnTo>
                <a:lnTo>
                  <a:pt x="196" y="29"/>
                </a:lnTo>
                <a:lnTo>
                  <a:pt x="190" y="27"/>
                </a:lnTo>
                <a:lnTo>
                  <a:pt x="182" y="27"/>
                </a:lnTo>
                <a:lnTo>
                  <a:pt x="178" y="25"/>
                </a:lnTo>
                <a:lnTo>
                  <a:pt x="173" y="25"/>
                </a:lnTo>
                <a:lnTo>
                  <a:pt x="167" y="23"/>
                </a:lnTo>
                <a:lnTo>
                  <a:pt x="163" y="23"/>
                </a:lnTo>
                <a:lnTo>
                  <a:pt x="158" y="21"/>
                </a:lnTo>
                <a:lnTo>
                  <a:pt x="154" y="21"/>
                </a:lnTo>
                <a:lnTo>
                  <a:pt x="148" y="19"/>
                </a:lnTo>
                <a:lnTo>
                  <a:pt x="142" y="19"/>
                </a:lnTo>
                <a:lnTo>
                  <a:pt x="144" y="48"/>
                </a:lnTo>
                <a:lnTo>
                  <a:pt x="110" y="15"/>
                </a:lnTo>
                <a:lnTo>
                  <a:pt x="118" y="48"/>
                </a:lnTo>
                <a:lnTo>
                  <a:pt x="83" y="21"/>
                </a:lnTo>
                <a:lnTo>
                  <a:pt x="91" y="48"/>
                </a:lnTo>
                <a:lnTo>
                  <a:pt x="59" y="29"/>
                </a:lnTo>
                <a:lnTo>
                  <a:pt x="57" y="29"/>
                </a:lnTo>
                <a:lnTo>
                  <a:pt x="53" y="31"/>
                </a:lnTo>
                <a:lnTo>
                  <a:pt x="49" y="31"/>
                </a:lnTo>
                <a:lnTo>
                  <a:pt x="43" y="34"/>
                </a:lnTo>
                <a:lnTo>
                  <a:pt x="38" y="36"/>
                </a:lnTo>
                <a:lnTo>
                  <a:pt x="32" y="38"/>
                </a:lnTo>
                <a:lnTo>
                  <a:pt x="26" y="42"/>
                </a:lnTo>
                <a:lnTo>
                  <a:pt x="23" y="44"/>
                </a:lnTo>
                <a:lnTo>
                  <a:pt x="15" y="50"/>
                </a:lnTo>
                <a:lnTo>
                  <a:pt x="7" y="55"/>
                </a:lnTo>
                <a:lnTo>
                  <a:pt x="4" y="59"/>
                </a:lnTo>
                <a:lnTo>
                  <a:pt x="2" y="6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IN"/>
          </a:p>
        </p:txBody>
      </p:sp>
      <p:pic>
        <p:nvPicPr>
          <p:cNvPr id="11" name="Picture 10" descr="Cover-6Ed">
            <a:extLst>
              <a:ext uri="{FF2B5EF4-FFF2-40B4-BE49-F238E27FC236}">
                <a16:creationId xmlns:a16="http://schemas.microsoft.com/office/drawing/2014/main" id="{8415B884-A6BF-4E61-8F45-53870045B3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6397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 descr="Cover-6Ed">
            <a:extLst>
              <a:ext uri="{FF2B5EF4-FFF2-40B4-BE49-F238E27FC236}">
                <a16:creationId xmlns:a16="http://schemas.microsoft.com/office/drawing/2014/main" id="{1C8433E4-37A3-4FD9-882B-A459AB8223E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0"/>
            <a:ext cx="639762" cy="81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6042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54" r:id="rId14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800" b="1">
          <a:solidFill>
            <a:srgbClr val="002060"/>
          </a:solidFill>
          <a:effectLst>
            <a:outerShdw blurRad="38100" dist="38100" dir="2700000" algn="tl">
              <a:srgbClr val="DDDDDD"/>
            </a:outerShdw>
          </a:effectLst>
          <a:latin typeface="+mj-lt"/>
          <a:ea typeface="MS PGothic" charset="0"/>
          <a:cs typeface="MS PGothic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  <a:ea typeface="MS PGothic" charset="0"/>
          <a:cs typeface="MS PGothic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DDDDDD"/>
            </a:outerShdw>
          </a:effectLst>
          <a:latin typeface="Helvetica" charset="0"/>
        </a:defRPr>
      </a:lvl9pPr>
    </p:titleStyle>
    <p:bodyStyle>
      <a:lvl1pPr marL="342900" indent="-342900" algn="l" rtl="0" eaLnBrk="1" fontAlgn="base" hangingPunct="1">
        <a:spcBef>
          <a:spcPct val="35000"/>
        </a:spcBef>
        <a:spcAft>
          <a:spcPct val="0"/>
        </a:spcAft>
        <a:buClr>
          <a:srgbClr val="002060"/>
        </a:buClr>
        <a:buSzPct val="100000"/>
        <a:buFont typeface="Monotype Sorts" pitchFamily="-65" charset="2"/>
        <a:buChar char="n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1pPr>
      <a:lvl2pPr marL="742950" indent="-285750" algn="l" rtl="0" eaLnBrk="1" fontAlgn="base" hangingPunct="1">
        <a:spcBef>
          <a:spcPct val="35000"/>
        </a:spcBef>
        <a:spcAft>
          <a:spcPct val="0"/>
        </a:spcAft>
        <a:buClr>
          <a:srgbClr val="FF9933"/>
        </a:buClr>
        <a:buSzPct val="90000"/>
        <a:buFont typeface="Monotype Sorts" pitchFamily="-65" charset="2"/>
        <a:buChar char="l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2pPr>
      <a:lvl3pPr marL="1085850" indent="-228600" algn="l" rtl="0" eaLnBrk="1" fontAlgn="base" hangingPunct="1">
        <a:spcBef>
          <a:spcPct val="35000"/>
        </a:spcBef>
        <a:spcAft>
          <a:spcPct val="0"/>
        </a:spcAft>
        <a:buClr>
          <a:srgbClr val="33CC33"/>
        </a:buClr>
        <a:buSzPct val="85000"/>
        <a:buFont typeface="Webdings" panose="05030102010509060703" pitchFamily="18" charset="2"/>
        <a:buChar char="4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3pPr>
      <a:lvl4pPr marL="1428750" indent="-228600" algn="l" rtl="0" eaLnBrk="1" fontAlgn="base" hangingPunct="1">
        <a:spcBef>
          <a:spcPct val="35000"/>
        </a:spcBef>
        <a:spcAft>
          <a:spcPct val="0"/>
        </a:spcAft>
        <a:buClr>
          <a:schemeClr val="hlink"/>
        </a:buClr>
        <a:buFont typeface="Times New Roman" panose="02020603050405020304" pitchFamily="18" charset="0"/>
        <a:buChar char="–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4pPr>
      <a:lvl5pPr marL="17716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 sz="1700">
          <a:solidFill>
            <a:schemeClr val="tx1"/>
          </a:solidFill>
          <a:latin typeface="+mn-lt"/>
          <a:ea typeface="MS PGothic" charset="0"/>
          <a:cs typeface="MS PGothic" charset="0"/>
        </a:defRPr>
      </a:lvl5pPr>
      <a:lvl6pPr marL="22288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35000"/>
        </a:spcBef>
        <a:spcAft>
          <a:spcPct val="0"/>
        </a:spcAft>
        <a:buClr>
          <a:schemeClr val="tx2"/>
        </a:buClr>
        <a:buSzPct val="75000"/>
        <a:buChar char="»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>
            <a:extLst>
              <a:ext uri="{FF2B5EF4-FFF2-40B4-BE49-F238E27FC236}">
                <a16:creationId xmlns:a16="http://schemas.microsoft.com/office/drawing/2014/main" id="{1CB68582-BBE2-4F64-8E5F-7C76410784F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Chapter 8</a:t>
            </a: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dirty="0" smtClean="0"/>
              <a:t> </a:t>
            </a:r>
            <a:r>
              <a:rPr lang="en-US" dirty="0"/>
              <a:t>Complex Data Types</a:t>
            </a:r>
            <a:endParaRPr lang="en-US" altLang="en-US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92424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10462-F0F1-44CD-AE35-4EB7D793D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Example of Data in XML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60AA6-794A-47EF-8B4D-2133BF183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9192" y="727075"/>
            <a:ext cx="8206358" cy="5367972"/>
          </a:xfrm>
        </p:spPr>
        <p:txBody>
          <a:bodyPr/>
          <a:lstStyle/>
          <a:p>
            <a:r>
              <a:rPr lang="en-IN" sz="1600" i="1" dirty="0"/>
              <a:t>&lt;</a:t>
            </a:r>
            <a:r>
              <a:rPr lang="en-IN" sz="1600" dirty="0"/>
              <a:t>purchase order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&lt;</a:t>
            </a:r>
            <a:r>
              <a:rPr lang="en-IN" sz="1600" dirty="0"/>
              <a:t>identifier</a:t>
            </a:r>
            <a:r>
              <a:rPr lang="en-IN" sz="1600" i="1" dirty="0"/>
              <a:t>&gt; </a:t>
            </a:r>
            <a:r>
              <a:rPr lang="en-IN" sz="1600" dirty="0"/>
              <a:t>P-101 </a:t>
            </a:r>
            <a:r>
              <a:rPr lang="en-IN" sz="1600" i="1" dirty="0"/>
              <a:t>&lt;</a:t>
            </a:r>
            <a:r>
              <a:rPr lang="en-IN" sz="1600" dirty="0"/>
              <a:t>/identifier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&lt;</a:t>
            </a:r>
            <a:r>
              <a:rPr lang="en-IN" sz="1600" dirty="0"/>
              <a:t>purchaser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	&lt;</a:t>
            </a:r>
            <a:r>
              <a:rPr lang="en-IN" sz="1600" dirty="0"/>
              <a:t>name</a:t>
            </a:r>
            <a:r>
              <a:rPr lang="en-IN" sz="1600" i="1" dirty="0"/>
              <a:t>&gt; </a:t>
            </a:r>
            <a:r>
              <a:rPr lang="en-IN" sz="1600" dirty="0"/>
              <a:t>Cray Z. Coyote </a:t>
            </a:r>
            <a:r>
              <a:rPr lang="en-IN" sz="1600" i="1" dirty="0"/>
              <a:t>&lt;</a:t>
            </a:r>
            <a:r>
              <a:rPr lang="en-IN" sz="1600" dirty="0"/>
              <a:t>/name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	&lt;</a:t>
            </a:r>
            <a:r>
              <a:rPr lang="en-IN" sz="1600" dirty="0"/>
              <a:t>address</a:t>
            </a:r>
            <a:r>
              <a:rPr lang="en-IN" sz="1600" i="1" dirty="0"/>
              <a:t>&gt; </a:t>
            </a:r>
            <a:r>
              <a:rPr lang="en-IN" sz="1600" dirty="0"/>
              <a:t>Route 66, Mesa Flats, Arizona 86047, USA 		</a:t>
            </a:r>
            <a:r>
              <a:rPr lang="en-IN" sz="1600" i="1" dirty="0"/>
              <a:t>&lt;</a:t>
            </a:r>
            <a:r>
              <a:rPr lang="en-IN" sz="1600" dirty="0"/>
              <a:t>/address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&lt;</a:t>
            </a:r>
            <a:r>
              <a:rPr lang="en-IN" sz="1600" dirty="0"/>
              <a:t>/purchaser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&lt;</a:t>
            </a:r>
            <a:r>
              <a:rPr lang="en-IN" sz="1600" dirty="0"/>
              <a:t>supplier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	&lt;</a:t>
            </a:r>
            <a:r>
              <a:rPr lang="en-IN" sz="1600" dirty="0"/>
              <a:t>name</a:t>
            </a:r>
            <a:r>
              <a:rPr lang="en-IN" sz="1600" i="1" dirty="0"/>
              <a:t>&gt; </a:t>
            </a:r>
            <a:r>
              <a:rPr lang="en-IN" sz="1600" dirty="0"/>
              <a:t>Acme Supplies </a:t>
            </a:r>
            <a:r>
              <a:rPr lang="en-IN" sz="1600" i="1" dirty="0"/>
              <a:t>&lt;</a:t>
            </a:r>
            <a:r>
              <a:rPr lang="en-IN" sz="1600" dirty="0"/>
              <a:t>/name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	&lt;</a:t>
            </a:r>
            <a:r>
              <a:rPr lang="en-IN" sz="1600" dirty="0"/>
              <a:t>address</a:t>
            </a:r>
            <a:r>
              <a:rPr lang="en-IN" sz="1600" i="1" dirty="0"/>
              <a:t>&gt; </a:t>
            </a:r>
            <a:r>
              <a:rPr lang="en-IN" sz="1600" dirty="0"/>
              <a:t>1 Broadway, New York, NY, USA </a:t>
            </a:r>
            <a:r>
              <a:rPr lang="en-IN" sz="1600" i="1" dirty="0"/>
              <a:t>&lt;</a:t>
            </a:r>
            <a:r>
              <a:rPr lang="en-IN" sz="1600" dirty="0"/>
              <a:t>/address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&lt;</a:t>
            </a:r>
            <a:r>
              <a:rPr lang="en-IN" sz="1600" dirty="0"/>
              <a:t>/supplier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&lt;</a:t>
            </a:r>
            <a:r>
              <a:rPr lang="en-IN" sz="1600" dirty="0" err="1"/>
              <a:t>itemlist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        &lt;</a:t>
            </a:r>
            <a:r>
              <a:rPr lang="en-IN" sz="1600" dirty="0"/>
              <a:t>item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	&lt;</a:t>
            </a:r>
            <a:r>
              <a:rPr lang="en-IN" sz="1600" dirty="0"/>
              <a:t>identifier</a:t>
            </a:r>
            <a:r>
              <a:rPr lang="en-IN" sz="1600" i="1" dirty="0"/>
              <a:t>&gt; </a:t>
            </a:r>
            <a:r>
              <a:rPr lang="en-IN" sz="1600" dirty="0"/>
              <a:t>RS1 </a:t>
            </a:r>
            <a:r>
              <a:rPr lang="en-IN" sz="1600" i="1" dirty="0"/>
              <a:t>&lt;</a:t>
            </a:r>
            <a:r>
              <a:rPr lang="en-IN" sz="1600" dirty="0"/>
              <a:t>/identifier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	&lt;</a:t>
            </a:r>
            <a:r>
              <a:rPr lang="en-IN" sz="1600" dirty="0"/>
              <a:t>description</a:t>
            </a:r>
            <a:r>
              <a:rPr lang="en-IN" sz="1600" i="1" dirty="0"/>
              <a:t>&gt; </a:t>
            </a:r>
            <a:r>
              <a:rPr lang="en-IN" sz="1600" dirty="0"/>
              <a:t>Atom powered rocket sled </a:t>
            </a:r>
            <a:r>
              <a:rPr lang="en-IN" sz="1600" i="1" dirty="0"/>
              <a:t>&lt;</a:t>
            </a:r>
            <a:r>
              <a:rPr lang="en-IN" sz="1600" dirty="0"/>
              <a:t>/description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	&lt;</a:t>
            </a:r>
            <a:r>
              <a:rPr lang="en-IN" sz="1600" dirty="0"/>
              <a:t>quantity</a:t>
            </a:r>
            <a:r>
              <a:rPr lang="en-IN" sz="1600" i="1" dirty="0"/>
              <a:t>&gt; </a:t>
            </a:r>
            <a:r>
              <a:rPr lang="en-IN" sz="1600" dirty="0"/>
              <a:t>2 </a:t>
            </a:r>
            <a:r>
              <a:rPr lang="en-IN" sz="1600" i="1" dirty="0"/>
              <a:t>&lt;</a:t>
            </a:r>
            <a:r>
              <a:rPr lang="en-IN" sz="1600" dirty="0"/>
              <a:t>/quantity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	&lt;</a:t>
            </a:r>
            <a:r>
              <a:rPr lang="en-IN" sz="1600" dirty="0"/>
              <a:t>price</a:t>
            </a:r>
            <a:r>
              <a:rPr lang="en-IN" sz="1600" i="1" dirty="0"/>
              <a:t>&gt; </a:t>
            </a:r>
            <a:r>
              <a:rPr lang="en-IN" sz="1600" dirty="0"/>
              <a:t>199.95 </a:t>
            </a:r>
            <a:r>
              <a:rPr lang="en-IN" sz="1600" i="1" dirty="0"/>
              <a:t>&lt;</a:t>
            </a:r>
            <a:r>
              <a:rPr lang="en-IN" sz="1600" dirty="0"/>
              <a:t>/price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        &lt;</a:t>
            </a:r>
            <a:r>
              <a:rPr lang="en-IN" sz="1600" dirty="0"/>
              <a:t>/item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        &lt;</a:t>
            </a:r>
            <a:r>
              <a:rPr lang="en-IN" sz="1600" dirty="0"/>
              <a:t>item</a:t>
            </a:r>
            <a:r>
              <a:rPr lang="en-IN" sz="1600" i="1" dirty="0"/>
              <a:t>&gt;…</a:t>
            </a:r>
            <a:r>
              <a:rPr lang="en-IN" sz="1600" dirty="0"/>
              <a:t>&lt;/item&gt;</a:t>
            </a:r>
            <a:r>
              <a:rPr lang="en-IN" sz="1600" i="1" dirty="0"/>
              <a:t/>
            </a:r>
            <a:br>
              <a:rPr lang="en-IN" sz="1600" i="1" dirty="0"/>
            </a:br>
            <a:r>
              <a:rPr lang="en-IN" sz="1600" i="1" dirty="0"/>
              <a:t>	&lt;</a:t>
            </a:r>
            <a:r>
              <a:rPr lang="en-IN" sz="1600" dirty="0"/>
              <a:t>/</a:t>
            </a:r>
            <a:r>
              <a:rPr lang="en-IN" sz="1600" dirty="0" err="1"/>
              <a:t>itemlist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	&lt;</a:t>
            </a:r>
            <a:r>
              <a:rPr lang="en-IN" sz="1600" dirty="0"/>
              <a:t>total cost</a:t>
            </a:r>
            <a:r>
              <a:rPr lang="en-IN" sz="1600" i="1" dirty="0"/>
              <a:t>&gt; </a:t>
            </a:r>
            <a:r>
              <a:rPr lang="en-IN" sz="1600" dirty="0"/>
              <a:t>429.85 </a:t>
            </a:r>
            <a:r>
              <a:rPr lang="en-IN" sz="1600" i="1" dirty="0"/>
              <a:t>&lt;</a:t>
            </a:r>
            <a:r>
              <a:rPr lang="en-IN" sz="1600" dirty="0"/>
              <a:t>/total cost</a:t>
            </a:r>
            <a:r>
              <a:rPr lang="en-IN" sz="1600" i="1" dirty="0"/>
              <a:t>&gt;</a:t>
            </a:r>
            <a:br>
              <a:rPr lang="en-IN" sz="1600" i="1" dirty="0"/>
            </a:br>
            <a:r>
              <a:rPr lang="en-IN" sz="1600" i="1" dirty="0"/>
              <a:t>         ….</a:t>
            </a:r>
            <a:br>
              <a:rPr lang="en-IN" sz="1600" i="1" dirty="0"/>
            </a:br>
            <a:r>
              <a:rPr lang="en-IN" sz="1600" i="1" dirty="0"/>
              <a:t>&lt;</a:t>
            </a:r>
            <a:r>
              <a:rPr lang="en-IN" sz="1600" dirty="0"/>
              <a:t>/purchase order</a:t>
            </a:r>
            <a:r>
              <a:rPr lang="en-IN" sz="1600" i="1" dirty="0"/>
              <a:t>&gt;</a:t>
            </a:r>
            <a:r>
              <a:rPr lang="en-IN" sz="1600" dirty="0"/>
              <a:t> </a:t>
            </a:r>
            <a:br>
              <a:rPr lang="en-IN" sz="1600" dirty="0"/>
            </a:br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val="1779250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E177D-D8EB-4238-B665-37F824330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XML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7F764C-4BA4-4052-9B7C-B82CBB502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702" y="1102497"/>
            <a:ext cx="8170847" cy="5367972"/>
          </a:xfrm>
        </p:spPr>
        <p:txBody>
          <a:bodyPr/>
          <a:lstStyle/>
          <a:p>
            <a:r>
              <a:rPr lang="en-IN" dirty="0"/>
              <a:t>XQuery language developed to query nested XML structures</a:t>
            </a:r>
          </a:p>
          <a:p>
            <a:pPr lvl="1"/>
            <a:r>
              <a:rPr lang="en-IN" dirty="0"/>
              <a:t>Not widely used currently</a:t>
            </a:r>
          </a:p>
          <a:p>
            <a:r>
              <a:rPr lang="en-IN" dirty="0"/>
              <a:t>SQL extensions to support XML</a:t>
            </a:r>
          </a:p>
          <a:p>
            <a:pPr lvl="1"/>
            <a:r>
              <a:rPr lang="en-IN" dirty="0"/>
              <a:t>Store XML data</a:t>
            </a:r>
          </a:p>
          <a:p>
            <a:pPr lvl="1"/>
            <a:r>
              <a:rPr lang="en-IN" dirty="0"/>
              <a:t>Generate XML data from relational data</a:t>
            </a:r>
          </a:p>
          <a:p>
            <a:pPr lvl="1"/>
            <a:r>
              <a:rPr lang="en-IN" dirty="0"/>
              <a:t>Extract data from XML data types</a:t>
            </a:r>
          </a:p>
          <a:p>
            <a:pPr lvl="2"/>
            <a:r>
              <a:rPr lang="en-IN" dirty="0"/>
              <a:t>Path expressions </a:t>
            </a:r>
          </a:p>
          <a:p>
            <a:r>
              <a:rPr lang="en-IN" dirty="0"/>
              <a:t>See Chapter 30 (online) for more information</a:t>
            </a:r>
          </a:p>
        </p:txBody>
      </p:sp>
    </p:spTree>
    <p:extLst>
      <p:ext uri="{BB962C8B-B14F-4D97-AF65-F5344CB8AC3E}">
        <p14:creationId xmlns:p14="http://schemas.microsoft.com/office/powerpoint/2010/main" val="37820906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A0512-008B-488D-844A-6BB52CDC7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Knowledge Representation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8EB6F-1242-4A0D-A4B1-7DFA30E7E4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702" y="1102497"/>
            <a:ext cx="7901127" cy="5367972"/>
          </a:xfrm>
        </p:spPr>
        <p:txBody>
          <a:bodyPr/>
          <a:lstStyle/>
          <a:p>
            <a:r>
              <a:rPr lang="en-IN" dirty="0"/>
              <a:t>Representation of human knowledge is a long-standing goal of AI</a:t>
            </a:r>
          </a:p>
          <a:p>
            <a:pPr lvl="1"/>
            <a:r>
              <a:rPr lang="en-IN" dirty="0"/>
              <a:t>Various representations of facts and inference rules proposed over time</a:t>
            </a:r>
          </a:p>
          <a:p>
            <a:r>
              <a:rPr lang="en-IN" b="1" dirty="0">
                <a:solidFill>
                  <a:srgbClr val="002060"/>
                </a:solidFill>
              </a:rPr>
              <a:t>RDF: Resource Description Format</a:t>
            </a:r>
          </a:p>
          <a:p>
            <a:pPr lvl="1"/>
            <a:r>
              <a:rPr lang="en-IN" dirty="0"/>
              <a:t>Simplified representation for facts, represented as triples</a:t>
            </a:r>
            <a:br>
              <a:rPr lang="en-IN" dirty="0"/>
            </a:br>
            <a:r>
              <a:rPr lang="en-IN" dirty="0"/>
              <a:t>  (</a:t>
            </a:r>
            <a:r>
              <a:rPr lang="en-IN" i="1" dirty="0"/>
              <a:t>subject, predicate, object</a:t>
            </a:r>
            <a:r>
              <a:rPr lang="en-IN" dirty="0"/>
              <a:t>) </a:t>
            </a:r>
          </a:p>
          <a:p>
            <a:pPr lvl="2"/>
            <a:r>
              <a:rPr lang="en-IN" dirty="0"/>
              <a:t>E.g</a:t>
            </a:r>
            <a:r>
              <a:rPr lang="en-IN" dirty="0" smtClean="0"/>
              <a:t>.,  </a:t>
            </a:r>
            <a:r>
              <a:rPr lang="en-IN" dirty="0"/>
              <a:t>(NBA-2019, </a:t>
            </a:r>
            <a:r>
              <a:rPr lang="en-IN" i="1" dirty="0"/>
              <a:t>winner</a:t>
            </a:r>
            <a:r>
              <a:rPr lang="en-IN" dirty="0"/>
              <a:t>, Raptors)</a:t>
            </a:r>
            <a:br>
              <a:rPr lang="en-IN" dirty="0"/>
            </a:br>
            <a:r>
              <a:rPr lang="en-IN" dirty="0"/>
              <a:t>         (Washington-DC, </a:t>
            </a:r>
            <a:r>
              <a:rPr lang="en-IN" i="1" dirty="0"/>
              <a:t>capital-of</a:t>
            </a:r>
            <a:r>
              <a:rPr lang="en-IN" dirty="0"/>
              <a:t>, USA)</a:t>
            </a:r>
            <a:br>
              <a:rPr lang="en-IN" dirty="0"/>
            </a:br>
            <a:r>
              <a:rPr lang="en-IN" dirty="0"/>
              <a:t>         (Washington-DC, </a:t>
            </a:r>
            <a:r>
              <a:rPr lang="en-IN" i="1" dirty="0"/>
              <a:t>population</a:t>
            </a:r>
            <a:r>
              <a:rPr lang="en-IN" dirty="0"/>
              <a:t>, 6,200,000)</a:t>
            </a:r>
          </a:p>
          <a:p>
            <a:pPr lvl="1"/>
            <a:r>
              <a:rPr lang="en-IN" dirty="0"/>
              <a:t>Models objects that have attributes, and relationships with other objects</a:t>
            </a:r>
          </a:p>
          <a:p>
            <a:pPr lvl="2"/>
            <a:r>
              <a:rPr lang="en-IN" dirty="0"/>
              <a:t>Like the ER model, but with a flexible schema</a:t>
            </a:r>
          </a:p>
          <a:p>
            <a:pPr lvl="2"/>
            <a:r>
              <a:rPr lang="en-IN" dirty="0"/>
              <a:t>(</a:t>
            </a:r>
            <a:r>
              <a:rPr lang="en-IN" i="1" dirty="0"/>
              <a:t>ID, attribute-name, value</a:t>
            </a:r>
            <a:r>
              <a:rPr lang="en-IN" dirty="0"/>
              <a:t>)</a:t>
            </a:r>
          </a:p>
          <a:p>
            <a:pPr lvl="2"/>
            <a:r>
              <a:rPr lang="en-IN" dirty="0"/>
              <a:t>(</a:t>
            </a:r>
            <a:r>
              <a:rPr lang="en-IN" i="1" dirty="0"/>
              <a:t>ID1, relationship-name, ID2</a:t>
            </a:r>
            <a:r>
              <a:rPr lang="en-IN" dirty="0"/>
              <a:t>)</a:t>
            </a:r>
          </a:p>
          <a:p>
            <a:pPr lvl="1"/>
            <a:r>
              <a:rPr lang="en-IN" dirty="0"/>
              <a:t>Has a natural graph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1431882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1970F0-D6DC-4098-AF90-855696BF6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Graph View of RDF Data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D0A248-AF14-448C-BCC5-2BCF01068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948" y="1102497"/>
            <a:ext cx="8188602" cy="609600"/>
          </a:xfrm>
        </p:spPr>
        <p:txBody>
          <a:bodyPr/>
          <a:lstStyle/>
          <a:p>
            <a:r>
              <a:rPr lang="en-IN" b="1" dirty="0">
                <a:solidFill>
                  <a:srgbClr val="002060"/>
                </a:solidFill>
              </a:rPr>
              <a:t>Knowledge graph</a:t>
            </a:r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38A3F5D6-12D7-4B4D-A19E-CB8B20A565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 bwMode="auto">
          <a:xfrm>
            <a:off x="1511037" y="1843679"/>
            <a:ext cx="6670938" cy="363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89345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F760C-BB81-4649-9463-E35B8D60B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Triple View of RDF Data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4C89DE1-91F0-4EFC-8B5A-D0C5E868E6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8128" y="1154528"/>
            <a:ext cx="5745878" cy="499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28643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2D893-B652-4C06-A04B-B2DB8353EC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Querying RDF: SPARQL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4B9F7-0102-4B38-8E8A-E6B99917F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070" y="1102497"/>
            <a:ext cx="8197480" cy="5367972"/>
          </a:xfrm>
        </p:spPr>
        <p:txBody>
          <a:bodyPr/>
          <a:lstStyle/>
          <a:p>
            <a:r>
              <a:rPr lang="en-IN" dirty="0"/>
              <a:t>Triple patterns</a:t>
            </a:r>
          </a:p>
          <a:p>
            <a:pPr lvl="1"/>
            <a:r>
              <a:rPr lang="en-US" dirty="0"/>
              <a:t>?</a:t>
            </a:r>
            <a:r>
              <a:rPr lang="en-US" dirty="0" err="1"/>
              <a:t>cid</a:t>
            </a:r>
            <a:r>
              <a:rPr lang="en-US" dirty="0"/>
              <a:t> </a:t>
            </a:r>
            <a:r>
              <a:rPr lang="en-US" i="1" dirty="0"/>
              <a:t>title </a:t>
            </a:r>
            <a:r>
              <a:rPr lang="en-US" dirty="0"/>
              <a:t>"Intro. to Computer Science" </a:t>
            </a:r>
          </a:p>
          <a:p>
            <a:pPr lvl="1"/>
            <a:r>
              <a:rPr lang="en-US" dirty="0"/>
              <a:t>?</a:t>
            </a:r>
            <a:r>
              <a:rPr lang="en-US" dirty="0" err="1"/>
              <a:t>cid</a:t>
            </a:r>
            <a:r>
              <a:rPr lang="en-US" dirty="0"/>
              <a:t> </a:t>
            </a:r>
            <a:r>
              <a:rPr lang="en-US" i="1" dirty="0"/>
              <a:t>title </a:t>
            </a:r>
            <a:r>
              <a:rPr lang="en-US" dirty="0"/>
              <a:t>"Intro. to Computer Science"</a:t>
            </a:r>
            <a:br>
              <a:rPr lang="en-US" dirty="0"/>
            </a:br>
            <a:r>
              <a:rPr lang="en-US" dirty="0"/>
              <a:t>?</a:t>
            </a:r>
            <a:r>
              <a:rPr lang="en-US" dirty="0" err="1"/>
              <a:t>sid</a:t>
            </a:r>
            <a:r>
              <a:rPr lang="en-US" dirty="0"/>
              <a:t> </a:t>
            </a:r>
            <a:r>
              <a:rPr lang="en-US" i="1" dirty="0"/>
              <a:t>course </a:t>
            </a:r>
            <a:r>
              <a:rPr lang="en-US" dirty="0"/>
              <a:t>?</a:t>
            </a:r>
            <a:r>
              <a:rPr lang="en-US" dirty="0" err="1"/>
              <a:t>cid</a:t>
            </a:r>
            <a:r>
              <a:rPr lang="en-US" dirty="0"/>
              <a:t> </a:t>
            </a:r>
          </a:p>
          <a:p>
            <a:r>
              <a:rPr lang="en-US" dirty="0"/>
              <a:t>SPARQL queries</a:t>
            </a:r>
          </a:p>
          <a:p>
            <a:pPr lvl="1"/>
            <a:r>
              <a:rPr lang="en-US" b="1" dirty="0"/>
              <a:t>select </a:t>
            </a:r>
            <a:r>
              <a:rPr lang="en-US" dirty="0"/>
              <a:t>?name</a:t>
            </a:r>
            <a:br>
              <a:rPr lang="en-US" dirty="0"/>
            </a:br>
            <a:r>
              <a:rPr lang="en-US" b="1" dirty="0"/>
              <a:t>where </a:t>
            </a:r>
            <a:r>
              <a:rPr lang="en-US" dirty="0"/>
              <a:t>{</a:t>
            </a:r>
            <a:br>
              <a:rPr lang="en-US" dirty="0"/>
            </a:br>
            <a:r>
              <a:rPr lang="en-US" dirty="0"/>
              <a:t>      ?</a:t>
            </a:r>
            <a:r>
              <a:rPr lang="en-US" dirty="0" err="1"/>
              <a:t>cid</a:t>
            </a:r>
            <a:r>
              <a:rPr lang="en-US" dirty="0"/>
              <a:t> </a:t>
            </a:r>
            <a:r>
              <a:rPr lang="en-US" i="1" dirty="0"/>
              <a:t>title </a:t>
            </a:r>
            <a:r>
              <a:rPr lang="en-US" dirty="0"/>
              <a:t>"Intro. to Computer Science" .</a:t>
            </a:r>
            <a:br>
              <a:rPr lang="en-US" dirty="0"/>
            </a:br>
            <a:r>
              <a:rPr lang="en-US" dirty="0"/>
              <a:t>      ?</a:t>
            </a:r>
            <a:r>
              <a:rPr lang="en-US" dirty="0" err="1"/>
              <a:t>sid</a:t>
            </a:r>
            <a:r>
              <a:rPr lang="en-US" dirty="0"/>
              <a:t> </a:t>
            </a:r>
            <a:r>
              <a:rPr lang="en-US" i="1" dirty="0"/>
              <a:t>course </a:t>
            </a:r>
            <a:r>
              <a:rPr lang="en-US" dirty="0"/>
              <a:t>?</a:t>
            </a:r>
            <a:r>
              <a:rPr lang="en-US" dirty="0" err="1"/>
              <a:t>cid</a:t>
            </a:r>
            <a:r>
              <a:rPr lang="en-US" dirty="0"/>
              <a:t> .</a:t>
            </a:r>
            <a:br>
              <a:rPr lang="en-US" dirty="0"/>
            </a:br>
            <a:r>
              <a:rPr lang="en-US" dirty="0"/>
              <a:t>      ?id </a:t>
            </a:r>
            <a:r>
              <a:rPr lang="en-US" i="1" dirty="0"/>
              <a:t>takes </a:t>
            </a:r>
            <a:r>
              <a:rPr lang="en-US" dirty="0"/>
              <a:t>?</a:t>
            </a:r>
            <a:r>
              <a:rPr lang="en-US" dirty="0" err="1"/>
              <a:t>sid</a:t>
            </a:r>
            <a:r>
              <a:rPr lang="en-US" dirty="0"/>
              <a:t> .</a:t>
            </a:r>
            <a:br>
              <a:rPr lang="en-US" dirty="0"/>
            </a:br>
            <a:r>
              <a:rPr lang="en-US" dirty="0"/>
              <a:t>      ?id </a:t>
            </a:r>
            <a:r>
              <a:rPr lang="en-US" i="1" dirty="0"/>
              <a:t>name </a:t>
            </a:r>
            <a:r>
              <a:rPr lang="en-US" dirty="0"/>
              <a:t>?name .</a:t>
            </a:r>
            <a:br>
              <a:rPr lang="en-US" dirty="0"/>
            </a:br>
            <a:r>
              <a:rPr lang="en-US" dirty="0"/>
              <a:t>} </a:t>
            </a:r>
          </a:p>
          <a:p>
            <a:pPr lvl="1"/>
            <a:r>
              <a:rPr lang="en-US" dirty="0"/>
              <a:t>Also supports </a:t>
            </a:r>
          </a:p>
          <a:p>
            <a:pPr lvl="2"/>
            <a:r>
              <a:rPr lang="en-US" dirty="0"/>
              <a:t>Aggregation, Optional joins (similar to </a:t>
            </a:r>
            <a:r>
              <a:rPr lang="en-US" dirty="0" err="1"/>
              <a:t>outerjoins</a:t>
            </a:r>
            <a:r>
              <a:rPr lang="en-US" dirty="0"/>
              <a:t>), Subqueries, etc.</a:t>
            </a:r>
          </a:p>
          <a:p>
            <a:pPr lvl="2"/>
            <a:r>
              <a:rPr lang="en-US" dirty="0"/>
              <a:t>Transitive closure on paths</a:t>
            </a:r>
          </a:p>
          <a:p>
            <a:pPr lvl="1"/>
            <a:endParaRPr lang="en-US" dirty="0"/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69756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7E108-C986-4FC2-ACC1-AFC341CB7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RDF Representation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F847A-D69E-427F-817F-78B8269FA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948" y="1102497"/>
            <a:ext cx="7767961" cy="5367972"/>
          </a:xfrm>
        </p:spPr>
        <p:txBody>
          <a:bodyPr/>
          <a:lstStyle/>
          <a:p>
            <a:r>
              <a:rPr lang="en-IN" dirty="0"/>
              <a:t>RDF triples represent binary relationships</a:t>
            </a:r>
          </a:p>
          <a:p>
            <a:r>
              <a:rPr lang="en-IN" dirty="0"/>
              <a:t>How to represent n-</a:t>
            </a:r>
            <a:r>
              <a:rPr lang="en-IN" dirty="0" err="1"/>
              <a:t>ary</a:t>
            </a:r>
            <a:r>
              <a:rPr lang="en-IN" dirty="0"/>
              <a:t> relationships?</a:t>
            </a:r>
          </a:p>
          <a:p>
            <a:pPr lvl="1"/>
            <a:r>
              <a:rPr lang="en-IN" dirty="0"/>
              <a:t>Approach 1 (from Section 6.9.4): Create artificial entity, and link to each of the n entities</a:t>
            </a:r>
          </a:p>
          <a:p>
            <a:pPr lvl="2"/>
            <a:r>
              <a:rPr lang="en-IN" dirty="0"/>
              <a:t>E.g., (Barack Obama, </a:t>
            </a:r>
            <a:r>
              <a:rPr lang="en-IN" i="1" dirty="0"/>
              <a:t>president-of</a:t>
            </a:r>
            <a:r>
              <a:rPr lang="en-IN" dirty="0"/>
              <a:t>, USA, 2008-2016) can be represented as </a:t>
            </a:r>
            <a:br>
              <a:rPr lang="en-IN" dirty="0"/>
            </a:br>
            <a:r>
              <a:rPr lang="en-IN" dirty="0"/>
              <a:t>(</a:t>
            </a:r>
            <a:r>
              <a:rPr lang="en-IN" i="1" dirty="0"/>
              <a:t>e1</a:t>
            </a:r>
            <a:r>
              <a:rPr lang="en-IN" dirty="0"/>
              <a:t>, </a:t>
            </a:r>
            <a:r>
              <a:rPr lang="en-IN" i="1" dirty="0"/>
              <a:t>person</a:t>
            </a:r>
            <a:r>
              <a:rPr lang="en-IN" dirty="0"/>
              <a:t>, Barack Obama), (</a:t>
            </a:r>
            <a:r>
              <a:rPr lang="en-IN" i="1" dirty="0"/>
              <a:t>e1</a:t>
            </a:r>
            <a:r>
              <a:rPr lang="en-IN" dirty="0"/>
              <a:t>, </a:t>
            </a:r>
            <a:r>
              <a:rPr lang="en-IN" i="1" dirty="0"/>
              <a:t>country</a:t>
            </a:r>
            <a:r>
              <a:rPr lang="en-IN" dirty="0"/>
              <a:t>, USA), </a:t>
            </a:r>
            <a:br>
              <a:rPr lang="en-IN" dirty="0"/>
            </a:br>
            <a:r>
              <a:rPr lang="en-IN" dirty="0"/>
              <a:t>(</a:t>
            </a:r>
            <a:r>
              <a:rPr lang="en-IN" i="1" dirty="0"/>
              <a:t>e1</a:t>
            </a:r>
            <a:r>
              <a:rPr lang="en-IN" dirty="0"/>
              <a:t>, </a:t>
            </a:r>
            <a:r>
              <a:rPr lang="en-IN" i="1" dirty="0"/>
              <a:t>president-from</a:t>
            </a:r>
            <a:r>
              <a:rPr lang="en-IN" dirty="0"/>
              <a:t>, 2008) (</a:t>
            </a:r>
            <a:r>
              <a:rPr lang="en-IN" i="1" dirty="0"/>
              <a:t>e1</a:t>
            </a:r>
            <a:r>
              <a:rPr lang="en-IN" dirty="0"/>
              <a:t>, </a:t>
            </a:r>
            <a:r>
              <a:rPr lang="en-IN" i="1" dirty="0"/>
              <a:t>president-till</a:t>
            </a:r>
            <a:r>
              <a:rPr lang="en-IN" dirty="0"/>
              <a:t>, 2016)</a:t>
            </a:r>
          </a:p>
          <a:p>
            <a:pPr lvl="1"/>
            <a:r>
              <a:rPr lang="en-IN" dirty="0"/>
              <a:t>Approach 2: use </a:t>
            </a:r>
            <a:r>
              <a:rPr lang="en-IN" b="1" dirty="0">
                <a:solidFill>
                  <a:srgbClr val="002060"/>
                </a:solidFill>
              </a:rPr>
              <a:t>quads</a:t>
            </a:r>
            <a:r>
              <a:rPr lang="en-IN" dirty="0"/>
              <a:t> instead of triples, with context entity</a:t>
            </a:r>
          </a:p>
          <a:p>
            <a:pPr lvl="2"/>
            <a:r>
              <a:rPr lang="en-IN" dirty="0"/>
              <a:t>E.g., (Barack Obama, </a:t>
            </a:r>
            <a:r>
              <a:rPr lang="en-IN" i="1" dirty="0"/>
              <a:t>president-of</a:t>
            </a:r>
            <a:r>
              <a:rPr lang="en-IN" dirty="0"/>
              <a:t>, USA, </a:t>
            </a:r>
            <a:r>
              <a:rPr lang="en-IN" i="1" dirty="0"/>
              <a:t>c1</a:t>
            </a:r>
            <a:r>
              <a:rPr lang="en-IN" dirty="0"/>
              <a:t>)</a:t>
            </a:r>
            <a:br>
              <a:rPr lang="en-IN" dirty="0"/>
            </a:br>
            <a:r>
              <a:rPr lang="en-IN" dirty="0"/>
              <a:t>        (</a:t>
            </a:r>
            <a:r>
              <a:rPr lang="en-IN" i="1" dirty="0"/>
              <a:t>c1</a:t>
            </a:r>
            <a:r>
              <a:rPr lang="en-IN" dirty="0"/>
              <a:t>, </a:t>
            </a:r>
            <a:r>
              <a:rPr lang="en-IN" i="1" dirty="0"/>
              <a:t>president-from</a:t>
            </a:r>
            <a:r>
              <a:rPr lang="en-IN" dirty="0"/>
              <a:t>, 2008) (</a:t>
            </a:r>
            <a:r>
              <a:rPr lang="en-IN" i="1" dirty="0"/>
              <a:t>c1</a:t>
            </a:r>
            <a:r>
              <a:rPr lang="en-IN" dirty="0"/>
              <a:t>, </a:t>
            </a:r>
            <a:r>
              <a:rPr lang="en-IN" i="1" dirty="0"/>
              <a:t>president-till</a:t>
            </a:r>
            <a:r>
              <a:rPr lang="en-IN" dirty="0"/>
              <a:t>, 2016)</a:t>
            </a:r>
          </a:p>
          <a:p>
            <a:r>
              <a:rPr lang="en-IN" dirty="0"/>
              <a:t>RDF widely used as knowledge base representation</a:t>
            </a:r>
          </a:p>
          <a:p>
            <a:pPr lvl="1"/>
            <a:r>
              <a:rPr lang="en-IN" dirty="0" err="1"/>
              <a:t>DBPedia</a:t>
            </a:r>
            <a:r>
              <a:rPr lang="en-IN" dirty="0"/>
              <a:t>, </a:t>
            </a:r>
            <a:r>
              <a:rPr lang="en-IN" dirty="0" err="1"/>
              <a:t>Yago</a:t>
            </a:r>
            <a:r>
              <a:rPr lang="en-IN" dirty="0"/>
              <a:t>, Freebase, </a:t>
            </a:r>
            <a:r>
              <a:rPr lang="en-IN" dirty="0" err="1"/>
              <a:t>WikiData</a:t>
            </a:r>
            <a:r>
              <a:rPr lang="en-IN" dirty="0"/>
              <a:t>, ..</a:t>
            </a:r>
          </a:p>
          <a:p>
            <a:r>
              <a:rPr lang="en-IN" b="1" dirty="0">
                <a:solidFill>
                  <a:srgbClr val="002060"/>
                </a:solidFill>
              </a:rPr>
              <a:t>Linked open data </a:t>
            </a:r>
            <a:r>
              <a:rPr lang="en-IN" dirty="0"/>
              <a:t>project aims to connect different knowledge graphs to allow queries to span databases</a:t>
            </a:r>
          </a:p>
        </p:txBody>
      </p:sp>
    </p:spTree>
    <p:extLst>
      <p:ext uri="{BB962C8B-B14F-4D97-AF65-F5344CB8AC3E}">
        <p14:creationId xmlns:p14="http://schemas.microsoft.com/office/powerpoint/2010/main" val="34492582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Object Orientation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74704" y="1102497"/>
            <a:ext cx="7794593" cy="5367972"/>
          </a:xfrm>
        </p:spPr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</a:rPr>
              <a:t>Object-relational data model </a:t>
            </a:r>
            <a:r>
              <a:rPr lang="en-US" altLang="en-US" dirty="0"/>
              <a:t>provides richer type system </a:t>
            </a:r>
          </a:p>
          <a:p>
            <a:pPr lvl="1"/>
            <a:r>
              <a:rPr lang="en-US" altLang="en-US" dirty="0"/>
              <a:t>with complex data types and object orientation</a:t>
            </a:r>
          </a:p>
          <a:p>
            <a:r>
              <a:rPr lang="en-US" altLang="en-US" dirty="0"/>
              <a:t>Applications are often written in object-oriented programming languages</a:t>
            </a:r>
          </a:p>
          <a:p>
            <a:pPr lvl="1"/>
            <a:r>
              <a:rPr lang="en-US" altLang="en-US" dirty="0"/>
              <a:t>Type system does not match relational type system</a:t>
            </a:r>
          </a:p>
          <a:p>
            <a:pPr lvl="1"/>
            <a:r>
              <a:rPr lang="en-US" altLang="en-US" dirty="0"/>
              <a:t>Switching between imperative language and SQL is troublesome</a:t>
            </a:r>
          </a:p>
          <a:p>
            <a:r>
              <a:rPr lang="en-US" altLang="en-US" dirty="0"/>
              <a:t>Approaches for integrating object-orientation with databases</a:t>
            </a:r>
          </a:p>
          <a:p>
            <a:pPr lvl="1"/>
            <a:r>
              <a:rPr lang="en-US" altLang="en-US" dirty="0"/>
              <a:t>Build an </a:t>
            </a:r>
            <a:r>
              <a:rPr lang="en-US" altLang="en-US" b="1" dirty="0">
                <a:solidFill>
                  <a:srgbClr val="002060"/>
                </a:solidFill>
              </a:rPr>
              <a:t>object-relational</a:t>
            </a:r>
            <a:r>
              <a:rPr lang="en-US" altLang="en-US" b="1" dirty="0"/>
              <a:t> </a:t>
            </a:r>
            <a:r>
              <a:rPr lang="en-US" altLang="en-US" b="1" dirty="0">
                <a:solidFill>
                  <a:srgbClr val="002060"/>
                </a:solidFill>
              </a:rPr>
              <a:t>database</a:t>
            </a:r>
            <a:r>
              <a:rPr lang="en-US" altLang="en-US" dirty="0"/>
              <a:t>, adding object-oriented features to a relational database</a:t>
            </a:r>
          </a:p>
          <a:p>
            <a:pPr lvl="1"/>
            <a:r>
              <a:rPr lang="en-US" altLang="en-US" dirty="0"/>
              <a:t>Automatically convert data between programming language model and relational model; data conversion specified by </a:t>
            </a:r>
            <a:r>
              <a:rPr lang="en-US" altLang="en-US" b="1" dirty="0">
                <a:solidFill>
                  <a:srgbClr val="002060"/>
                </a:solidFill>
              </a:rPr>
              <a:t>object-relational mapping</a:t>
            </a:r>
          </a:p>
          <a:p>
            <a:pPr lvl="1"/>
            <a:r>
              <a:rPr lang="en-US" altLang="en-US" dirty="0"/>
              <a:t>Build an </a:t>
            </a:r>
            <a:r>
              <a:rPr lang="en-US" altLang="en-US" b="1" dirty="0">
                <a:solidFill>
                  <a:srgbClr val="002060"/>
                </a:solidFill>
              </a:rPr>
              <a:t>object-oriented database </a:t>
            </a:r>
            <a:r>
              <a:rPr lang="en-US" altLang="en-US" dirty="0"/>
              <a:t>that natively supports object-oriented data and direct access from programming language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539B6-C7D5-41DC-AC2D-83CFC019C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Object-Relational Database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6B8D0-35C5-434A-8C42-AEEF06BC3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1336" y="1102497"/>
            <a:ext cx="8144214" cy="5367972"/>
          </a:xfrm>
        </p:spPr>
        <p:txBody>
          <a:bodyPr/>
          <a:lstStyle/>
          <a:p>
            <a:r>
              <a:rPr lang="en-IN" dirty="0"/>
              <a:t>User-defined types</a:t>
            </a:r>
          </a:p>
          <a:p>
            <a:pPr lvl="1"/>
            <a:r>
              <a:rPr lang="en-US" b="1" dirty="0"/>
              <a:t>create type </a:t>
            </a:r>
            <a:r>
              <a:rPr lang="en-US" i="1" dirty="0"/>
              <a:t>Person</a:t>
            </a:r>
            <a:br>
              <a:rPr lang="en-US" i="1" dirty="0"/>
            </a:br>
            <a:r>
              <a:rPr lang="en-US" i="1" dirty="0"/>
              <a:t>    </a:t>
            </a:r>
            <a:r>
              <a:rPr lang="en-US" dirty="0"/>
              <a:t>(</a:t>
            </a:r>
            <a:r>
              <a:rPr lang="en-US" i="1" dirty="0"/>
              <a:t>ID </a:t>
            </a:r>
            <a:r>
              <a:rPr lang="en-US" b="1" dirty="0"/>
              <a:t>varchar</a:t>
            </a:r>
            <a:r>
              <a:rPr lang="en-US" dirty="0"/>
              <a:t>(20) </a:t>
            </a:r>
            <a:r>
              <a:rPr lang="en-US" b="1" dirty="0"/>
              <a:t>primary key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name </a:t>
            </a:r>
            <a:r>
              <a:rPr lang="en-US" b="1" dirty="0"/>
              <a:t>varchar</a:t>
            </a:r>
            <a:r>
              <a:rPr lang="en-US" dirty="0"/>
              <a:t>(20),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address </a:t>
            </a:r>
            <a:r>
              <a:rPr lang="en-US" b="1" dirty="0"/>
              <a:t>varchar</a:t>
            </a:r>
            <a:r>
              <a:rPr lang="en-US" dirty="0"/>
              <a:t>(20))  </a:t>
            </a:r>
            <a:r>
              <a:rPr lang="en-US" b="1" dirty="0"/>
              <a:t>ref from</a:t>
            </a:r>
            <a:r>
              <a:rPr lang="en-US" dirty="0"/>
              <a:t>(</a:t>
            </a:r>
            <a:r>
              <a:rPr lang="en-US" i="1" dirty="0"/>
              <a:t>ID</a:t>
            </a:r>
            <a:r>
              <a:rPr lang="en-US" dirty="0"/>
              <a:t>);  /* More on this later */</a:t>
            </a:r>
            <a:br>
              <a:rPr lang="en-US" dirty="0"/>
            </a:br>
            <a:r>
              <a:rPr lang="en-US" b="1" dirty="0"/>
              <a:t>create table </a:t>
            </a:r>
            <a:r>
              <a:rPr lang="en-US" i="1" dirty="0"/>
              <a:t>people </a:t>
            </a:r>
            <a:r>
              <a:rPr lang="en-US" b="1" dirty="0"/>
              <a:t>of </a:t>
            </a:r>
            <a:r>
              <a:rPr lang="en-US" i="1" dirty="0"/>
              <a:t>Person</a:t>
            </a:r>
            <a:r>
              <a:rPr lang="en-US" dirty="0"/>
              <a:t>;</a:t>
            </a:r>
          </a:p>
          <a:p>
            <a:r>
              <a:rPr lang="en-US" dirty="0"/>
              <a:t>Table types</a:t>
            </a:r>
            <a:endParaRPr lang="en-US" b="1" dirty="0"/>
          </a:p>
          <a:p>
            <a:pPr lvl="1"/>
            <a:r>
              <a:rPr lang="en-US" b="1" dirty="0"/>
              <a:t> create type </a:t>
            </a:r>
            <a:r>
              <a:rPr lang="en-US" i="1" dirty="0"/>
              <a:t>interest </a:t>
            </a:r>
            <a:r>
              <a:rPr lang="en-US" b="1" dirty="0"/>
              <a:t>as table </a:t>
            </a:r>
            <a:r>
              <a:rPr lang="en-US" dirty="0"/>
              <a:t>(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topic </a:t>
            </a:r>
            <a:r>
              <a:rPr lang="en-US" b="1" dirty="0"/>
              <a:t>varchar</a:t>
            </a:r>
            <a:r>
              <a:rPr lang="en-US" dirty="0"/>
              <a:t>(20),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 err="1"/>
              <a:t>degree_of_interest</a:t>
            </a:r>
            <a:r>
              <a:rPr lang="en-US" i="1" dirty="0"/>
              <a:t> </a:t>
            </a:r>
            <a:r>
              <a:rPr lang="en-US" b="1" dirty="0"/>
              <a:t>int</a:t>
            </a:r>
            <a:r>
              <a:rPr lang="en-US" dirty="0"/>
              <a:t>);</a:t>
            </a:r>
            <a:br>
              <a:rPr lang="en-US" dirty="0"/>
            </a:br>
            <a:r>
              <a:rPr lang="en-US" b="1" dirty="0"/>
              <a:t>create table </a:t>
            </a:r>
            <a:r>
              <a:rPr lang="en-US" i="1" dirty="0"/>
              <a:t>users </a:t>
            </a:r>
            <a:r>
              <a:rPr lang="en-US" dirty="0"/>
              <a:t>(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ID </a:t>
            </a:r>
            <a:r>
              <a:rPr lang="en-US" b="1" dirty="0"/>
              <a:t>varchar</a:t>
            </a:r>
            <a:r>
              <a:rPr lang="en-US" dirty="0"/>
              <a:t>(20),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name </a:t>
            </a:r>
            <a:r>
              <a:rPr lang="en-US" b="1" dirty="0"/>
              <a:t>varchar</a:t>
            </a:r>
            <a:r>
              <a:rPr lang="en-US" dirty="0"/>
              <a:t>(20),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interests interest</a:t>
            </a:r>
            <a:r>
              <a:rPr lang="en-US" dirty="0"/>
              <a:t>); </a:t>
            </a:r>
          </a:p>
          <a:p>
            <a:r>
              <a:rPr lang="en-US" dirty="0"/>
              <a:t>Array, multiset data types also supported by many databases</a:t>
            </a:r>
          </a:p>
          <a:p>
            <a:pPr lvl="1"/>
            <a:r>
              <a:rPr lang="en-US" dirty="0"/>
              <a:t>Syntax varies by database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78313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B90A0-F43B-40E1-9110-A29687F6E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Type and Table Inheritance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B3812-4BFE-4790-8FE3-3C4A03413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58" y="1102497"/>
            <a:ext cx="8153092" cy="5367972"/>
          </a:xfrm>
        </p:spPr>
        <p:txBody>
          <a:bodyPr/>
          <a:lstStyle/>
          <a:p>
            <a:r>
              <a:rPr lang="en-IN" dirty="0"/>
              <a:t>Type inheritance</a:t>
            </a:r>
          </a:p>
          <a:p>
            <a:pPr lvl="1"/>
            <a:r>
              <a:rPr lang="en-US" b="1" dirty="0"/>
              <a:t>create type </a:t>
            </a:r>
            <a:r>
              <a:rPr lang="en-US" i="1" dirty="0"/>
              <a:t>Student </a:t>
            </a:r>
            <a:r>
              <a:rPr lang="en-US" b="1" dirty="0"/>
              <a:t>under </a:t>
            </a:r>
            <a:r>
              <a:rPr lang="en-US" i="1" dirty="0"/>
              <a:t>Person</a:t>
            </a:r>
            <a:br>
              <a:rPr lang="en-US" i="1" dirty="0"/>
            </a:br>
            <a:r>
              <a:rPr lang="en-US" dirty="0"/>
              <a:t>(</a:t>
            </a:r>
            <a:r>
              <a:rPr lang="en-US" i="1" dirty="0"/>
              <a:t>degree </a:t>
            </a:r>
            <a:r>
              <a:rPr lang="en-US" b="1" dirty="0"/>
              <a:t>varchar</a:t>
            </a:r>
            <a:r>
              <a:rPr lang="en-US" dirty="0"/>
              <a:t>(20)) ;</a:t>
            </a:r>
            <a:br>
              <a:rPr lang="en-US" dirty="0"/>
            </a:br>
            <a:r>
              <a:rPr lang="en-US" b="1" dirty="0"/>
              <a:t>create type </a:t>
            </a:r>
            <a:r>
              <a:rPr lang="en-US" i="1" dirty="0"/>
              <a:t>Teacher </a:t>
            </a:r>
            <a:r>
              <a:rPr lang="en-US" b="1" dirty="0"/>
              <a:t>under </a:t>
            </a:r>
            <a:r>
              <a:rPr lang="en-US" i="1" dirty="0"/>
              <a:t>Person</a:t>
            </a:r>
            <a:br>
              <a:rPr lang="en-US" i="1" dirty="0"/>
            </a:br>
            <a:r>
              <a:rPr lang="en-US" dirty="0"/>
              <a:t>(</a:t>
            </a:r>
            <a:r>
              <a:rPr lang="en-US" i="1" dirty="0"/>
              <a:t>salary </a:t>
            </a:r>
            <a:r>
              <a:rPr lang="en-US" b="1" dirty="0"/>
              <a:t>integer</a:t>
            </a:r>
            <a:r>
              <a:rPr lang="en-US" dirty="0"/>
              <a:t>);</a:t>
            </a:r>
          </a:p>
          <a:p>
            <a:r>
              <a:rPr lang="en-US" dirty="0"/>
              <a:t>Table inheritance syntax in PostgreSQL and oracle</a:t>
            </a:r>
          </a:p>
          <a:p>
            <a:pPr lvl="1"/>
            <a:r>
              <a:rPr lang="en-US" b="1" dirty="0"/>
              <a:t>create table </a:t>
            </a:r>
            <a:r>
              <a:rPr lang="en-US" i="1" dirty="0"/>
              <a:t>students</a:t>
            </a:r>
            <a:br>
              <a:rPr lang="en-US" i="1" dirty="0"/>
            </a:br>
            <a:r>
              <a:rPr lang="en-US" i="1" dirty="0"/>
              <a:t>    </a:t>
            </a:r>
            <a:r>
              <a:rPr lang="en-US" dirty="0"/>
              <a:t>(</a:t>
            </a:r>
            <a:r>
              <a:rPr lang="en-US" i="1" dirty="0"/>
              <a:t>degree </a:t>
            </a:r>
            <a:r>
              <a:rPr lang="en-US" b="1" dirty="0"/>
              <a:t>varchar</a:t>
            </a:r>
            <a:r>
              <a:rPr lang="en-US" dirty="0"/>
              <a:t>(20))</a:t>
            </a:r>
            <a:br>
              <a:rPr lang="en-US" dirty="0"/>
            </a:br>
            <a:r>
              <a:rPr lang="en-US" dirty="0"/>
              <a:t>    </a:t>
            </a:r>
            <a:r>
              <a:rPr lang="en-US" b="1" dirty="0"/>
              <a:t>inherits </a:t>
            </a:r>
            <a:r>
              <a:rPr lang="en-US" i="1" dirty="0"/>
              <a:t>people</a:t>
            </a:r>
            <a:r>
              <a:rPr lang="en-US" dirty="0"/>
              <a:t>;</a:t>
            </a:r>
            <a:br>
              <a:rPr lang="en-US" dirty="0"/>
            </a:br>
            <a:r>
              <a:rPr lang="en-US" b="1" dirty="0"/>
              <a:t>create table </a:t>
            </a:r>
            <a:r>
              <a:rPr lang="en-US" i="1" dirty="0"/>
              <a:t>teachers</a:t>
            </a:r>
            <a:br>
              <a:rPr lang="en-US" i="1" dirty="0"/>
            </a:br>
            <a:r>
              <a:rPr lang="en-US" i="1" dirty="0"/>
              <a:t>    </a:t>
            </a:r>
            <a:r>
              <a:rPr lang="en-US" dirty="0"/>
              <a:t>(</a:t>
            </a:r>
            <a:r>
              <a:rPr lang="en-US" i="1" dirty="0"/>
              <a:t>salary </a:t>
            </a:r>
            <a:r>
              <a:rPr lang="en-US" b="1" dirty="0"/>
              <a:t>integer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/>
              <a:t>    </a:t>
            </a:r>
            <a:r>
              <a:rPr lang="en-US" b="1" dirty="0"/>
              <a:t>inherits </a:t>
            </a:r>
            <a:r>
              <a:rPr lang="en-US" i="1" dirty="0"/>
              <a:t>people</a:t>
            </a:r>
            <a:r>
              <a:rPr lang="en-US" dirty="0"/>
              <a:t>; </a:t>
            </a:r>
          </a:p>
          <a:p>
            <a:pPr lvl="1"/>
            <a:r>
              <a:rPr lang="en-US" b="1" dirty="0"/>
              <a:t>create table </a:t>
            </a:r>
            <a:r>
              <a:rPr lang="en-US" i="1" dirty="0"/>
              <a:t>people </a:t>
            </a:r>
            <a:r>
              <a:rPr lang="en-US" b="1" dirty="0"/>
              <a:t>of </a:t>
            </a:r>
            <a:r>
              <a:rPr lang="en-US" i="1" dirty="0"/>
              <a:t>Person</a:t>
            </a:r>
            <a:r>
              <a:rPr lang="en-US" dirty="0"/>
              <a:t>;</a:t>
            </a:r>
            <a:br>
              <a:rPr lang="en-US" dirty="0"/>
            </a:br>
            <a:r>
              <a:rPr lang="en-US" b="1" dirty="0"/>
              <a:t>create table </a:t>
            </a:r>
            <a:r>
              <a:rPr lang="en-US" i="1" dirty="0"/>
              <a:t>students </a:t>
            </a:r>
            <a:r>
              <a:rPr lang="en-US" b="1" dirty="0"/>
              <a:t>of </a:t>
            </a:r>
            <a:r>
              <a:rPr lang="en-US" i="1" dirty="0"/>
              <a:t>Student</a:t>
            </a:r>
            <a:br>
              <a:rPr lang="en-US" i="1" dirty="0"/>
            </a:br>
            <a:r>
              <a:rPr lang="en-US" i="1" dirty="0"/>
              <a:t>    </a:t>
            </a:r>
            <a:r>
              <a:rPr lang="en-US" b="1" dirty="0"/>
              <a:t>under </a:t>
            </a:r>
            <a:r>
              <a:rPr lang="en-US" i="1" dirty="0"/>
              <a:t>people</a:t>
            </a:r>
            <a:r>
              <a:rPr lang="en-US" dirty="0"/>
              <a:t>;</a:t>
            </a:r>
            <a:br>
              <a:rPr lang="en-US" dirty="0"/>
            </a:br>
            <a:r>
              <a:rPr lang="en-US" b="1" dirty="0"/>
              <a:t>create table </a:t>
            </a:r>
            <a:r>
              <a:rPr lang="en-US" i="1" dirty="0"/>
              <a:t>teachers </a:t>
            </a:r>
            <a:r>
              <a:rPr lang="en-US" b="1" dirty="0"/>
              <a:t>of </a:t>
            </a:r>
            <a:r>
              <a:rPr lang="en-US" i="1" dirty="0"/>
              <a:t>Teacher</a:t>
            </a:r>
            <a:br>
              <a:rPr lang="en-US" i="1" dirty="0"/>
            </a:br>
            <a:r>
              <a:rPr lang="en-US" i="1" dirty="0"/>
              <a:t>    </a:t>
            </a:r>
            <a:r>
              <a:rPr lang="en-US" b="1" dirty="0"/>
              <a:t>under </a:t>
            </a:r>
            <a:r>
              <a:rPr lang="en-US" i="1" dirty="0"/>
              <a:t>people</a:t>
            </a:r>
            <a:r>
              <a:rPr lang="en-US" dirty="0"/>
              <a:t>;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97596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674703" y="1102497"/>
            <a:ext cx="7759084" cy="4836664"/>
          </a:xfrm>
        </p:spPr>
        <p:txBody>
          <a:bodyPr/>
          <a:lstStyle/>
          <a:p>
            <a:r>
              <a:rPr lang="en-US" altLang="en-US" dirty="0"/>
              <a:t>Semi-Structured Data</a:t>
            </a:r>
          </a:p>
          <a:p>
            <a:r>
              <a:rPr lang="en-US" altLang="en-US" dirty="0"/>
              <a:t>Object Orientation</a:t>
            </a:r>
          </a:p>
          <a:p>
            <a:r>
              <a:rPr lang="en-US" altLang="en-US" dirty="0"/>
              <a:t>Textual Data</a:t>
            </a:r>
          </a:p>
          <a:p>
            <a:r>
              <a:rPr lang="en-US" altLang="en-US" dirty="0"/>
              <a:t>Spatial Data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6B6C4-5B51-452A-85DB-34E127B27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Reference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871C4-D7E5-4920-B96F-3BE9D666F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80" y="1102497"/>
            <a:ext cx="8161969" cy="5367972"/>
          </a:xfrm>
        </p:spPr>
        <p:txBody>
          <a:bodyPr/>
          <a:lstStyle/>
          <a:p>
            <a:r>
              <a:rPr lang="en-IN" dirty="0"/>
              <a:t>Creating reference types</a:t>
            </a:r>
          </a:p>
          <a:p>
            <a:pPr lvl="1"/>
            <a:r>
              <a:rPr lang="en-US" b="1" dirty="0"/>
              <a:t>create type </a:t>
            </a:r>
            <a:r>
              <a:rPr lang="en-US" i="1" dirty="0"/>
              <a:t>Person</a:t>
            </a:r>
            <a:br>
              <a:rPr lang="en-US" i="1" dirty="0"/>
            </a:br>
            <a:r>
              <a:rPr lang="en-US" i="1" dirty="0"/>
              <a:t>    </a:t>
            </a:r>
            <a:r>
              <a:rPr lang="en-US" dirty="0"/>
              <a:t>(</a:t>
            </a:r>
            <a:r>
              <a:rPr lang="en-US" i="1" dirty="0"/>
              <a:t>ID </a:t>
            </a:r>
            <a:r>
              <a:rPr lang="en-US" b="1" dirty="0"/>
              <a:t>varchar</a:t>
            </a:r>
            <a:r>
              <a:rPr lang="en-US" dirty="0"/>
              <a:t>(20) </a:t>
            </a:r>
            <a:r>
              <a:rPr lang="en-US" b="1" dirty="0"/>
              <a:t>primary key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name </a:t>
            </a:r>
            <a:r>
              <a:rPr lang="en-US" b="1" dirty="0"/>
              <a:t>varchar</a:t>
            </a:r>
            <a:r>
              <a:rPr lang="en-US" dirty="0"/>
              <a:t>(20),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address </a:t>
            </a:r>
            <a:r>
              <a:rPr lang="en-US" b="1" dirty="0"/>
              <a:t>varchar</a:t>
            </a:r>
            <a:r>
              <a:rPr lang="en-US" dirty="0"/>
              <a:t>(20))</a:t>
            </a:r>
            <a:br>
              <a:rPr lang="en-US" dirty="0"/>
            </a:br>
            <a:r>
              <a:rPr lang="en-US" dirty="0"/>
              <a:t>     </a:t>
            </a:r>
            <a:r>
              <a:rPr lang="en-US" b="1" dirty="0"/>
              <a:t>ref from</a:t>
            </a:r>
            <a:r>
              <a:rPr lang="en-US" dirty="0"/>
              <a:t>(</a:t>
            </a:r>
            <a:r>
              <a:rPr lang="en-US" i="1" dirty="0"/>
              <a:t>ID</a:t>
            </a:r>
            <a:r>
              <a:rPr lang="en-US" dirty="0"/>
              <a:t>);</a:t>
            </a:r>
            <a:br>
              <a:rPr lang="en-US" dirty="0"/>
            </a:br>
            <a:r>
              <a:rPr lang="en-US" b="1" dirty="0"/>
              <a:t>create table </a:t>
            </a:r>
            <a:r>
              <a:rPr lang="en-US" i="1" dirty="0"/>
              <a:t>people </a:t>
            </a:r>
            <a:r>
              <a:rPr lang="en-US" b="1" dirty="0"/>
              <a:t>of </a:t>
            </a:r>
            <a:r>
              <a:rPr lang="en-US" i="1" dirty="0"/>
              <a:t>Person</a:t>
            </a:r>
            <a:r>
              <a:rPr lang="en-US" dirty="0"/>
              <a:t>; </a:t>
            </a:r>
            <a:br>
              <a:rPr lang="en-US" dirty="0"/>
            </a:br>
            <a:r>
              <a:rPr lang="en-US" b="1" dirty="0"/>
              <a:t>create type </a:t>
            </a:r>
            <a:r>
              <a:rPr lang="en-US" i="1" dirty="0"/>
              <a:t>Department </a:t>
            </a:r>
            <a:r>
              <a:rPr lang="en-US" dirty="0"/>
              <a:t>(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/>
              <a:t>dept_name </a:t>
            </a:r>
            <a:r>
              <a:rPr lang="en-US" b="1" dirty="0"/>
              <a:t>varchar(20)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/>
              <a:t>     </a:t>
            </a:r>
            <a:r>
              <a:rPr lang="en-US" i="1" dirty="0">
                <a:solidFill>
                  <a:srgbClr val="C00000"/>
                </a:solidFill>
              </a:rPr>
              <a:t>head </a:t>
            </a:r>
            <a:r>
              <a:rPr lang="en-US" b="1" dirty="0">
                <a:solidFill>
                  <a:srgbClr val="C00000"/>
                </a:solidFill>
              </a:rPr>
              <a:t>ref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i="1" dirty="0">
                <a:solidFill>
                  <a:srgbClr val="C00000"/>
                </a:solidFill>
              </a:rPr>
              <a:t>Person</a:t>
            </a:r>
            <a:r>
              <a:rPr lang="en-US" dirty="0">
                <a:solidFill>
                  <a:srgbClr val="C00000"/>
                </a:solidFill>
              </a:rPr>
              <a:t>) </a:t>
            </a:r>
            <a:r>
              <a:rPr lang="en-US" b="1" dirty="0">
                <a:solidFill>
                  <a:srgbClr val="C00000"/>
                </a:solidFill>
              </a:rPr>
              <a:t>scope </a:t>
            </a:r>
            <a:r>
              <a:rPr lang="en-US" i="1" dirty="0">
                <a:solidFill>
                  <a:srgbClr val="C00000"/>
                </a:solidFill>
              </a:rPr>
              <a:t>people</a:t>
            </a:r>
            <a:r>
              <a:rPr lang="en-US" dirty="0"/>
              <a:t>);</a:t>
            </a:r>
            <a:br>
              <a:rPr lang="en-US" dirty="0"/>
            </a:br>
            <a:r>
              <a:rPr lang="en-US" b="1" dirty="0"/>
              <a:t>create table </a:t>
            </a:r>
            <a:r>
              <a:rPr lang="en-US" i="1" dirty="0"/>
              <a:t>departments </a:t>
            </a:r>
            <a:r>
              <a:rPr lang="en-US" b="1" dirty="0"/>
              <a:t>of </a:t>
            </a:r>
            <a:r>
              <a:rPr lang="en-US" i="1" dirty="0"/>
              <a:t>Department</a:t>
            </a:r>
            <a:r>
              <a:rPr lang="en-US" dirty="0"/>
              <a:t> </a:t>
            </a:r>
            <a:br>
              <a:rPr lang="en-US" dirty="0"/>
            </a:br>
            <a:r>
              <a:rPr lang="en-US" b="1" dirty="0"/>
              <a:t>insert into </a:t>
            </a:r>
            <a:r>
              <a:rPr lang="en-US" i="1" dirty="0"/>
              <a:t>departments </a:t>
            </a:r>
            <a:r>
              <a:rPr lang="en-US" b="1" dirty="0"/>
              <a:t>values </a:t>
            </a:r>
            <a:r>
              <a:rPr lang="en-US" dirty="0"/>
              <a:t>('CS', '12345’) </a:t>
            </a:r>
          </a:p>
          <a:p>
            <a:pPr lvl="1"/>
            <a:r>
              <a:rPr lang="en-US" dirty="0"/>
              <a:t>System generated references can be retrieved using subqueries</a:t>
            </a:r>
          </a:p>
          <a:p>
            <a:pPr lvl="2"/>
            <a:r>
              <a:rPr lang="en-US" dirty="0"/>
              <a:t>(</a:t>
            </a:r>
            <a:r>
              <a:rPr lang="en-US" b="1" dirty="0"/>
              <a:t>select ref</a:t>
            </a:r>
            <a:r>
              <a:rPr lang="en-US" dirty="0"/>
              <a:t>(</a:t>
            </a:r>
            <a:r>
              <a:rPr lang="en-US" i="1" dirty="0"/>
              <a:t>p</a:t>
            </a:r>
            <a:r>
              <a:rPr lang="en-US" dirty="0"/>
              <a:t>)   </a:t>
            </a:r>
            <a:r>
              <a:rPr lang="en-US" b="1" dirty="0"/>
              <a:t>from </a:t>
            </a:r>
            <a:r>
              <a:rPr lang="en-US" i="1" dirty="0"/>
              <a:t>people </a:t>
            </a:r>
            <a:r>
              <a:rPr lang="en-US" b="1" dirty="0"/>
              <a:t>as </a:t>
            </a:r>
            <a:r>
              <a:rPr lang="en-US" i="1" dirty="0"/>
              <a:t>p    </a:t>
            </a:r>
            <a:r>
              <a:rPr lang="en-US" b="1" dirty="0"/>
              <a:t>where </a:t>
            </a:r>
            <a:r>
              <a:rPr lang="en-US" i="1" dirty="0"/>
              <a:t>ID </a:t>
            </a:r>
            <a:r>
              <a:rPr lang="en-US" dirty="0"/>
              <a:t>= '12345') </a:t>
            </a:r>
          </a:p>
          <a:p>
            <a:r>
              <a:rPr lang="en-US" dirty="0"/>
              <a:t>Using references in </a:t>
            </a:r>
            <a:r>
              <a:rPr lang="en-US" b="1" dirty="0">
                <a:solidFill>
                  <a:srgbClr val="002060"/>
                </a:solidFill>
              </a:rPr>
              <a:t>path expressions</a:t>
            </a:r>
          </a:p>
          <a:p>
            <a:pPr lvl="1"/>
            <a:r>
              <a:rPr lang="en-US" b="1" dirty="0"/>
              <a:t>select </a:t>
            </a:r>
            <a:r>
              <a:rPr lang="en-US" i="1" dirty="0"/>
              <a:t>head</a:t>
            </a:r>
            <a:r>
              <a:rPr lang="en-US" dirty="0"/>
              <a:t>-</a:t>
            </a:r>
            <a:r>
              <a:rPr lang="en-US" i="1" dirty="0"/>
              <a:t>&gt;name</a:t>
            </a:r>
            <a:r>
              <a:rPr lang="en-US" dirty="0"/>
              <a:t>, </a:t>
            </a:r>
            <a:r>
              <a:rPr lang="en-US" i="1" dirty="0"/>
              <a:t>head</a:t>
            </a:r>
            <a:r>
              <a:rPr lang="en-US" dirty="0"/>
              <a:t>-</a:t>
            </a:r>
            <a:r>
              <a:rPr lang="en-US" i="1" dirty="0"/>
              <a:t>&gt;address</a:t>
            </a:r>
            <a:br>
              <a:rPr lang="en-US" i="1" dirty="0"/>
            </a:br>
            <a:r>
              <a:rPr lang="en-US" b="1" dirty="0"/>
              <a:t>from </a:t>
            </a:r>
            <a:r>
              <a:rPr lang="en-US" i="1" dirty="0"/>
              <a:t>departments</a:t>
            </a:r>
            <a:r>
              <a:rPr lang="en-US" dirty="0"/>
              <a:t>; 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775663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EFE87-A01F-4A88-AB01-B12DC0173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Object-Relational Mapping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D21A6-E1F6-4BC2-BEB8-861287623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58" y="1102497"/>
            <a:ext cx="8153092" cy="5367972"/>
          </a:xfrm>
        </p:spPr>
        <p:txBody>
          <a:bodyPr/>
          <a:lstStyle/>
          <a:p>
            <a:r>
              <a:rPr lang="en-IN" dirty="0"/>
              <a:t>Object-relational mapping (ORM) systems allow </a:t>
            </a:r>
          </a:p>
          <a:p>
            <a:pPr lvl="1"/>
            <a:r>
              <a:rPr lang="en-IN" dirty="0"/>
              <a:t>Specification of mapping between programming language objects and database tuples </a:t>
            </a:r>
          </a:p>
          <a:p>
            <a:pPr lvl="1"/>
            <a:r>
              <a:rPr lang="en-IN" dirty="0"/>
              <a:t>Automatic creation of database tuples upon creation of objects </a:t>
            </a:r>
          </a:p>
          <a:p>
            <a:pPr lvl="1"/>
            <a:r>
              <a:rPr lang="en-IN" dirty="0"/>
              <a:t>Automatic update/delete of database tuples when objects are update/deleted</a:t>
            </a:r>
          </a:p>
          <a:p>
            <a:pPr lvl="1"/>
            <a:r>
              <a:rPr lang="en-IN" dirty="0"/>
              <a:t>Interface to retrieve objects satisfying specified conditions</a:t>
            </a:r>
          </a:p>
          <a:p>
            <a:pPr lvl="2"/>
            <a:r>
              <a:rPr lang="en-IN" dirty="0"/>
              <a:t>Tuples in database are queried, and object created from the tuples</a:t>
            </a:r>
          </a:p>
          <a:p>
            <a:r>
              <a:rPr lang="en-IN" dirty="0"/>
              <a:t>Details in Section 9.6.2</a:t>
            </a:r>
          </a:p>
          <a:p>
            <a:pPr lvl="1"/>
            <a:r>
              <a:rPr lang="en-IN" dirty="0"/>
              <a:t>Hibernate ORM for Java</a:t>
            </a:r>
          </a:p>
          <a:p>
            <a:pPr lvl="1"/>
            <a:r>
              <a:rPr lang="en-IN" dirty="0"/>
              <a:t>Django ORM for Python</a:t>
            </a:r>
          </a:p>
        </p:txBody>
      </p:sp>
    </p:spTree>
    <p:extLst>
      <p:ext uri="{BB962C8B-B14F-4D97-AF65-F5344CB8AC3E}">
        <p14:creationId xmlns:p14="http://schemas.microsoft.com/office/powerpoint/2010/main" val="1773035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Textual Data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65825" y="1102497"/>
            <a:ext cx="7759084" cy="5367972"/>
          </a:xfrm>
        </p:spPr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</a:rPr>
              <a:t>Information</a:t>
            </a:r>
            <a:r>
              <a:rPr lang="en-US" altLang="en-US" b="1" dirty="0"/>
              <a:t> </a:t>
            </a:r>
            <a:r>
              <a:rPr lang="en-US" altLang="en-US" b="1" dirty="0">
                <a:solidFill>
                  <a:srgbClr val="002060"/>
                </a:solidFill>
              </a:rPr>
              <a:t>retrieval</a:t>
            </a:r>
            <a:r>
              <a:rPr lang="en-US" altLang="en-US" dirty="0"/>
              <a:t>: querying of unstructured data</a:t>
            </a:r>
          </a:p>
          <a:p>
            <a:pPr lvl="1"/>
            <a:r>
              <a:rPr lang="en-US" altLang="en-US" dirty="0"/>
              <a:t>Simple model of keyword queries:  given query keywords, retrieve documents containing all the keywords</a:t>
            </a:r>
          </a:p>
          <a:p>
            <a:pPr lvl="1"/>
            <a:r>
              <a:rPr lang="en-US" altLang="en-US" dirty="0"/>
              <a:t>More advanced models rank relevance of documents</a:t>
            </a:r>
          </a:p>
          <a:p>
            <a:pPr lvl="1"/>
            <a:r>
              <a:rPr lang="en-US" altLang="en-US" dirty="0"/>
              <a:t>Today, keyword queries return many types of information as answers</a:t>
            </a:r>
          </a:p>
          <a:p>
            <a:pPr lvl="2"/>
            <a:r>
              <a:rPr lang="en-US" altLang="en-US" dirty="0"/>
              <a:t>E.g</a:t>
            </a:r>
            <a:r>
              <a:rPr lang="en-US" altLang="en-US" dirty="0" smtClean="0"/>
              <a:t>., </a:t>
            </a:r>
            <a:r>
              <a:rPr lang="en-US" altLang="en-US" dirty="0"/>
              <a:t>a query “cricket” typically returns information about ongoing cricket matches</a:t>
            </a:r>
          </a:p>
          <a:p>
            <a:r>
              <a:rPr lang="en-US" altLang="en-US" dirty="0"/>
              <a:t>Relevance ranking</a:t>
            </a:r>
          </a:p>
          <a:p>
            <a:pPr lvl="1"/>
            <a:r>
              <a:rPr lang="en-US" altLang="en-US" dirty="0"/>
              <a:t>Essential since there are usually many documents matching keywords</a:t>
            </a:r>
          </a:p>
          <a:p>
            <a:pPr>
              <a:buFont typeface="Monotype Sorts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00045-1F3A-4028-920E-82D8D6E46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Ranking using TF-IDF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7498B8-1E47-4AA6-94FC-85A613484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80" y="1102497"/>
            <a:ext cx="8161969" cy="5367972"/>
          </a:xfrm>
        </p:spPr>
        <p:txBody>
          <a:bodyPr/>
          <a:lstStyle/>
          <a:p>
            <a:r>
              <a:rPr lang="en-IN" dirty="0"/>
              <a:t>Term: keyword occurring in a document/query</a:t>
            </a:r>
          </a:p>
          <a:p>
            <a:r>
              <a:rPr lang="en-US" b="1" dirty="0">
                <a:solidFill>
                  <a:srgbClr val="002060"/>
                </a:solidFill>
              </a:rPr>
              <a:t>Term Frequency:</a:t>
            </a:r>
            <a:r>
              <a:rPr lang="en-US" i="1" dirty="0"/>
              <a:t> TF</a:t>
            </a:r>
            <a:r>
              <a:rPr lang="en-US" dirty="0"/>
              <a:t>(</a:t>
            </a:r>
            <a:r>
              <a:rPr lang="en-US" i="1" dirty="0"/>
              <a:t>d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dirty="0"/>
              <a:t>), the relevance of a term </a:t>
            </a:r>
            <a:r>
              <a:rPr lang="en-US" i="1" dirty="0"/>
              <a:t>t </a:t>
            </a:r>
            <a:r>
              <a:rPr lang="en-US" dirty="0"/>
              <a:t>to a document </a:t>
            </a:r>
            <a:r>
              <a:rPr lang="en-US" i="1" dirty="0"/>
              <a:t>d</a:t>
            </a:r>
          </a:p>
          <a:p>
            <a:pPr lvl="1"/>
            <a:r>
              <a:rPr lang="en-US" dirty="0"/>
              <a:t>One definition</a:t>
            </a:r>
            <a:r>
              <a:rPr lang="en-US" i="1" dirty="0"/>
              <a:t>:  TF</a:t>
            </a:r>
            <a:r>
              <a:rPr lang="en-US" dirty="0"/>
              <a:t>(</a:t>
            </a:r>
            <a:r>
              <a:rPr lang="en-US" i="1" dirty="0"/>
              <a:t>d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dirty="0"/>
              <a:t>) = </a:t>
            </a:r>
            <a:r>
              <a:rPr lang="en-US" i="1" dirty="0"/>
              <a:t>log</a:t>
            </a:r>
            <a:r>
              <a:rPr lang="en-US" dirty="0"/>
              <a:t>(1 + </a:t>
            </a:r>
            <a:r>
              <a:rPr lang="en-US" i="1" dirty="0"/>
              <a:t>n</a:t>
            </a:r>
            <a:r>
              <a:rPr lang="en-US" dirty="0"/>
              <a:t>(</a:t>
            </a:r>
            <a:r>
              <a:rPr lang="en-US" i="1" dirty="0" err="1"/>
              <a:t>d,t</a:t>
            </a:r>
            <a:r>
              <a:rPr lang="en-US" dirty="0"/>
              <a:t>)</a:t>
            </a:r>
            <a:r>
              <a:rPr lang="en-US" i="1" dirty="0"/>
              <a:t>/n</a:t>
            </a:r>
            <a:r>
              <a:rPr lang="en-US" dirty="0"/>
              <a:t>(</a:t>
            </a:r>
            <a:r>
              <a:rPr lang="en-US" i="1" dirty="0"/>
              <a:t>d</a:t>
            </a:r>
            <a:r>
              <a:rPr lang="en-US" dirty="0"/>
              <a:t>)) </a:t>
            </a:r>
            <a:br>
              <a:rPr lang="en-US" dirty="0"/>
            </a:br>
            <a:r>
              <a:rPr lang="en-US" dirty="0"/>
              <a:t>where </a:t>
            </a:r>
            <a:endParaRPr lang="en-US" dirty="0" smtClean="0"/>
          </a:p>
          <a:p>
            <a:pPr lvl="2"/>
            <a:r>
              <a:rPr lang="en-US" i="1" dirty="0" smtClean="0"/>
              <a:t>n</a:t>
            </a:r>
            <a:r>
              <a:rPr lang="en-US" dirty="0" smtClean="0"/>
              <a:t>(</a:t>
            </a:r>
            <a:r>
              <a:rPr lang="en-US" i="1" dirty="0" err="1" smtClean="0"/>
              <a:t>d,t</a:t>
            </a:r>
            <a:r>
              <a:rPr lang="en-US" dirty="0"/>
              <a:t>)</a:t>
            </a:r>
            <a:r>
              <a:rPr lang="en-US" i="1" dirty="0"/>
              <a:t> = </a:t>
            </a:r>
            <a:r>
              <a:rPr lang="en-US" dirty="0"/>
              <a:t>number of occurrences of term </a:t>
            </a:r>
            <a:r>
              <a:rPr lang="en-US" i="1" dirty="0"/>
              <a:t>t</a:t>
            </a:r>
            <a:r>
              <a:rPr lang="en-US" dirty="0"/>
              <a:t> in document </a:t>
            </a:r>
            <a:r>
              <a:rPr lang="en-US" i="1" dirty="0"/>
              <a:t>d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i="1" dirty="0" smtClean="0"/>
              <a:t>n</a:t>
            </a:r>
            <a:r>
              <a:rPr lang="en-US" dirty="0" smtClean="0"/>
              <a:t>(</a:t>
            </a:r>
            <a:r>
              <a:rPr lang="en-US" i="1" dirty="0" smtClean="0"/>
              <a:t>d</a:t>
            </a:r>
            <a:r>
              <a:rPr lang="en-US" dirty="0"/>
              <a:t>)   = number of terms in document </a:t>
            </a:r>
            <a:r>
              <a:rPr lang="en-US" i="1" dirty="0"/>
              <a:t>d</a:t>
            </a:r>
          </a:p>
          <a:p>
            <a:r>
              <a:rPr lang="en-US" b="1" dirty="0">
                <a:solidFill>
                  <a:srgbClr val="002060"/>
                </a:solidFill>
              </a:rPr>
              <a:t>Inverse document frequency</a:t>
            </a:r>
            <a:r>
              <a:rPr lang="en-US" dirty="0"/>
              <a:t>: IDF(t)</a:t>
            </a:r>
          </a:p>
          <a:p>
            <a:pPr lvl="1"/>
            <a:r>
              <a:rPr lang="en-US" dirty="0"/>
              <a:t>One definition: </a:t>
            </a:r>
            <a:r>
              <a:rPr lang="en-IN" i="1" dirty="0"/>
              <a:t>IDF</a:t>
            </a:r>
            <a:r>
              <a:rPr lang="en-IN" dirty="0"/>
              <a:t>(</a:t>
            </a:r>
            <a:r>
              <a:rPr lang="en-IN" i="1" dirty="0"/>
              <a:t>t</a:t>
            </a:r>
            <a:r>
              <a:rPr lang="en-IN" dirty="0"/>
              <a:t>) = 1/</a:t>
            </a:r>
            <a:r>
              <a:rPr lang="en-IN" i="1" dirty="0"/>
              <a:t>n</a:t>
            </a:r>
            <a:r>
              <a:rPr lang="en-IN" dirty="0"/>
              <a:t>(</a:t>
            </a:r>
            <a:r>
              <a:rPr lang="en-IN" i="1" dirty="0"/>
              <a:t>t</a:t>
            </a:r>
            <a:r>
              <a:rPr lang="en-IN" dirty="0"/>
              <a:t>) </a:t>
            </a:r>
          </a:p>
          <a:p>
            <a:r>
              <a:rPr lang="en-US" b="1" dirty="0">
                <a:solidFill>
                  <a:srgbClr val="002060"/>
                </a:solidFill>
              </a:rPr>
              <a:t>Relevance</a:t>
            </a:r>
            <a:r>
              <a:rPr lang="en-US" b="1" dirty="0"/>
              <a:t> </a:t>
            </a:r>
            <a:r>
              <a:rPr lang="en-US" dirty="0"/>
              <a:t>of a document </a:t>
            </a:r>
            <a:r>
              <a:rPr lang="en-US" i="1" dirty="0"/>
              <a:t>d </a:t>
            </a:r>
            <a:r>
              <a:rPr lang="en-US" dirty="0"/>
              <a:t>to a set of terms </a:t>
            </a:r>
            <a:r>
              <a:rPr lang="en-US" i="1" dirty="0"/>
              <a:t>Q</a:t>
            </a:r>
            <a:endParaRPr lang="en-US" b="1" i="1" dirty="0"/>
          </a:p>
          <a:p>
            <a:pPr lvl="1"/>
            <a:r>
              <a:rPr lang="en-US" i="1" dirty="0"/>
              <a:t>One definition: r</a:t>
            </a:r>
            <a:r>
              <a:rPr lang="en-US" dirty="0"/>
              <a:t>(</a:t>
            </a:r>
            <a:r>
              <a:rPr lang="en-US" i="1" dirty="0"/>
              <a:t>d</a:t>
            </a:r>
            <a:r>
              <a:rPr lang="en-US" dirty="0"/>
              <a:t>, </a:t>
            </a:r>
            <a:r>
              <a:rPr lang="en-US" i="1" dirty="0"/>
              <a:t>Q</a:t>
            </a:r>
            <a:r>
              <a:rPr lang="en-US" dirty="0"/>
              <a:t>) = ∑</a:t>
            </a:r>
            <a:r>
              <a:rPr lang="en-US" sz="2200" i="1" baseline="-25000" dirty="0" err="1"/>
              <a:t>t</a:t>
            </a:r>
            <a:r>
              <a:rPr lang="en-US" sz="2200" baseline="-25000" dirty="0" err="1"/>
              <a:t>∈</a:t>
            </a:r>
            <a:r>
              <a:rPr lang="en-US" sz="2200" i="1" baseline="-25000" dirty="0" err="1"/>
              <a:t>Q</a:t>
            </a:r>
            <a:r>
              <a:rPr lang="en-US" i="1" dirty="0"/>
              <a:t> TF</a:t>
            </a:r>
            <a:r>
              <a:rPr lang="en-US" dirty="0"/>
              <a:t>(</a:t>
            </a:r>
            <a:r>
              <a:rPr lang="en-US" i="1" dirty="0"/>
              <a:t>d</a:t>
            </a:r>
            <a:r>
              <a:rPr lang="en-US" dirty="0"/>
              <a:t>, </a:t>
            </a:r>
            <a:r>
              <a:rPr lang="en-US" i="1" dirty="0"/>
              <a:t>t</a:t>
            </a:r>
            <a:r>
              <a:rPr lang="en-US" dirty="0"/>
              <a:t>) ∗ </a:t>
            </a:r>
            <a:r>
              <a:rPr lang="en-US" i="1" dirty="0"/>
              <a:t>IDF</a:t>
            </a:r>
            <a:r>
              <a:rPr lang="en-US" dirty="0"/>
              <a:t>(</a:t>
            </a:r>
            <a:r>
              <a:rPr lang="en-US" i="1" dirty="0"/>
              <a:t>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Other definitions </a:t>
            </a:r>
          </a:p>
          <a:p>
            <a:pPr lvl="2"/>
            <a:r>
              <a:rPr lang="en-US" dirty="0"/>
              <a:t>take </a:t>
            </a:r>
            <a:r>
              <a:rPr lang="en-US" b="1" dirty="0">
                <a:solidFill>
                  <a:srgbClr val="002060"/>
                </a:solidFill>
              </a:rPr>
              <a:t>proximity</a:t>
            </a:r>
            <a:r>
              <a:rPr lang="en-US" dirty="0"/>
              <a:t> of words into account</a:t>
            </a:r>
          </a:p>
          <a:p>
            <a:pPr lvl="2"/>
            <a:r>
              <a:rPr lang="en-US" b="1" dirty="0">
                <a:solidFill>
                  <a:srgbClr val="002060"/>
                </a:solidFill>
              </a:rPr>
              <a:t>Stop words</a:t>
            </a:r>
            <a:r>
              <a:rPr lang="en-US" dirty="0"/>
              <a:t> are often ignored </a:t>
            </a:r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148340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C03FE-ECDC-4307-AE8C-0102C7364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Ranking Using Hyperlinks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987CA-78EE-4AFC-96B5-FAE059D1E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58" y="1102497"/>
            <a:ext cx="7750206" cy="5367972"/>
          </a:xfrm>
        </p:spPr>
        <p:txBody>
          <a:bodyPr/>
          <a:lstStyle/>
          <a:p>
            <a:r>
              <a:rPr lang="en-IN" dirty="0"/>
              <a:t>Hyperlinks provide very important clues to importance</a:t>
            </a:r>
          </a:p>
          <a:p>
            <a:r>
              <a:rPr lang="en-IN" dirty="0"/>
              <a:t>Google introduced PageRank, a measure of popularity/importance based on hyperlinks to pages</a:t>
            </a:r>
          </a:p>
          <a:p>
            <a:pPr lvl="1"/>
            <a:r>
              <a:rPr lang="en-IN" dirty="0"/>
              <a:t>Pages hyperlinked from many pages should have higher PageRank</a:t>
            </a:r>
          </a:p>
          <a:p>
            <a:pPr lvl="1"/>
            <a:r>
              <a:rPr lang="en-IN" dirty="0"/>
              <a:t>Pages hyperlinked from pages with higher PageRank should have higher PageRank</a:t>
            </a:r>
          </a:p>
          <a:p>
            <a:pPr lvl="1"/>
            <a:r>
              <a:rPr lang="en-IN" dirty="0"/>
              <a:t>Formalized by </a:t>
            </a:r>
            <a:r>
              <a:rPr lang="en-IN" b="1" dirty="0">
                <a:solidFill>
                  <a:srgbClr val="002060"/>
                </a:solidFill>
              </a:rPr>
              <a:t>random walk</a:t>
            </a:r>
            <a:r>
              <a:rPr lang="en-IN" dirty="0"/>
              <a:t> model</a:t>
            </a:r>
          </a:p>
          <a:p>
            <a:r>
              <a:rPr lang="en-IN" dirty="0"/>
              <a:t>Let </a:t>
            </a:r>
            <a:r>
              <a:rPr lang="pl-PL" i="1" dirty="0"/>
              <a:t>T</a:t>
            </a:r>
            <a:r>
              <a:rPr lang="pl-PL" dirty="0"/>
              <a:t>[</a:t>
            </a:r>
            <a:r>
              <a:rPr lang="pl-PL" i="1" dirty="0"/>
              <a:t>i</a:t>
            </a:r>
            <a:r>
              <a:rPr lang="pl-PL" dirty="0"/>
              <a:t>, </a:t>
            </a:r>
            <a:r>
              <a:rPr lang="pl-PL" i="1" dirty="0"/>
              <a:t>j</a:t>
            </a:r>
            <a:r>
              <a:rPr lang="pl-PL" dirty="0"/>
              <a:t>]</a:t>
            </a:r>
            <a:r>
              <a:rPr lang="en-IN" dirty="0"/>
              <a:t> be the probability that a random walker who is on page </a:t>
            </a:r>
            <a:r>
              <a:rPr lang="en-IN" i="1" dirty="0" err="1"/>
              <a:t>i</a:t>
            </a:r>
            <a:r>
              <a:rPr lang="en-IN" dirty="0"/>
              <a:t> will click on the link to page </a:t>
            </a:r>
            <a:r>
              <a:rPr lang="en-IN" i="1" dirty="0"/>
              <a:t>j</a:t>
            </a:r>
          </a:p>
          <a:p>
            <a:pPr lvl="1"/>
            <a:r>
              <a:rPr lang="en-IN" dirty="0"/>
              <a:t>Assuming all links are equal, </a:t>
            </a:r>
            <a:r>
              <a:rPr lang="pl-PL" i="1" dirty="0"/>
              <a:t>T</a:t>
            </a:r>
            <a:r>
              <a:rPr lang="pl-PL" dirty="0"/>
              <a:t>[</a:t>
            </a:r>
            <a:r>
              <a:rPr lang="pl-PL" i="1" dirty="0"/>
              <a:t>i</a:t>
            </a:r>
            <a:r>
              <a:rPr lang="pl-PL" dirty="0"/>
              <a:t>, </a:t>
            </a:r>
            <a:r>
              <a:rPr lang="pl-PL" i="1" dirty="0"/>
              <a:t>j</a:t>
            </a:r>
            <a:r>
              <a:rPr lang="pl-PL" dirty="0"/>
              <a:t>] = 1∕</a:t>
            </a:r>
            <a:r>
              <a:rPr lang="pl-PL" i="1" dirty="0"/>
              <a:t>Ni</a:t>
            </a:r>
            <a:r>
              <a:rPr lang="pl-PL" dirty="0"/>
              <a:t> </a:t>
            </a:r>
            <a:endParaRPr lang="en-IN" dirty="0"/>
          </a:p>
          <a:p>
            <a:r>
              <a:rPr lang="en-IN" dirty="0"/>
              <a:t>Then PageRank[j] for each page j can be defined as</a:t>
            </a:r>
          </a:p>
          <a:p>
            <a:pPr lvl="1"/>
            <a:r>
              <a:rPr lang="en-IN" i="1" dirty="0"/>
              <a:t>P</a:t>
            </a:r>
            <a:r>
              <a:rPr lang="en-IN" dirty="0"/>
              <a:t>[</a:t>
            </a:r>
            <a:r>
              <a:rPr lang="en-IN" i="1" dirty="0"/>
              <a:t>j</a:t>
            </a:r>
            <a:r>
              <a:rPr lang="en-IN" dirty="0"/>
              <a:t>] = </a:t>
            </a:r>
            <a:r>
              <a:rPr lang="el-GR" dirty="0"/>
              <a:t>δ∕</a:t>
            </a:r>
            <a:r>
              <a:rPr lang="en-IN" i="1" dirty="0"/>
              <a:t>N </a:t>
            </a:r>
            <a:r>
              <a:rPr lang="en-IN" dirty="0"/>
              <a:t>+ (1 - </a:t>
            </a:r>
            <a:r>
              <a:rPr lang="el-GR" dirty="0"/>
              <a:t>δ) ∗</a:t>
            </a:r>
            <a:r>
              <a:rPr lang="en-IN" dirty="0"/>
              <a:t> ∑</a:t>
            </a:r>
            <a:r>
              <a:rPr lang="en-IN" i="1" baseline="-25000" dirty="0" err="1"/>
              <a:t>i</a:t>
            </a:r>
            <a:r>
              <a:rPr lang="en-IN" baseline="-25000" dirty="0"/>
              <a:t>=1</a:t>
            </a:r>
            <a:r>
              <a:rPr lang="en-IN" baseline="30000" dirty="0"/>
              <a:t>N</a:t>
            </a:r>
            <a:r>
              <a:rPr lang="en-IN" dirty="0"/>
              <a:t> (</a:t>
            </a:r>
            <a:r>
              <a:rPr lang="en-IN" i="1" dirty="0"/>
              <a:t>T</a:t>
            </a:r>
            <a:r>
              <a:rPr lang="en-IN" dirty="0"/>
              <a:t>[</a:t>
            </a:r>
            <a:r>
              <a:rPr lang="en-IN" i="1" dirty="0" err="1"/>
              <a:t>i</a:t>
            </a:r>
            <a:r>
              <a:rPr lang="en-IN" dirty="0"/>
              <a:t>, </a:t>
            </a:r>
            <a:r>
              <a:rPr lang="en-IN" i="1" dirty="0"/>
              <a:t>j</a:t>
            </a:r>
            <a:r>
              <a:rPr lang="en-IN" dirty="0"/>
              <a:t>] ∗ </a:t>
            </a:r>
            <a:r>
              <a:rPr lang="en-IN" i="1" dirty="0"/>
              <a:t>P</a:t>
            </a:r>
            <a:r>
              <a:rPr lang="en-IN" dirty="0"/>
              <a:t>[</a:t>
            </a:r>
            <a:r>
              <a:rPr lang="en-IN" i="1" dirty="0" err="1"/>
              <a:t>i</a:t>
            </a:r>
            <a:r>
              <a:rPr lang="en-IN" dirty="0"/>
              <a:t>]) </a:t>
            </a:r>
          </a:p>
          <a:p>
            <a:pPr lvl="1"/>
            <a:r>
              <a:rPr lang="en-IN" dirty="0"/>
              <a:t>Where </a:t>
            </a:r>
            <a:r>
              <a:rPr lang="en-IN" i="1" dirty="0"/>
              <a:t>N</a:t>
            </a:r>
            <a:r>
              <a:rPr lang="en-IN" dirty="0"/>
              <a:t> = total number of pages, and </a:t>
            </a:r>
            <a:r>
              <a:rPr lang="el-GR" dirty="0"/>
              <a:t>δ</a:t>
            </a:r>
            <a:r>
              <a:rPr lang="en-IN" dirty="0"/>
              <a:t> a constant usually set to 0.15</a:t>
            </a:r>
          </a:p>
          <a:p>
            <a:pPr marL="0" indent="0">
              <a:buNone/>
            </a:pPr>
            <a:r>
              <a:rPr lang="pl-PL" dirty="0"/>
              <a:t/>
            </a:r>
            <a:br>
              <a:rPr lang="pl-PL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43010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C03FE-ECDC-4307-AE8C-0102C7364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Ranking Using Hyperlinks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6987CA-78EE-4AFC-96B5-FAE059D1EC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58" y="1102497"/>
            <a:ext cx="7679185" cy="5367972"/>
          </a:xfrm>
        </p:spPr>
        <p:txBody>
          <a:bodyPr/>
          <a:lstStyle/>
          <a:p>
            <a:r>
              <a:rPr lang="en-IN" dirty="0"/>
              <a:t>Definition of PageRank is circular, but can be solved as a set of linear equations</a:t>
            </a:r>
          </a:p>
          <a:p>
            <a:pPr lvl="1"/>
            <a:r>
              <a:rPr lang="en-IN" dirty="0"/>
              <a:t>Simple iterative technique works well</a:t>
            </a:r>
          </a:p>
          <a:p>
            <a:pPr lvl="1"/>
            <a:r>
              <a:rPr lang="en-IN" dirty="0"/>
              <a:t>Initialize all P[</a:t>
            </a:r>
            <a:r>
              <a:rPr lang="en-IN" dirty="0" err="1"/>
              <a:t>i</a:t>
            </a:r>
            <a:r>
              <a:rPr lang="en-IN" dirty="0"/>
              <a:t>] = 1/N</a:t>
            </a:r>
            <a:endParaRPr lang="pl-PL" dirty="0"/>
          </a:p>
          <a:p>
            <a:pPr lvl="1"/>
            <a:r>
              <a:rPr lang="en-IN" dirty="0"/>
              <a:t>In each iteration use equation  </a:t>
            </a:r>
            <a:r>
              <a:rPr lang="en-IN" i="1" dirty="0"/>
              <a:t>P</a:t>
            </a:r>
            <a:r>
              <a:rPr lang="en-IN" dirty="0"/>
              <a:t>[</a:t>
            </a:r>
            <a:r>
              <a:rPr lang="en-IN" i="1" dirty="0"/>
              <a:t>j</a:t>
            </a:r>
            <a:r>
              <a:rPr lang="en-IN" dirty="0"/>
              <a:t>] = </a:t>
            </a:r>
            <a:r>
              <a:rPr lang="el-GR" dirty="0"/>
              <a:t>δ∕</a:t>
            </a:r>
            <a:r>
              <a:rPr lang="en-IN" i="1" dirty="0"/>
              <a:t>N </a:t>
            </a:r>
            <a:r>
              <a:rPr lang="en-IN" dirty="0"/>
              <a:t>+ (1 - </a:t>
            </a:r>
            <a:r>
              <a:rPr lang="el-GR" dirty="0"/>
              <a:t>δ) ∗</a:t>
            </a:r>
            <a:r>
              <a:rPr lang="en-IN" dirty="0"/>
              <a:t> ∑</a:t>
            </a:r>
            <a:r>
              <a:rPr lang="en-IN" i="1" baseline="-25000" dirty="0" err="1"/>
              <a:t>i</a:t>
            </a:r>
            <a:r>
              <a:rPr lang="en-IN" baseline="-25000" dirty="0"/>
              <a:t>=1</a:t>
            </a:r>
            <a:r>
              <a:rPr lang="en-IN" baseline="30000" dirty="0"/>
              <a:t>N</a:t>
            </a:r>
            <a:r>
              <a:rPr lang="en-IN" dirty="0"/>
              <a:t> (</a:t>
            </a:r>
            <a:r>
              <a:rPr lang="en-IN" i="1" dirty="0"/>
              <a:t>T</a:t>
            </a:r>
            <a:r>
              <a:rPr lang="en-IN" dirty="0"/>
              <a:t>[</a:t>
            </a:r>
            <a:r>
              <a:rPr lang="en-IN" i="1" dirty="0" err="1"/>
              <a:t>i</a:t>
            </a:r>
            <a:r>
              <a:rPr lang="en-IN" dirty="0"/>
              <a:t>, </a:t>
            </a:r>
            <a:r>
              <a:rPr lang="en-IN" i="1" dirty="0"/>
              <a:t>j</a:t>
            </a:r>
            <a:r>
              <a:rPr lang="en-IN" dirty="0"/>
              <a:t>] ∗ </a:t>
            </a:r>
            <a:r>
              <a:rPr lang="en-IN" i="1" dirty="0"/>
              <a:t>P</a:t>
            </a:r>
            <a:r>
              <a:rPr lang="en-IN" dirty="0"/>
              <a:t>[</a:t>
            </a:r>
            <a:r>
              <a:rPr lang="en-IN" i="1" dirty="0" err="1"/>
              <a:t>i</a:t>
            </a:r>
            <a:r>
              <a:rPr lang="en-IN" dirty="0"/>
              <a:t>])  to update </a:t>
            </a:r>
            <a:r>
              <a:rPr lang="en-IN" i="1" dirty="0"/>
              <a:t>P</a:t>
            </a:r>
            <a:r>
              <a:rPr lang="en-IN" dirty="0"/>
              <a:t> </a:t>
            </a:r>
          </a:p>
          <a:p>
            <a:pPr lvl="1"/>
            <a:r>
              <a:rPr lang="en-IN" dirty="0"/>
              <a:t>Stop iteration when changes are small, or some limit (say 30 iterations) is reached.</a:t>
            </a:r>
          </a:p>
          <a:p>
            <a:r>
              <a:rPr lang="en-IN" dirty="0"/>
              <a:t>Other measures of relevance are also important.  For example:</a:t>
            </a:r>
          </a:p>
          <a:p>
            <a:pPr lvl="1"/>
            <a:r>
              <a:rPr lang="en-IN" dirty="0"/>
              <a:t>Keywords in anchor text</a:t>
            </a:r>
          </a:p>
          <a:p>
            <a:pPr lvl="1"/>
            <a:r>
              <a:rPr lang="en-IN" dirty="0"/>
              <a:t>Number of times who ask a query click on a link if it is returned as an answer</a:t>
            </a:r>
          </a:p>
        </p:txBody>
      </p:sp>
    </p:spTree>
    <p:extLst>
      <p:ext uri="{BB962C8B-B14F-4D97-AF65-F5344CB8AC3E}">
        <p14:creationId xmlns:p14="http://schemas.microsoft.com/office/powerpoint/2010/main" val="20582679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95DE3-F1B1-4199-8E4B-738E5E105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Retrieval Effectiveness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369F0-E989-4F4E-9740-0E12922F3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458" y="1102497"/>
            <a:ext cx="8153092" cy="5367972"/>
          </a:xfrm>
        </p:spPr>
        <p:txBody>
          <a:bodyPr/>
          <a:lstStyle/>
          <a:p>
            <a:r>
              <a:rPr lang="en-IN" dirty="0"/>
              <a:t>Measures of effectiveness</a:t>
            </a:r>
          </a:p>
          <a:p>
            <a:pPr lvl="1"/>
            <a:r>
              <a:rPr lang="en-IN" b="1" dirty="0">
                <a:solidFill>
                  <a:srgbClr val="002060"/>
                </a:solidFill>
              </a:rPr>
              <a:t>Precision</a:t>
            </a:r>
            <a:r>
              <a:rPr lang="en-IN" dirty="0"/>
              <a:t>: what percentage of returned results are actually relevant</a:t>
            </a:r>
          </a:p>
          <a:p>
            <a:pPr lvl="1"/>
            <a:r>
              <a:rPr lang="en-IN" b="1" dirty="0">
                <a:solidFill>
                  <a:srgbClr val="002060"/>
                </a:solidFill>
              </a:rPr>
              <a:t>Recall</a:t>
            </a:r>
            <a:r>
              <a:rPr lang="en-IN" dirty="0"/>
              <a:t>: what percentage of relevant results were returned</a:t>
            </a:r>
          </a:p>
          <a:p>
            <a:pPr lvl="1"/>
            <a:r>
              <a:rPr lang="en-IN" dirty="0"/>
              <a:t>At some number of answers, e.g. precision@10, recall@10</a:t>
            </a:r>
          </a:p>
          <a:p>
            <a:r>
              <a:rPr lang="en-IN" dirty="0"/>
              <a:t>Keyword querying on structured data and knowledge bases</a:t>
            </a:r>
          </a:p>
          <a:p>
            <a:pPr lvl="1"/>
            <a:r>
              <a:rPr lang="en-IN" dirty="0"/>
              <a:t>Useful if users don’t know schema, or there is no predefined schema</a:t>
            </a:r>
          </a:p>
          <a:p>
            <a:pPr lvl="1"/>
            <a:r>
              <a:rPr lang="en-IN" dirty="0"/>
              <a:t>Can represent data as graphs</a:t>
            </a:r>
          </a:p>
          <a:p>
            <a:pPr lvl="1"/>
            <a:r>
              <a:rPr lang="en-IN" dirty="0"/>
              <a:t>Keywords match tuples</a:t>
            </a:r>
          </a:p>
          <a:p>
            <a:pPr lvl="1"/>
            <a:r>
              <a:rPr lang="en-IN" dirty="0"/>
              <a:t>Keyword search returns closely connected tuples that contain keywords</a:t>
            </a:r>
          </a:p>
          <a:p>
            <a:pPr lvl="2"/>
            <a:r>
              <a:rPr lang="en-IN" dirty="0"/>
              <a:t>E.g. on our university database  given query “Zhang Katz”, Zhang matches a student, Katz an instructor and advisor relationship links them</a:t>
            </a:r>
          </a:p>
        </p:txBody>
      </p:sp>
    </p:spTree>
    <p:extLst>
      <p:ext uri="{BB962C8B-B14F-4D97-AF65-F5344CB8AC3E}">
        <p14:creationId xmlns:p14="http://schemas.microsoft.com/office/powerpoint/2010/main" val="25288372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369F0-E989-4F4E-9740-0E12922F3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018" y="2541153"/>
            <a:ext cx="3891734" cy="726303"/>
          </a:xfrm>
        </p:spPr>
        <p:txBody>
          <a:bodyPr/>
          <a:lstStyle/>
          <a:p>
            <a:pPr marL="0" indent="0">
              <a:buNone/>
            </a:pPr>
            <a:r>
              <a:rPr lang="en-IN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j-lt"/>
              </a:rPr>
              <a:t>Spatial Data</a:t>
            </a:r>
          </a:p>
        </p:txBody>
      </p:sp>
    </p:spTree>
    <p:extLst>
      <p:ext uri="{BB962C8B-B14F-4D97-AF65-F5344CB8AC3E}">
        <p14:creationId xmlns:p14="http://schemas.microsoft.com/office/powerpoint/2010/main" val="8053801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+mj-ea"/>
              </a:rPr>
              <a:t>Spatial Data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65825" y="1102497"/>
            <a:ext cx="7838984" cy="5367972"/>
          </a:xfrm>
        </p:spPr>
        <p:txBody>
          <a:bodyPr/>
          <a:lstStyle/>
          <a:p>
            <a:r>
              <a:rPr lang="en-US" altLang="en-US" dirty="0"/>
              <a:t>Spatial databases store information related to spatial locations, and support efficient storage, indexing and querying of spatial data.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Geographic data </a:t>
            </a:r>
            <a:r>
              <a:rPr lang="en-US" altLang="en-US" dirty="0">
                <a:ea typeface="ＭＳ Ｐゴシック" panose="020B0600070205080204" pitchFamily="34" charset="-128"/>
              </a:rPr>
              <a:t>-- road maps, land-usage maps, topographic elevation maps, political maps showing boundaries, land-ownership maps, and so on.  </a:t>
            </a:r>
          </a:p>
          <a:p>
            <a:pPr lvl="2"/>
            <a:r>
              <a:rPr lang="en-US" altLang="en-US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Geographic information systems </a:t>
            </a:r>
            <a:r>
              <a:rPr lang="en-US" altLang="en-US" dirty="0">
                <a:ea typeface="ＭＳ Ｐゴシック" panose="020B0600070205080204" pitchFamily="34" charset="-128"/>
              </a:rPr>
              <a:t>are special-purpose databases tailored for storing geographic data. 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Round-earth coordinate system may be used</a:t>
            </a:r>
          </a:p>
          <a:p>
            <a:pPr lvl="3"/>
            <a:r>
              <a:rPr lang="en-US" altLang="en-US" dirty="0">
                <a:ea typeface="ＭＳ Ｐゴシック" panose="020B0600070205080204" pitchFamily="34" charset="-128"/>
              </a:rPr>
              <a:t>(Latitude, longitude, elevation)</a:t>
            </a:r>
          </a:p>
          <a:p>
            <a:pPr lvl="1"/>
            <a:r>
              <a:rPr lang="en-US" altLang="en-US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Geometric data: </a:t>
            </a:r>
            <a:r>
              <a:rPr lang="en-US" altLang="en-US" dirty="0">
                <a:ea typeface="ＭＳ Ｐゴシック" panose="020B0600070205080204" pitchFamily="34" charset="-128"/>
              </a:rPr>
              <a:t>design information about how objects are constructed . For example, designs of buildings, aircraft, layouts of integrated-circuits.  </a:t>
            </a:r>
          </a:p>
          <a:p>
            <a:pPr lvl="2"/>
            <a:r>
              <a:rPr lang="en-US" altLang="en-US" dirty="0">
                <a:ea typeface="ＭＳ Ｐゴシック" panose="020B0600070205080204" pitchFamily="34" charset="-128"/>
              </a:rPr>
              <a:t>2 or 3 dimensional Euclidean space with (X, Y, Z) coordinates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>
                <a:ea typeface="+mj-ea"/>
              </a:rPr>
              <a:t>Represented of Geometric Information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1065320" y="1866761"/>
            <a:ext cx="7332092" cy="4603708"/>
          </a:xfrm>
        </p:spPr>
        <p:txBody>
          <a:bodyPr/>
          <a:lstStyle/>
          <a:p>
            <a:pPr>
              <a:tabLst>
                <a:tab pos="971550" algn="l"/>
              </a:tabLst>
            </a:pPr>
            <a:r>
              <a:rPr lang="en-US" altLang="en-US" dirty="0"/>
              <a:t>A </a:t>
            </a:r>
            <a:r>
              <a:rPr lang="en-US" altLang="en-US" b="1" dirty="0">
                <a:solidFill>
                  <a:srgbClr val="002060"/>
                </a:solidFill>
              </a:rPr>
              <a:t>line segment </a:t>
            </a:r>
            <a:r>
              <a:rPr lang="en-US" altLang="en-US" dirty="0"/>
              <a:t>can be represented by the coordinates of its endpoints.</a:t>
            </a:r>
          </a:p>
          <a:p>
            <a:pPr>
              <a:tabLst>
                <a:tab pos="971550" algn="l"/>
              </a:tabLst>
            </a:pPr>
            <a:r>
              <a:rPr lang="en-US" altLang="en-US" dirty="0"/>
              <a:t>A </a:t>
            </a:r>
            <a:r>
              <a:rPr lang="en-US" altLang="en-US" b="1" dirty="0">
                <a:solidFill>
                  <a:srgbClr val="002060"/>
                </a:solidFill>
              </a:rPr>
              <a:t>polyline</a:t>
            </a:r>
            <a:r>
              <a:rPr lang="en-US" altLang="en-US" dirty="0"/>
              <a:t> or </a:t>
            </a:r>
            <a:r>
              <a:rPr lang="en-US" altLang="en-US" b="1" dirty="0" err="1">
                <a:solidFill>
                  <a:srgbClr val="002060"/>
                </a:solidFill>
              </a:rPr>
              <a:t>linestring</a:t>
            </a:r>
            <a:r>
              <a:rPr lang="en-US" altLang="en-US" dirty="0"/>
              <a:t> consists of a connected sequence of line segments and can be represented by a list containing the coordinates of the endpoints of the segments, in sequence.</a:t>
            </a:r>
          </a:p>
          <a:p>
            <a:pPr lvl="1">
              <a:tabLst>
                <a:tab pos="97155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Approximate a curve by partitioning it into a sequence of segments</a:t>
            </a:r>
          </a:p>
          <a:p>
            <a:pPr lvl="2">
              <a:tabLst>
                <a:tab pos="97155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Useful for two-dimensional features such as roads.</a:t>
            </a:r>
          </a:p>
          <a:p>
            <a:pPr lvl="2">
              <a:tabLst>
                <a:tab pos="97155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Some systems also support </a:t>
            </a:r>
            <a:r>
              <a:rPr lang="en-US" altLang="en-US" i="1" dirty="0">
                <a:ea typeface="ＭＳ Ｐゴシック" panose="020B0600070205080204" pitchFamily="34" charset="-128"/>
              </a:rPr>
              <a:t>circular arcs </a:t>
            </a:r>
            <a:r>
              <a:rPr lang="en-US" altLang="en-US" dirty="0">
                <a:ea typeface="ＭＳ Ｐゴシック" panose="020B0600070205080204" pitchFamily="34" charset="-128"/>
              </a:rPr>
              <a:t>as primitives, allowing curves to be represented as sequences of arc</a:t>
            </a:r>
          </a:p>
          <a:p>
            <a:pPr>
              <a:tabLst>
                <a:tab pos="971550" algn="l"/>
              </a:tabLst>
            </a:pPr>
            <a:r>
              <a:rPr lang="en-US" altLang="en-US" b="1" dirty="0">
                <a:solidFill>
                  <a:srgbClr val="002060"/>
                </a:solidFill>
              </a:rPr>
              <a:t>Polygons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/>
              <a:t>is represented by a list of vertices in order. </a:t>
            </a:r>
          </a:p>
          <a:p>
            <a:pPr lvl="1">
              <a:tabLst>
                <a:tab pos="97155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The list of vertices specifies the boundary of a polygonal region.</a:t>
            </a:r>
          </a:p>
          <a:p>
            <a:pPr lvl="1">
              <a:tabLst>
                <a:tab pos="971550" algn="l"/>
              </a:tabLst>
            </a:pPr>
            <a:r>
              <a:rPr lang="en-US" altLang="en-US" dirty="0">
                <a:ea typeface="ＭＳ Ｐゴシック" panose="020B0600070205080204" pitchFamily="34" charset="-128"/>
              </a:rPr>
              <a:t>Can also be represented as a set of triangles (</a:t>
            </a:r>
            <a:r>
              <a:rPr lang="en-US" altLang="en-US" b="1" dirty="0">
                <a:solidFill>
                  <a:srgbClr val="002060"/>
                </a:solidFill>
                <a:ea typeface="ＭＳ Ｐゴシック" panose="020B0600070205080204" pitchFamily="34" charset="-128"/>
              </a:rPr>
              <a:t>triangulation</a:t>
            </a:r>
            <a:r>
              <a:rPr lang="en-US" altLang="en-US" dirty="0">
                <a:ea typeface="ＭＳ Ｐゴシック" panose="020B0600070205080204" pitchFamily="34" charset="-128"/>
              </a:rPr>
              <a:t>) </a:t>
            </a:r>
          </a:p>
          <a:p>
            <a:pPr>
              <a:tabLst>
                <a:tab pos="971550" algn="l"/>
              </a:tabLst>
            </a:pPr>
            <a:endParaRPr lang="en-US" altLang="en-US" b="1" dirty="0">
              <a:latin typeface="Georgia" panose="02040502050405020303" pitchFamily="18" charset="0"/>
            </a:endParaRP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710213" y="1182671"/>
            <a:ext cx="7687199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Helvetica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700" dirty="0"/>
              <a:t>Various geometric constructs can be represented in a database in a normalized fashion (see next slide)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Semi-Structured Data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65825" y="1102497"/>
            <a:ext cx="7076096" cy="4420479"/>
          </a:xfrm>
        </p:spPr>
        <p:txBody>
          <a:bodyPr/>
          <a:lstStyle/>
          <a:p>
            <a:r>
              <a:rPr lang="en-US" altLang="en-US" dirty="0"/>
              <a:t>Many applications require storage of complex data, whose schema changes often</a:t>
            </a:r>
          </a:p>
          <a:p>
            <a:r>
              <a:rPr lang="en-US" altLang="en-US" dirty="0"/>
              <a:t>The relational model’s requirement of atomic data types may be an overkill</a:t>
            </a:r>
          </a:p>
          <a:p>
            <a:pPr lvl="1"/>
            <a:r>
              <a:rPr lang="en-US" altLang="en-US" dirty="0"/>
              <a:t>E.g., storing set of interests as a set-valued attribute of a user profile may be simpler than normalizing it</a:t>
            </a:r>
          </a:p>
          <a:p>
            <a:r>
              <a:rPr lang="en-US" altLang="en-US" dirty="0"/>
              <a:t> Data exchange can benefit greatly from semi-structured data</a:t>
            </a:r>
          </a:p>
          <a:p>
            <a:pPr lvl="1"/>
            <a:r>
              <a:rPr lang="en-US" altLang="en-US" dirty="0"/>
              <a:t>Exchange can be between applications, or between back-end and front-end of an application</a:t>
            </a:r>
          </a:p>
          <a:p>
            <a:pPr lvl="1"/>
            <a:r>
              <a:rPr lang="en-US" altLang="en-US" dirty="0"/>
              <a:t>Web-services are widely used today, with complex data fetched to the front-end and displayed using a mobile app or JavaScript</a:t>
            </a:r>
          </a:p>
          <a:p>
            <a:r>
              <a:rPr lang="en-US" altLang="en-US" dirty="0"/>
              <a:t>JSON and XML are widely used semi-structured data models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>
          <a:xfrm>
            <a:off x="793750" y="76200"/>
            <a:ext cx="8077200" cy="609600"/>
          </a:xfrm>
        </p:spPr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Representation of Geometric Constructs</a:t>
            </a:r>
          </a:p>
        </p:txBody>
      </p:sp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976" y="1298553"/>
            <a:ext cx="4857686" cy="47865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117475"/>
            <a:ext cx="8408126" cy="609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800" dirty="0">
                <a:ea typeface="+mj-ea"/>
              </a:rPr>
              <a:t>Representation of Geometric Information (Cont.)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674703" y="1102497"/>
            <a:ext cx="7776839" cy="5367972"/>
          </a:xfrm>
        </p:spPr>
        <p:txBody>
          <a:bodyPr/>
          <a:lstStyle/>
          <a:p>
            <a:r>
              <a:rPr lang="en-US" altLang="en-US" dirty="0"/>
              <a:t>Representation of points and line segment in 3-D similar to 2-D, except that points have an extra z component</a:t>
            </a:r>
          </a:p>
          <a:p>
            <a:r>
              <a:rPr lang="en-US" altLang="en-US" dirty="0"/>
              <a:t>Represent arbitrary </a:t>
            </a:r>
            <a:r>
              <a:rPr lang="en-US" altLang="en-US" dirty="0" err="1"/>
              <a:t>polyhedra</a:t>
            </a:r>
            <a:r>
              <a:rPr lang="en-US" altLang="en-US" dirty="0"/>
              <a:t> by dividing them into tetrahedrons, like triangulating polygons.</a:t>
            </a:r>
          </a:p>
          <a:p>
            <a:r>
              <a:rPr lang="en-US" altLang="en-US" dirty="0"/>
              <a:t>Alternative: List their faces, each of which is a polygon, along with an indication of which side of the face is inside the polyhedron.</a:t>
            </a:r>
          </a:p>
          <a:p>
            <a:r>
              <a:rPr lang="en-US" altLang="en-US" dirty="0"/>
              <a:t>Geometry and geography data types supported by many databases</a:t>
            </a:r>
          </a:p>
          <a:p>
            <a:pPr lvl="1"/>
            <a:r>
              <a:rPr lang="en-US" altLang="en-US" dirty="0"/>
              <a:t>E.g. SQL Server and </a:t>
            </a:r>
            <a:r>
              <a:rPr lang="en-US" altLang="en-US" dirty="0" err="1"/>
              <a:t>PostGIS</a:t>
            </a:r>
            <a:endParaRPr lang="en-US" altLang="en-US" dirty="0"/>
          </a:p>
          <a:p>
            <a:pPr lvl="1"/>
            <a:r>
              <a:rPr lang="en-US" dirty="0"/>
              <a:t>point, </a:t>
            </a:r>
            <a:r>
              <a:rPr lang="en-US" dirty="0" err="1"/>
              <a:t>linestring</a:t>
            </a:r>
            <a:r>
              <a:rPr lang="en-US" dirty="0"/>
              <a:t>, curve, polygons</a:t>
            </a:r>
          </a:p>
          <a:p>
            <a:pPr lvl="1"/>
            <a:r>
              <a:rPr lang="en-US" dirty="0"/>
              <a:t>Collections: multipoint, </a:t>
            </a:r>
            <a:r>
              <a:rPr lang="en-US" dirty="0" err="1"/>
              <a:t>multilinestring</a:t>
            </a:r>
            <a:r>
              <a:rPr lang="en-US" dirty="0"/>
              <a:t>, multicurve, </a:t>
            </a:r>
            <a:r>
              <a:rPr lang="en-US" dirty="0" err="1"/>
              <a:t>multipolygon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LINESTRING(1 1, 2 3, 4 4) </a:t>
            </a:r>
          </a:p>
          <a:p>
            <a:pPr lvl="1"/>
            <a:r>
              <a:rPr lang="en-US" dirty="0"/>
              <a:t>POLYGON((1 1, 2 3, 4 4, 1 1)) </a:t>
            </a:r>
          </a:p>
          <a:p>
            <a:pPr lvl="1"/>
            <a:r>
              <a:rPr lang="en-US" dirty="0"/>
              <a:t>Type conversions: </a:t>
            </a:r>
            <a:r>
              <a:rPr lang="en-US" i="1" dirty="0"/>
              <a:t>ST </a:t>
            </a:r>
            <a:r>
              <a:rPr lang="en-US" i="1" dirty="0" err="1"/>
              <a:t>GeometryFromText</a:t>
            </a:r>
            <a:r>
              <a:rPr lang="en-US" dirty="0"/>
              <a:t>() and </a:t>
            </a:r>
            <a:r>
              <a:rPr lang="en-US" i="1" dirty="0"/>
              <a:t>ST </a:t>
            </a:r>
            <a:r>
              <a:rPr lang="en-US" i="1" dirty="0" err="1"/>
              <a:t>GeographyFromText</a:t>
            </a:r>
            <a:r>
              <a:rPr lang="en-US" dirty="0"/>
              <a:t>() </a:t>
            </a:r>
          </a:p>
          <a:p>
            <a:pPr lvl="1"/>
            <a:r>
              <a:rPr lang="en-US" i="1" dirty="0"/>
              <a:t>Operations: ST Union</a:t>
            </a:r>
            <a:r>
              <a:rPr lang="en-US" dirty="0"/>
              <a:t>(), </a:t>
            </a:r>
            <a:r>
              <a:rPr lang="en-US" i="1" dirty="0"/>
              <a:t>ST Intersection</a:t>
            </a:r>
            <a:r>
              <a:rPr lang="en-US" dirty="0"/>
              <a:t>(), …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Design Databases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683581" y="1102497"/>
            <a:ext cx="7759083" cy="5367972"/>
          </a:xfrm>
        </p:spPr>
        <p:txBody>
          <a:bodyPr/>
          <a:lstStyle/>
          <a:p>
            <a:r>
              <a:rPr lang="en-US" altLang="en-US" dirty="0"/>
              <a:t>Represent design components as objects (generally geometric objects); the connections between the objects indicate how the design is structured.</a:t>
            </a:r>
          </a:p>
          <a:p>
            <a:r>
              <a:rPr lang="en-US" altLang="en-US" dirty="0"/>
              <a:t>Simple two-dimensional objects: points, lines, triangles, rectangles, polygons.</a:t>
            </a:r>
          </a:p>
          <a:p>
            <a:r>
              <a:rPr lang="en-US" altLang="en-US" dirty="0"/>
              <a:t>Complex two-dimensional objects: formed from simple objects via union, intersection, and difference operations.</a:t>
            </a:r>
          </a:p>
          <a:p>
            <a:r>
              <a:rPr lang="en-US" altLang="en-US" dirty="0"/>
              <a:t>Complex three-dimensional objects: formed from simpler objects such as spheres, cylinders, and cuboids, by union, intersection, and difference operations.</a:t>
            </a:r>
          </a:p>
          <a:p>
            <a:r>
              <a:rPr lang="en-US" altLang="en-US" dirty="0"/>
              <a:t>Wireframe models represent three-dimensional surfaces as a set of simpler objects.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70000"/>
              </a:lnSpc>
              <a:defRPr/>
            </a:pPr>
            <a:r>
              <a:rPr lang="en-US">
                <a:ea typeface="+mj-ea"/>
              </a:rPr>
              <a:t>Representation of Geometric Constructs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56948" y="1102497"/>
            <a:ext cx="7918881" cy="536797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/>
              <a:t>Design databases also store non-spatial information about objects (e.g., construction material, color, etc.)</a:t>
            </a:r>
          </a:p>
          <a:p>
            <a:pPr>
              <a:lnSpc>
                <a:spcPct val="90000"/>
              </a:lnSpc>
            </a:pPr>
            <a:r>
              <a:rPr lang="en-US" altLang="en-US" dirty="0"/>
              <a:t>Spatial integrity constraints  are important.</a:t>
            </a:r>
          </a:p>
          <a:p>
            <a:pPr lvl="1">
              <a:lnSpc>
                <a:spcPct val="90000"/>
              </a:lnSpc>
            </a:pPr>
            <a:r>
              <a:rPr lang="en-US" altLang="en-US" dirty="0">
                <a:ea typeface="ＭＳ Ｐゴシック" panose="020B0600070205080204" pitchFamily="34" charset="-128"/>
              </a:rPr>
              <a:t>E.g., pipes should not intersect, wires should not be too close to each other, etc.</a:t>
            </a:r>
          </a:p>
        </p:txBody>
      </p:sp>
      <p:pic>
        <p:nvPicPr>
          <p:cNvPr id="16388" name="Picture 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759400"/>
            <a:ext cx="5865772" cy="2593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Geographic Data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65825" y="1102497"/>
            <a:ext cx="7670307" cy="5367972"/>
          </a:xfrm>
        </p:spPr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</a:rPr>
              <a:t>Raster data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/>
              <a:t>consist of bit maps or pixel maps, in two or more dimensions.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Example 2-D raster image: satellite image of cloud cover, where each pixel stores the cloud visibility in a particular area.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Additional dimensions might include the temperature at different altitudes at different regions, or measurements taken at different points in time.</a:t>
            </a:r>
          </a:p>
          <a:p>
            <a:r>
              <a:rPr lang="en-US" altLang="en-US" dirty="0"/>
              <a:t>Design databases generally do not store raster data.</a:t>
            </a:r>
            <a:endParaRPr lang="en-US" altLang="en-US" b="1" dirty="0">
              <a:latin typeface="Georgia" panose="02040502050405020303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Geographic Data (Cont.)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74703" y="1102497"/>
            <a:ext cx="7759084" cy="5367972"/>
          </a:xfrm>
        </p:spPr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</a:rPr>
              <a:t>Vector data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/>
              <a:t>are constructed from basic geometric objects:  points, line segments, triangles, and other polygons in two dimensions, and cylinders, spheres, cuboids, and other polyhedrons in three dimensions.</a:t>
            </a:r>
          </a:p>
          <a:p>
            <a:r>
              <a:rPr lang="en-US" altLang="en-US" dirty="0"/>
              <a:t>Vector format often used to represent map data.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Roads can be considered as two-dimensional and represented by lines and curves.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Some features, such as rivers, may be represented either as complex curves or as complex polygons, depending on whether their width is relevant.</a:t>
            </a:r>
          </a:p>
          <a:p>
            <a:pPr lvl="1"/>
            <a:r>
              <a:rPr lang="en-US" altLang="en-US" dirty="0">
                <a:ea typeface="ＭＳ Ｐゴシック" panose="020B0600070205080204" pitchFamily="34" charset="-128"/>
              </a:rPr>
              <a:t>Features such as regions and lakes can be depicted as polygons.</a:t>
            </a:r>
            <a:endParaRPr lang="en-US" altLang="en-US" b="1" dirty="0">
              <a:latin typeface="Georgia" panose="02040502050405020303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ea typeface="+mj-ea"/>
              </a:rPr>
              <a:t>Spatial Queries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83582" y="1102497"/>
            <a:ext cx="7785716" cy="5367972"/>
          </a:xfrm>
        </p:spPr>
        <p:txBody>
          <a:bodyPr/>
          <a:lstStyle/>
          <a:p>
            <a:r>
              <a:rPr lang="en-US" altLang="en-US" b="1" dirty="0">
                <a:solidFill>
                  <a:srgbClr val="002060"/>
                </a:solidFill>
              </a:rPr>
              <a:t>Region queries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/>
              <a:t>deal with spatial regions. e.g., ask for objects that lie partially or fully inside a specified region</a:t>
            </a:r>
          </a:p>
          <a:p>
            <a:pPr lvl="1"/>
            <a:r>
              <a:rPr lang="en-US" altLang="en-US" dirty="0"/>
              <a:t>E.g., </a:t>
            </a:r>
            <a:r>
              <a:rPr lang="en-US" altLang="en-US" dirty="0" err="1"/>
              <a:t>PostGIS</a:t>
            </a:r>
            <a:r>
              <a:rPr lang="en-US" altLang="en-US" dirty="0"/>
              <a:t>  </a:t>
            </a:r>
            <a:r>
              <a:rPr lang="en-US" altLang="en-US" i="1" dirty="0" err="1"/>
              <a:t>ST_Contains</a:t>
            </a:r>
            <a:r>
              <a:rPr lang="en-US" altLang="en-US" dirty="0"/>
              <a:t>()</a:t>
            </a:r>
            <a:r>
              <a:rPr lang="en-US" altLang="en-US" i="1" dirty="0"/>
              <a:t>, </a:t>
            </a:r>
            <a:r>
              <a:rPr lang="en-US" altLang="en-US" i="1" dirty="0" err="1"/>
              <a:t>ST_Overlaps</a:t>
            </a:r>
            <a:r>
              <a:rPr lang="en-US" altLang="en-US" dirty="0"/>
              <a:t>()</a:t>
            </a:r>
            <a:r>
              <a:rPr lang="en-US" altLang="en-US" i="1" dirty="0"/>
              <a:t>, </a:t>
            </a:r>
            <a:r>
              <a:rPr lang="en-US" altLang="en-US" dirty="0"/>
              <a:t>…</a:t>
            </a:r>
          </a:p>
          <a:p>
            <a:r>
              <a:rPr lang="en-US" altLang="en-US" b="1" dirty="0">
                <a:solidFill>
                  <a:srgbClr val="002060"/>
                </a:solidFill>
              </a:rPr>
              <a:t>Nearness queries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/>
              <a:t>request objects that lie near a specified location.</a:t>
            </a:r>
          </a:p>
          <a:p>
            <a:r>
              <a:rPr lang="en-US" altLang="en-US" b="1" dirty="0">
                <a:solidFill>
                  <a:srgbClr val="002060"/>
                </a:solidFill>
              </a:rPr>
              <a:t>Nearest neighbor queries</a:t>
            </a:r>
            <a:r>
              <a:rPr lang="en-US" altLang="en-US" dirty="0"/>
              <a:t>, given a point or an object, find the nearest object that satisfies given conditions.</a:t>
            </a:r>
          </a:p>
          <a:p>
            <a:r>
              <a:rPr lang="en-US" b="1" dirty="0">
                <a:solidFill>
                  <a:srgbClr val="002060"/>
                </a:solidFill>
              </a:rPr>
              <a:t>Spatial graph queries </a:t>
            </a:r>
            <a:r>
              <a:rPr lang="en-US" dirty="0"/>
              <a:t>request information based on spatial graphs</a:t>
            </a:r>
          </a:p>
          <a:p>
            <a:pPr lvl="1"/>
            <a:r>
              <a:rPr lang="en-US" dirty="0"/>
              <a:t>E.g., shortest path between two points via a road network </a:t>
            </a:r>
          </a:p>
          <a:p>
            <a:r>
              <a:rPr lang="en-US" altLang="en-US" b="1" dirty="0">
                <a:solidFill>
                  <a:srgbClr val="002060"/>
                </a:solidFill>
              </a:rPr>
              <a:t>Spatial join</a:t>
            </a:r>
            <a:r>
              <a:rPr lang="en-US" altLang="en-US" dirty="0">
                <a:solidFill>
                  <a:srgbClr val="002060"/>
                </a:solidFill>
              </a:rPr>
              <a:t> </a:t>
            </a:r>
            <a:r>
              <a:rPr lang="en-US" altLang="en-US" dirty="0"/>
              <a:t>of two spatial relations with the location playing the role of join attribute.</a:t>
            </a:r>
          </a:p>
          <a:p>
            <a:r>
              <a:rPr lang="en-US" altLang="en-US" dirty="0"/>
              <a:t>Queries that compute intersections or </a:t>
            </a:r>
            <a:r>
              <a:rPr lang="en-US" altLang="en-US" b="1" dirty="0">
                <a:solidFill>
                  <a:srgbClr val="002060"/>
                </a:solidFill>
              </a:rPr>
              <a:t>unions</a:t>
            </a:r>
            <a:r>
              <a:rPr lang="en-US" altLang="en-US" dirty="0"/>
              <a:t> of regions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369F0-E989-4F4E-9740-0E12922F3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018" y="2784993"/>
            <a:ext cx="3891734" cy="726303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j-lt"/>
              </a:rPr>
              <a:t>End </a:t>
            </a:r>
            <a:r>
              <a:rPr lang="en-US" alt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+mj-lt"/>
              </a:rPr>
              <a:t>of Chapter 8</a:t>
            </a:r>
            <a:endParaRPr lang="en-IN" sz="3200" b="1" dirty="0">
              <a:solidFill>
                <a:srgbClr val="002060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72048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2CFFF-0965-4FA7-8340-C7D5B4F9E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350" y="219456"/>
            <a:ext cx="8306076" cy="536447"/>
          </a:xfrm>
        </p:spPr>
        <p:txBody>
          <a:bodyPr/>
          <a:lstStyle/>
          <a:p>
            <a:r>
              <a:rPr lang="en-IN" dirty="0"/>
              <a:t>Features of Semi-Structured Data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043A5-AD5F-4845-A228-6B91D760D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316" y="1102497"/>
            <a:ext cx="7818740" cy="5273919"/>
          </a:xfrm>
        </p:spPr>
        <p:txBody>
          <a:bodyPr/>
          <a:lstStyle/>
          <a:p>
            <a:r>
              <a:rPr lang="en-IN" b="1" dirty="0">
                <a:solidFill>
                  <a:srgbClr val="002060"/>
                </a:solidFill>
              </a:rPr>
              <a:t>Flexible schema</a:t>
            </a:r>
          </a:p>
          <a:p>
            <a:pPr lvl="1"/>
            <a:r>
              <a:rPr lang="en-IN" b="1" dirty="0">
                <a:solidFill>
                  <a:srgbClr val="002060"/>
                </a:solidFill>
              </a:rPr>
              <a:t>Wide column</a:t>
            </a:r>
            <a:r>
              <a:rPr lang="en-IN" dirty="0"/>
              <a:t> representation: allow each tuple to have a different set of attributes, can add new attributes at any time</a:t>
            </a:r>
          </a:p>
          <a:p>
            <a:pPr lvl="1"/>
            <a:r>
              <a:rPr lang="en-IN" b="1" dirty="0">
                <a:solidFill>
                  <a:srgbClr val="002060"/>
                </a:solidFill>
              </a:rPr>
              <a:t>Sparse column </a:t>
            </a:r>
            <a:r>
              <a:rPr lang="en-IN" dirty="0"/>
              <a:t>representation: schema has a fixed but large set of attributes, by each tuple may store only a subset</a:t>
            </a:r>
          </a:p>
          <a:p>
            <a:r>
              <a:rPr lang="en-IN" b="1" dirty="0">
                <a:solidFill>
                  <a:srgbClr val="002060"/>
                </a:solidFill>
              </a:rPr>
              <a:t>Multivalued data types</a:t>
            </a:r>
          </a:p>
          <a:p>
            <a:pPr lvl="1"/>
            <a:r>
              <a:rPr lang="en-IN" b="1" dirty="0">
                <a:solidFill>
                  <a:srgbClr val="002060"/>
                </a:solidFill>
              </a:rPr>
              <a:t>Sets</a:t>
            </a:r>
            <a:r>
              <a:rPr lang="en-IN" dirty="0">
                <a:solidFill>
                  <a:srgbClr val="002060"/>
                </a:solidFill>
              </a:rPr>
              <a:t>, </a:t>
            </a:r>
            <a:r>
              <a:rPr lang="en-IN" b="1" dirty="0">
                <a:solidFill>
                  <a:srgbClr val="002060"/>
                </a:solidFill>
              </a:rPr>
              <a:t>multisets</a:t>
            </a:r>
          </a:p>
          <a:p>
            <a:pPr lvl="2"/>
            <a:r>
              <a:rPr lang="en-IN" dirty="0"/>
              <a:t>E.g</a:t>
            </a:r>
            <a:r>
              <a:rPr lang="en-IN" dirty="0" smtClean="0"/>
              <a:t>.,: </a:t>
            </a:r>
            <a:r>
              <a:rPr lang="en-IN" dirty="0"/>
              <a:t>set of interests {‘basketball, ‘La Liga’, ‘cooking’, ‘anime’, ‘jazz’}</a:t>
            </a:r>
          </a:p>
          <a:p>
            <a:pPr lvl="1"/>
            <a:r>
              <a:rPr lang="en-IN" b="1" dirty="0">
                <a:solidFill>
                  <a:srgbClr val="002060"/>
                </a:solidFill>
              </a:rPr>
              <a:t>Key-value map</a:t>
            </a:r>
            <a:r>
              <a:rPr lang="en-IN" dirty="0"/>
              <a:t> (or just </a:t>
            </a:r>
            <a:r>
              <a:rPr lang="en-IN" b="1" dirty="0">
                <a:solidFill>
                  <a:srgbClr val="002060"/>
                </a:solidFill>
              </a:rPr>
              <a:t>map</a:t>
            </a:r>
            <a:r>
              <a:rPr lang="en-IN" dirty="0"/>
              <a:t> for short)</a:t>
            </a:r>
          </a:p>
          <a:p>
            <a:pPr lvl="2"/>
            <a:r>
              <a:rPr lang="en-IN" dirty="0"/>
              <a:t>Store a set of key-value pairs</a:t>
            </a:r>
          </a:p>
          <a:p>
            <a:pPr lvl="2"/>
            <a:r>
              <a:rPr lang="en-IN" dirty="0"/>
              <a:t>E.g</a:t>
            </a:r>
            <a:r>
              <a:rPr lang="en-IN" dirty="0" smtClean="0"/>
              <a:t>., </a:t>
            </a:r>
            <a:r>
              <a:rPr lang="en-IN" dirty="0"/>
              <a:t>{(brand, Apple), (ID, MacBook Air), (size, 13), (</a:t>
            </a:r>
            <a:r>
              <a:rPr lang="en-IN" dirty="0" err="1"/>
              <a:t>color</a:t>
            </a:r>
            <a:r>
              <a:rPr lang="en-IN" dirty="0"/>
              <a:t>, silver)}</a:t>
            </a:r>
          </a:p>
          <a:p>
            <a:pPr lvl="2"/>
            <a:r>
              <a:rPr lang="en-IN" dirty="0"/>
              <a:t>Operations on maps:  </a:t>
            </a:r>
            <a:r>
              <a:rPr lang="en-IN" i="1" dirty="0"/>
              <a:t>put</a:t>
            </a:r>
            <a:r>
              <a:rPr lang="en-IN" dirty="0"/>
              <a:t>(key, value), </a:t>
            </a:r>
            <a:r>
              <a:rPr lang="en-IN" i="1" dirty="0"/>
              <a:t>get</a:t>
            </a:r>
            <a:r>
              <a:rPr lang="en-IN" dirty="0"/>
              <a:t>(key), </a:t>
            </a:r>
            <a:r>
              <a:rPr lang="en-IN" i="1" dirty="0"/>
              <a:t>delete</a:t>
            </a:r>
            <a:r>
              <a:rPr lang="en-IN" dirty="0"/>
              <a:t>(key)</a:t>
            </a:r>
          </a:p>
          <a:p>
            <a:pPr lvl="1"/>
            <a:r>
              <a:rPr lang="en-IN" dirty="0">
                <a:solidFill>
                  <a:srgbClr val="002060"/>
                </a:solidFill>
              </a:rPr>
              <a:t>, </a:t>
            </a:r>
            <a:r>
              <a:rPr lang="en-IN" b="1" dirty="0">
                <a:solidFill>
                  <a:srgbClr val="002060"/>
                </a:solidFill>
              </a:rPr>
              <a:t>Arrays </a:t>
            </a:r>
          </a:p>
          <a:p>
            <a:pPr lvl="2"/>
            <a:r>
              <a:rPr lang="en-IN" dirty="0"/>
              <a:t>Widely used for scientific and monitoring applications</a:t>
            </a:r>
          </a:p>
        </p:txBody>
      </p:sp>
    </p:spTree>
    <p:extLst>
      <p:ext uri="{BB962C8B-B14F-4D97-AF65-F5344CB8AC3E}">
        <p14:creationId xmlns:p14="http://schemas.microsoft.com/office/powerpoint/2010/main" val="2400940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72CFFF-0965-4FA7-8340-C7D5B4F9E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350" y="109728"/>
            <a:ext cx="8306076" cy="597407"/>
          </a:xfrm>
        </p:spPr>
        <p:txBody>
          <a:bodyPr/>
          <a:lstStyle/>
          <a:p>
            <a:r>
              <a:rPr lang="en-IN" dirty="0"/>
              <a:t>Features of Semi-Structured Data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043A5-AD5F-4845-A228-6B91D760D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314" y="1102497"/>
            <a:ext cx="8215235" cy="4030335"/>
          </a:xfrm>
        </p:spPr>
        <p:txBody>
          <a:bodyPr/>
          <a:lstStyle/>
          <a:p>
            <a:r>
              <a:rPr lang="en-IN" b="1" dirty="0">
                <a:solidFill>
                  <a:srgbClr val="002060"/>
                </a:solidFill>
              </a:rPr>
              <a:t>Arrays </a:t>
            </a:r>
          </a:p>
          <a:p>
            <a:pPr lvl="1"/>
            <a:r>
              <a:rPr lang="en-IN" dirty="0"/>
              <a:t>Widely used for scientific and monitoring applications</a:t>
            </a:r>
          </a:p>
          <a:p>
            <a:pPr lvl="1"/>
            <a:r>
              <a:rPr lang="en-IN" dirty="0"/>
              <a:t>E.g</a:t>
            </a:r>
            <a:r>
              <a:rPr lang="en-IN" dirty="0" smtClean="0"/>
              <a:t>., </a:t>
            </a:r>
            <a:r>
              <a:rPr lang="en-IN" dirty="0"/>
              <a:t>readings taken at regular intervals can be represented as array of values instead of (time, value) pairs</a:t>
            </a:r>
          </a:p>
          <a:p>
            <a:pPr lvl="2"/>
            <a:r>
              <a:rPr lang="en-IN" dirty="0"/>
              <a:t>[5, 8, 9, 11] instead of {(1,5), (2, 8), (3, 9), (4, 11)}</a:t>
            </a:r>
          </a:p>
          <a:p>
            <a:r>
              <a:rPr lang="en-IN" dirty="0"/>
              <a:t>Multi-valued attribute types </a:t>
            </a:r>
          </a:p>
          <a:p>
            <a:pPr lvl="1"/>
            <a:r>
              <a:rPr lang="en-IN" dirty="0"/>
              <a:t>Modeled using </a:t>
            </a:r>
            <a:r>
              <a:rPr lang="en-IN" i="1" dirty="0"/>
              <a:t>non first-normal-form </a:t>
            </a:r>
            <a:r>
              <a:rPr lang="en-IN" dirty="0"/>
              <a:t>(</a:t>
            </a:r>
            <a:r>
              <a:rPr lang="en-IN" i="1" dirty="0"/>
              <a:t>NFNF</a:t>
            </a:r>
            <a:r>
              <a:rPr lang="en-IN" dirty="0"/>
              <a:t>) data model</a:t>
            </a:r>
          </a:p>
          <a:p>
            <a:pPr lvl="1"/>
            <a:r>
              <a:rPr lang="en-IN" dirty="0"/>
              <a:t>Supported by most database systems today</a:t>
            </a:r>
          </a:p>
          <a:p>
            <a:r>
              <a:rPr lang="en-IN" b="1" dirty="0">
                <a:solidFill>
                  <a:srgbClr val="002060"/>
                </a:solidFill>
              </a:rPr>
              <a:t>Array database</a:t>
            </a:r>
            <a:r>
              <a:rPr lang="en-IN" dirty="0"/>
              <a:t>:  a database that provides specialized support for arrays</a:t>
            </a:r>
          </a:p>
          <a:p>
            <a:pPr lvl="1"/>
            <a:r>
              <a:rPr lang="en-IN" dirty="0"/>
              <a:t>E.g</a:t>
            </a:r>
            <a:r>
              <a:rPr lang="en-IN" dirty="0" smtClean="0"/>
              <a:t>., </a:t>
            </a:r>
            <a:r>
              <a:rPr lang="en-IN" dirty="0"/>
              <a:t>compressed storage, query language extensions etc</a:t>
            </a:r>
          </a:p>
          <a:p>
            <a:pPr lvl="1"/>
            <a:r>
              <a:rPr lang="en-IN" dirty="0"/>
              <a:t>Oracle </a:t>
            </a:r>
            <a:r>
              <a:rPr lang="en-IN" dirty="0" err="1"/>
              <a:t>GeoRaster</a:t>
            </a:r>
            <a:r>
              <a:rPr lang="en-IN" dirty="0"/>
              <a:t>, </a:t>
            </a:r>
            <a:r>
              <a:rPr lang="en-IN" dirty="0" err="1"/>
              <a:t>PostGIS</a:t>
            </a:r>
            <a:r>
              <a:rPr lang="en-IN" dirty="0"/>
              <a:t>, </a:t>
            </a:r>
            <a:r>
              <a:rPr lang="en-IN" dirty="0" err="1"/>
              <a:t>SciDB</a:t>
            </a:r>
            <a:r>
              <a:rPr lang="en-IN" dirty="0"/>
              <a:t>, etc</a:t>
            </a:r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55256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AFC68-6FC6-4F60-A53B-77E46D415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Nested Data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CBD1B-12EA-4D39-9327-17ABBF5CA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948" y="1102497"/>
            <a:ext cx="8188601" cy="5367972"/>
          </a:xfrm>
        </p:spPr>
        <p:txBody>
          <a:bodyPr/>
          <a:lstStyle/>
          <a:p>
            <a:r>
              <a:rPr lang="en-IN" dirty="0"/>
              <a:t>Hierarchical data is common in many applications</a:t>
            </a:r>
          </a:p>
          <a:p>
            <a:r>
              <a:rPr lang="en-IN" dirty="0"/>
              <a:t>JSON: JavaScript Object Notation</a:t>
            </a:r>
          </a:p>
          <a:p>
            <a:pPr lvl="1"/>
            <a:r>
              <a:rPr lang="en-IN" dirty="0"/>
              <a:t>Widely used today</a:t>
            </a:r>
          </a:p>
          <a:p>
            <a:r>
              <a:rPr lang="en-IN" dirty="0"/>
              <a:t>XML: Extensible </a:t>
            </a:r>
            <a:r>
              <a:rPr lang="en-IN" dirty="0" err="1"/>
              <a:t>Markup</a:t>
            </a:r>
            <a:r>
              <a:rPr lang="en-IN" dirty="0"/>
              <a:t> Language</a:t>
            </a:r>
          </a:p>
          <a:p>
            <a:pPr lvl="1"/>
            <a:r>
              <a:rPr lang="en-IN" dirty="0"/>
              <a:t>Earlier generation notation, still used extensively</a:t>
            </a:r>
          </a:p>
        </p:txBody>
      </p:sp>
    </p:spTree>
    <p:extLst>
      <p:ext uri="{BB962C8B-B14F-4D97-AF65-F5344CB8AC3E}">
        <p14:creationId xmlns:p14="http://schemas.microsoft.com/office/powerpoint/2010/main" val="12241121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1D7FC-A5D6-4A17-A3FA-5BD405F2E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JSON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8AAFD6-056E-4FDC-9CC3-AA9A12FD20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24" y="1102496"/>
            <a:ext cx="8179725" cy="5507025"/>
          </a:xfrm>
        </p:spPr>
        <p:txBody>
          <a:bodyPr/>
          <a:lstStyle/>
          <a:p>
            <a:r>
              <a:rPr lang="en-IN" dirty="0"/>
              <a:t>Textual representation widely used for data exchange</a:t>
            </a:r>
          </a:p>
          <a:p>
            <a:r>
              <a:rPr lang="en-IN" dirty="0"/>
              <a:t>Example of JSON data</a:t>
            </a:r>
            <a:br>
              <a:rPr lang="en-IN" dirty="0"/>
            </a:br>
            <a:r>
              <a:rPr lang="en-IN" sz="1800" dirty="0"/>
              <a:t>{</a:t>
            </a:r>
            <a:br>
              <a:rPr lang="en-IN" sz="1800" dirty="0"/>
            </a:br>
            <a:r>
              <a:rPr lang="en-IN" sz="1800" dirty="0"/>
              <a:t>	"ID": "22222",</a:t>
            </a:r>
            <a:br>
              <a:rPr lang="en-IN" sz="1800" dirty="0"/>
            </a:br>
            <a:r>
              <a:rPr lang="en-IN" sz="1800" dirty="0"/>
              <a:t>	"name": {</a:t>
            </a:r>
            <a:br>
              <a:rPr lang="en-IN" sz="1800" dirty="0"/>
            </a:br>
            <a:r>
              <a:rPr lang="en-IN" sz="1800" dirty="0"/>
              <a:t>		"</a:t>
            </a:r>
            <a:r>
              <a:rPr lang="en-IN" sz="1800" dirty="0" err="1"/>
              <a:t>firstname</a:t>
            </a:r>
            <a:r>
              <a:rPr lang="en-IN" sz="1800" dirty="0"/>
              <a:t>: "Albert",</a:t>
            </a:r>
            <a:br>
              <a:rPr lang="en-IN" sz="1800" dirty="0"/>
            </a:br>
            <a:r>
              <a:rPr lang="en-IN" sz="1800" dirty="0"/>
              <a:t>		"</a:t>
            </a:r>
            <a:r>
              <a:rPr lang="en-IN" sz="1800" dirty="0" err="1"/>
              <a:t>lastname</a:t>
            </a:r>
            <a:r>
              <a:rPr lang="en-IN" sz="1800" dirty="0"/>
              <a:t>: "Einstein"</a:t>
            </a:r>
            <a:br>
              <a:rPr lang="en-IN" sz="1800" dirty="0"/>
            </a:br>
            <a:r>
              <a:rPr lang="en-IN" sz="1800" dirty="0"/>
              <a:t>	},</a:t>
            </a:r>
            <a:br>
              <a:rPr lang="en-IN" sz="1800" dirty="0"/>
            </a:br>
            <a:r>
              <a:rPr lang="en-IN" sz="1800" dirty="0"/>
              <a:t>	"</a:t>
            </a:r>
            <a:r>
              <a:rPr lang="en-IN" sz="1800" dirty="0" err="1"/>
              <a:t>deptname</a:t>
            </a:r>
            <a:r>
              <a:rPr lang="en-IN" sz="1800" dirty="0"/>
              <a:t>": "Physics",</a:t>
            </a:r>
            <a:br>
              <a:rPr lang="en-IN" sz="1800" dirty="0"/>
            </a:br>
            <a:r>
              <a:rPr lang="en-IN" sz="1800" dirty="0"/>
              <a:t>	"children": [</a:t>
            </a:r>
            <a:br>
              <a:rPr lang="en-IN" sz="1800" dirty="0"/>
            </a:br>
            <a:r>
              <a:rPr lang="en-IN" sz="1800" dirty="0"/>
              <a:t>		{"</a:t>
            </a:r>
            <a:r>
              <a:rPr lang="en-IN" sz="1800" dirty="0" err="1"/>
              <a:t>firstname</a:t>
            </a:r>
            <a:r>
              <a:rPr lang="en-IN" sz="1800" dirty="0"/>
              <a:t>": "Hans", "</a:t>
            </a:r>
            <a:r>
              <a:rPr lang="en-IN" sz="1800" dirty="0" err="1"/>
              <a:t>lastname</a:t>
            </a:r>
            <a:r>
              <a:rPr lang="en-IN" sz="1800" dirty="0"/>
              <a:t>": "Einstein" },</a:t>
            </a:r>
            <a:br>
              <a:rPr lang="en-IN" sz="1800" dirty="0"/>
            </a:br>
            <a:r>
              <a:rPr lang="en-IN" sz="1800" dirty="0"/>
              <a:t>		{"</a:t>
            </a:r>
            <a:r>
              <a:rPr lang="en-IN" sz="1800" dirty="0" err="1"/>
              <a:t>firstname</a:t>
            </a:r>
            <a:r>
              <a:rPr lang="en-IN" sz="1800" dirty="0"/>
              <a:t>": "Eduard", "</a:t>
            </a:r>
            <a:r>
              <a:rPr lang="en-IN" sz="1800" dirty="0" err="1"/>
              <a:t>lastname</a:t>
            </a:r>
            <a:r>
              <a:rPr lang="en-IN" sz="1800" dirty="0"/>
              <a:t>": "Einstein" }</a:t>
            </a:r>
            <a:br>
              <a:rPr lang="en-IN" sz="1800" dirty="0"/>
            </a:br>
            <a:r>
              <a:rPr lang="en-IN" sz="1800" dirty="0"/>
              <a:t>	]</a:t>
            </a:r>
            <a:br>
              <a:rPr lang="en-IN" sz="1800" dirty="0"/>
            </a:br>
            <a:r>
              <a:rPr lang="en-IN" sz="1800" dirty="0"/>
              <a:t>} </a:t>
            </a:r>
          </a:p>
          <a:p>
            <a:r>
              <a:rPr lang="en-IN" dirty="0"/>
              <a:t>Types: integer, real, string, and </a:t>
            </a:r>
          </a:p>
          <a:p>
            <a:pPr lvl="1"/>
            <a:r>
              <a:rPr lang="en-IN" i="1" dirty="0"/>
              <a:t>Objects: are </a:t>
            </a:r>
            <a:r>
              <a:rPr lang="en-IN" dirty="0"/>
              <a:t>key-value maps, i.e. sets of (attribute name, value) pairs</a:t>
            </a:r>
          </a:p>
          <a:p>
            <a:pPr lvl="1"/>
            <a:r>
              <a:rPr lang="en-IN" dirty="0"/>
              <a:t>Arrays are also key-value maps (from offset to value) </a:t>
            </a:r>
          </a:p>
        </p:txBody>
      </p:sp>
    </p:spTree>
    <p:extLst>
      <p:ext uri="{BB962C8B-B14F-4D97-AF65-F5344CB8AC3E}">
        <p14:creationId xmlns:p14="http://schemas.microsoft.com/office/powerpoint/2010/main" val="42142999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993AA-32B5-46DD-B228-B07C80505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JSON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FD355-F895-4632-BA6E-831A5BC8E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948" y="1102497"/>
            <a:ext cx="8188602" cy="5367972"/>
          </a:xfrm>
        </p:spPr>
        <p:txBody>
          <a:bodyPr/>
          <a:lstStyle/>
          <a:p>
            <a:r>
              <a:rPr lang="en-IN" dirty="0"/>
              <a:t>JSON is ubiquitous in data exchange today</a:t>
            </a:r>
          </a:p>
          <a:p>
            <a:pPr lvl="1"/>
            <a:r>
              <a:rPr lang="en-IN" dirty="0"/>
              <a:t>Widely used for web services</a:t>
            </a:r>
          </a:p>
          <a:p>
            <a:pPr lvl="1"/>
            <a:r>
              <a:rPr lang="en-IN" dirty="0"/>
              <a:t>Most modern applications are architected around on web services</a:t>
            </a:r>
          </a:p>
          <a:p>
            <a:r>
              <a:rPr lang="en-IN" dirty="0"/>
              <a:t>SQL extensions for</a:t>
            </a:r>
          </a:p>
          <a:p>
            <a:pPr lvl="1"/>
            <a:r>
              <a:rPr lang="en-IN" dirty="0"/>
              <a:t>JSON types for storing JSON data</a:t>
            </a:r>
          </a:p>
          <a:p>
            <a:pPr lvl="1"/>
            <a:r>
              <a:rPr lang="en-IN" dirty="0"/>
              <a:t>Extracting data from JSON objects using path expressions</a:t>
            </a:r>
          </a:p>
          <a:p>
            <a:pPr lvl="2"/>
            <a:r>
              <a:rPr lang="en-IN" dirty="0"/>
              <a:t>E.g.  </a:t>
            </a:r>
            <a:r>
              <a:rPr lang="en-IN" i="1" dirty="0"/>
              <a:t>V-&gt; ID</a:t>
            </a:r>
            <a:r>
              <a:rPr lang="en-IN" dirty="0"/>
              <a:t>, or </a:t>
            </a:r>
            <a:r>
              <a:rPr lang="en-IN" i="1" dirty="0"/>
              <a:t>v.ID</a:t>
            </a:r>
          </a:p>
          <a:p>
            <a:pPr lvl="1"/>
            <a:r>
              <a:rPr lang="en-IN" dirty="0"/>
              <a:t>Generating JSON from relational data</a:t>
            </a:r>
          </a:p>
          <a:p>
            <a:pPr lvl="2"/>
            <a:r>
              <a:rPr lang="en-IN" dirty="0"/>
              <a:t>E.g. </a:t>
            </a:r>
            <a:r>
              <a:rPr lang="en-IN" dirty="0" err="1"/>
              <a:t>json.build_object</a:t>
            </a:r>
            <a:r>
              <a:rPr lang="en-IN" dirty="0"/>
              <a:t>(‘ID’, 12345, ‘name’, ‘Einstein’)</a:t>
            </a:r>
          </a:p>
          <a:p>
            <a:pPr lvl="1"/>
            <a:r>
              <a:rPr lang="en-IN" dirty="0"/>
              <a:t>Creation of JSON collections using aggregation</a:t>
            </a:r>
          </a:p>
          <a:p>
            <a:pPr lvl="2"/>
            <a:r>
              <a:rPr lang="en-IN" dirty="0"/>
              <a:t>E.g. </a:t>
            </a:r>
            <a:r>
              <a:rPr lang="en-IN" dirty="0" err="1"/>
              <a:t>json_agg</a:t>
            </a:r>
            <a:r>
              <a:rPr lang="en-IN" dirty="0"/>
              <a:t> aggregate function in PostgreSQL</a:t>
            </a:r>
          </a:p>
          <a:p>
            <a:pPr lvl="1"/>
            <a:r>
              <a:rPr lang="en-IN" dirty="0"/>
              <a:t>Syntax varies greatly across databases</a:t>
            </a:r>
          </a:p>
          <a:p>
            <a:r>
              <a:rPr lang="en-IN" dirty="0"/>
              <a:t>JSON is verbose</a:t>
            </a:r>
          </a:p>
          <a:p>
            <a:pPr lvl="1"/>
            <a:r>
              <a:rPr lang="en-IN" dirty="0"/>
              <a:t>Compressed representations such as BSON (Binary JSON) used for efficient data storage</a:t>
            </a:r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3230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BEB8A-B8FE-4203-A493-CDBBAFAAF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XML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383C40-029E-4EFF-925D-6C9D00400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824" y="1102497"/>
            <a:ext cx="8179725" cy="5367972"/>
          </a:xfrm>
        </p:spPr>
        <p:txBody>
          <a:bodyPr/>
          <a:lstStyle/>
          <a:p>
            <a:r>
              <a:rPr lang="en-IN" dirty="0"/>
              <a:t>XML uses tags to mark up text</a:t>
            </a:r>
          </a:p>
          <a:p>
            <a:r>
              <a:rPr lang="en-IN" dirty="0"/>
              <a:t>E.g. </a:t>
            </a:r>
            <a:br>
              <a:rPr lang="en-IN" dirty="0"/>
            </a:br>
            <a:r>
              <a:rPr lang="en-IN" dirty="0"/>
              <a:t> </a:t>
            </a:r>
            <a:r>
              <a:rPr lang="en-US" dirty="0"/>
              <a:t>&lt;course&gt;</a:t>
            </a:r>
            <a:br>
              <a:rPr lang="en-US" dirty="0"/>
            </a:br>
            <a:r>
              <a:rPr lang="en-US" dirty="0"/>
              <a:t>  	&lt;course id&gt; CS-101 &lt;/course id&gt;</a:t>
            </a:r>
            <a:br>
              <a:rPr lang="en-US" dirty="0"/>
            </a:br>
            <a:r>
              <a:rPr lang="en-US" dirty="0"/>
              <a:t>	&lt;title&gt; Intro. to Computer Science &lt;/title&gt;</a:t>
            </a:r>
            <a:br>
              <a:rPr lang="en-US" dirty="0"/>
            </a:br>
            <a:r>
              <a:rPr lang="en-US" dirty="0"/>
              <a:t>	&lt;dept name&gt; Comp. Sci. &lt;/dept name&gt;</a:t>
            </a:r>
            <a:br>
              <a:rPr lang="en-US" dirty="0"/>
            </a:br>
            <a:r>
              <a:rPr lang="en-US" dirty="0"/>
              <a:t>	&lt;credits&gt; 4 &lt;/credits&gt;</a:t>
            </a:r>
            <a:br>
              <a:rPr lang="en-US" dirty="0"/>
            </a:br>
            <a:r>
              <a:rPr lang="en-US" dirty="0"/>
              <a:t> &lt;/course&gt; </a:t>
            </a:r>
          </a:p>
          <a:p>
            <a:r>
              <a:rPr lang="en-US" dirty="0"/>
              <a:t>Tags make the data self-documenting</a:t>
            </a:r>
          </a:p>
          <a:p>
            <a:r>
              <a:rPr lang="en-US" dirty="0"/>
              <a:t>Tags can be hierarchical</a:t>
            </a:r>
            <a:br>
              <a:rPr lang="en-US" dirty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43476742"/>
      </p:ext>
    </p:extLst>
  </p:cSld>
  <p:clrMapOvr>
    <a:masterClrMapping/>
  </p:clrMapOvr>
</p:sld>
</file>

<file path=ppt/theme/theme1.xml><?xml version="1.0" encoding="utf-8"?>
<a:theme xmlns:a="http://schemas.openxmlformats.org/drawingml/2006/main" name="db">
  <a:themeElements>
    <a:clrScheme name="">
      <a:dk1>
        <a:srgbClr val="000000"/>
      </a:dk1>
      <a:lt1>
        <a:srgbClr val="CCECFF"/>
      </a:lt1>
      <a:dk2>
        <a:srgbClr val="CC3300"/>
      </a:dk2>
      <a:lt2>
        <a:srgbClr val="666699"/>
      </a:lt2>
      <a:accent1>
        <a:srgbClr val="FFFFFF"/>
      </a:accent1>
      <a:accent2>
        <a:srgbClr val="CCCC00"/>
      </a:accent2>
      <a:accent3>
        <a:srgbClr val="E2F4FF"/>
      </a:accent3>
      <a:accent4>
        <a:srgbClr val="000000"/>
      </a:accent4>
      <a:accent5>
        <a:srgbClr val="FFFFFF"/>
      </a:accent5>
      <a:accent6>
        <a:srgbClr val="B9B900"/>
      </a:accent6>
      <a:hlink>
        <a:srgbClr val="FF9900"/>
      </a:hlink>
      <a:folHlink>
        <a:srgbClr val="FF9933"/>
      </a:folHlink>
    </a:clrScheme>
    <a:fontScheme name="1_db-5-grey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</a:defRPr>
        </a:defPPr>
      </a:lstStyle>
    </a:lnDef>
  </a:objectDefaults>
  <a:extraClrSchemeLst>
    <a:extraClrScheme>
      <a:clrScheme name="1_db-5-grey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b-5-grey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b-5-grey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b" id="{854B61EF-CFBF-4F4D-90C6-BAB015E35D01}" vid="{BC3EFCCA-7EC7-446B-8189-3ECEF79E326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</Template>
  <TotalTime>49957</TotalTime>
  <Words>2167</Words>
  <Application>Microsoft Office PowerPoint</Application>
  <PresentationFormat>On-screen Show (4:3)</PresentationFormat>
  <Paragraphs>280</Paragraphs>
  <Slides>37</Slides>
  <Notes>14</Notes>
  <HiddenSlides>0</HiddenSlides>
  <MMClips>0</MMClips>
  <ScaleCrop>false</ScaleCrop>
  <HeadingPairs>
    <vt:vector size="10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  <vt:variant>
        <vt:lpstr>Custom Shows</vt:lpstr>
      </vt:variant>
      <vt:variant>
        <vt:i4>1</vt:i4>
      </vt:variant>
    </vt:vector>
  </HeadingPairs>
  <TitlesOfParts>
    <vt:vector size="49" baseType="lpstr">
      <vt:lpstr>MS PGothic</vt:lpstr>
      <vt:lpstr>MS PGothic</vt:lpstr>
      <vt:lpstr>Arial</vt:lpstr>
      <vt:lpstr>Georgia</vt:lpstr>
      <vt:lpstr>Helvetica</vt:lpstr>
      <vt:lpstr>Monotype Sorts</vt:lpstr>
      <vt:lpstr>Times New Roman</vt:lpstr>
      <vt:lpstr>Webdings</vt:lpstr>
      <vt:lpstr>Wingdings</vt:lpstr>
      <vt:lpstr>db</vt:lpstr>
      <vt:lpstr>Clip</vt:lpstr>
      <vt:lpstr>Chapter 8: Complex Data Types</vt:lpstr>
      <vt:lpstr>Outline</vt:lpstr>
      <vt:lpstr>Semi-Structured Data</vt:lpstr>
      <vt:lpstr>Features of Semi-Structured Data Models</vt:lpstr>
      <vt:lpstr>Features of Semi-Structured Data Models</vt:lpstr>
      <vt:lpstr>Nested Data Types</vt:lpstr>
      <vt:lpstr>JSON</vt:lpstr>
      <vt:lpstr>JSON</vt:lpstr>
      <vt:lpstr>XML</vt:lpstr>
      <vt:lpstr>Example of Data in XML</vt:lpstr>
      <vt:lpstr>XML Cont.</vt:lpstr>
      <vt:lpstr>Knowledge Representation</vt:lpstr>
      <vt:lpstr>Graph View of RDF Data</vt:lpstr>
      <vt:lpstr>Triple View of RDF Data</vt:lpstr>
      <vt:lpstr>Querying RDF: SPARQL</vt:lpstr>
      <vt:lpstr>RDF Representation (Cont.)</vt:lpstr>
      <vt:lpstr>Object Orientation</vt:lpstr>
      <vt:lpstr>Object-Relational Database Systems</vt:lpstr>
      <vt:lpstr>Type and Table Inheritance</vt:lpstr>
      <vt:lpstr>Reference Types</vt:lpstr>
      <vt:lpstr>Object-Relational Mapping</vt:lpstr>
      <vt:lpstr>Textual Data</vt:lpstr>
      <vt:lpstr>Ranking using TF-IDF</vt:lpstr>
      <vt:lpstr>Ranking Using Hyperlinks</vt:lpstr>
      <vt:lpstr>Ranking Using Hyperlinks</vt:lpstr>
      <vt:lpstr>Retrieval Effectiveness</vt:lpstr>
      <vt:lpstr>PowerPoint Presentation</vt:lpstr>
      <vt:lpstr>Spatial Data</vt:lpstr>
      <vt:lpstr>Represented of Geometric Information</vt:lpstr>
      <vt:lpstr>Representation of Geometric Constructs</vt:lpstr>
      <vt:lpstr>Representation of Geometric Information (Cont.)</vt:lpstr>
      <vt:lpstr>Design Databases</vt:lpstr>
      <vt:lpstr>Representation of Geometric Constructs</vt:lpstr>
      <vt:lpstr>Geographic Data</vt:lpstr>
      <vt:lpstr>Geographic Data (Cont.)</vt:lpstr>
      <vt:lpstr>Spatial Queries</vt:lpstr>
      <vt:lpstr>PowerPoint Presentation</vt:lpstr>
      <vt:lpstr>Custom Show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8: Complex Data Types</dc:title>
  <dc:creator>Silberschatz, Korth and Sudarshan</dc:creator>
  <cp:lastModifiedBy>Silberschatz, Avi</cp:lastModifiedBy>
  <cp:revision>285</cp:revision>
  <cp:lastPrinted>2005-01-10T21:51:57Z</cp:lastPrinted>
  <dcterms:created xsi:type="dcterms:W3CDTF">2009-12-23T00:01:06Z</dcterms:created>
  <dcterms:modified xsi:type="dcterms:W3CDTF">2019-07-20T06:43:14Z</dcterms:modified>
</cp:coreProperties>
</file>